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67" r:id="rId5"/>
    <p:sldId id="263" r:id="rId6"/>
    <p:sldId id="266" r:id="rId7"/>
    <p:sldId id="272" r:id="rId8"/>
    <p:sldId id="269" r:id="rId9"/>
    <p:sldId id="270" r:id="rId10"/>
    <p:sldId id="268" r:id="rId11"/>
    <p:sldId id="273" r:id="rId12"/>
    <p:sldId id="274"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7A2458BB-8B3B-4C75-9152-4A0723F420D2}" type="datetimeFigureOut">
              <a:rPr lang="es-CO" smtClean="0"/>
              <a:t>10/06/2017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293020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A2458BB-8B3B-4C75-9152-4A0723F420D2}" type="datetimeFigureOut">
              <a:rPr lang="es-CO" smtClean="0"/>
              <a:t>10/06/2017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89489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A2458BB-8B3B-4C75-9152-4A0723F420D2}" type="datetimeFigureOut">
              <a:rPr lang="es-CO" smtClean="0"/>
              <a:t>10/06/2017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304225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A2458BB-8B3B-4C75-9152-4A0723F420D2}" type="datetimeFigureOut">
              <a:rPr lang="es-CO" smtClean="0"/>
              <a:t>10/06/2017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20890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A2458BB-8B3B-4C75-9152-4A0723F420D2}" type="datetimeFigureOut">
              <a:rPr lang="es-CO" smtClean="0"/>
              <a:t>10/06/2017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211526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7A2458BB-8B3B-4C75-9152-4A0723F420D2}" type="datetimeFigureOut">
              <a:rPr lang="es-CO" smtClean="0"/>
              <a:t>10/06/2017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13875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7A2458BB-8B3B-4C75-9152-4A0723F420D2}" type="datetimeFigureOut">
              <a:rPr lang="es-CO" smtClean="0"/>
              <a:t>10/06/2017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11081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7A2458BB-8B3B-4C75-9152-4A0723F420D2}" type="datetimeFigureOut">
              <a:rPr lang="es-CO" smtClean="0"/>
              <a:t>10/06/2017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55798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2458BB-8B3B-4C75-9152-4A0723F420D2}" type="datetimeFigureOut">
              <a:rPr lang="es-CO" smtClean="0"/>
              <a:t>10/06/2017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61683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A2458BB-8B3B-4C75-9152-4A0723F420D2}" type="datetimeFigureOut">
              <a:rPr lang="es-CO" smtClean="0"/>
              <a:t>10/06/2017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252315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A2458BB-8B3B-4C75-9152-4A0723F420D2}" type="datetimeFigureOut">
              <a:rPr lang="es-CO" smtClean="0"/>
              <a:t>10/06/2017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BEBBD9E-2152-4A7C-8398-846D08A26BA4}" type="slidenum">
              <a:rPr lang="es-CO" smtClean="0"/>
              <a:t>‹Nº›</a:t>
            </a:fld>
            <a:endParaRPr lang="es-CO"/>
          </a:p>
        </p:txBody>
      </p:sp>
    </p:spTree>
    <p:extLst>
      <p:ext uri="{BB962C8B-B14F-4D97-AF65-F5344CB8AC3E}">
        <p14:creationId xmlns:p14="http://schemas.microsoft.com/office/powerpoint/2010/main" val="134538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458BB-8B3B-4C75-9152-4A0723F420D2}" type="datetimeFigureOut">
              <a:rPr lang="es-CO" smtClean="0"/>
              <a:t>10/06/2017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BBD9E-2152-4A7C-8398-846D08A26BA4}" type="slidenum">
              <a:rPr lang="es-CO" smtClean="0"/>
              <a:t>‹Nº›</a:t>
            </a:fld>
            <a:endParaRPr lang="es-CO"/>
          </a:p>
        </p:txBody>
      </p:sp>
    </p:spTree>
    <p:extLst>
      <p:ext uri="{BB962C8B-B14F-4D97-AF65-F5344CB8AC3E}">
        <p14:creationId xmlns:p14="http://schemas.microsoft.com/office/powerpoint/2010/main" val="239711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10069" y="5461462"/>
            <a:ext cx="1977055" cy="993349"/>
          </a:xfrm>
          <a:prstGeom prst="rect">
            <a:avLst/>
          </a:prstGeom>
        </p:spPr>
      </p:pic>
      <p:pic>
        <p:nvPicPr>
          <p:cNvPr id="9" name="Picture 8"/>
          <p:cNvPicPr>
            <a:picLocks noChangeAspect="1"/>
          </p:cNvPicPr>
          <p:nvPr/>
        </p:nvPicPr>
        <p:blipFill>
          <a:blip r:embed="rId3"/>
          <a:stretch>
            <a:fillRect/>
          </a:stretch>
        </p:blipFill>
        <p:spPr>
          <a:xfrm>
            <a:off x="9735579" y="5222828"/>
            <a:ext cx="2104690" cy="1584342"/>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4" name="Title 1"/>
          <p:cNvSpPr txBox="1">
            <a:spLocks/>
          </p:cNvSpPr>
          <p:nvPr/>
        </p:nvSpPr>
        <p:spPr>
          <a:xfrm>
            <a:off x="1063095" y="1745675"/>
            <a:ext cx="10777174" cy="2417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US" sz="4800" b="1" dirty="0" smtClean="0">
              <a:solidFill>
                <a:schemeClr val="accent1">
                  <a:lumMod val="75000"/>
                </a:schemeClr>
              </a:solidFill>
              <a:latin typeface="+mn-lt"/>
              <a:ea typeface="+mn-ea"/>
              <a:cs typeface="+mn-cs"/>
            </a:endParaRPr>
          </a:p>
          <a:p>
            <a:pPr algn="l"/>
            <a:r>
              <a:rPr lang="en-US" sz="4800" b="1" dirty="0" smtClean="0">
                <a:solidFill>
                  <a:schemeClr val="accent1">
                    <a:lumMod val="75000"/>
                  </a:schemeClr>
                </a:solidFill>
                <a:latin typeface="+mn-lt"/>
                <a:ea typeface="+mn-ea"/>
                <a:cs typeface="+mn-cs"/>
              </a:rPr>
              <a:t>IMPLEMENTACIÓN DE LA </a:t>
            </a:r>
          </a:p>
          <a:p>
            <a:pPr algn="l"/>
            <a:r>
              <a:rPr lang="en-US" sz="4800" b="1" dirty="0" smtClean="0">
                <a:solidFill>
                  <a:schemeClr val="accent1">
                    <a:lumMod val="75000"/>
                  </a:schemeClr>
                </a:solidFill>
                <a:latin typeface="+mn-lt"/>
                <a:ea typeface="+mn-ea"/>
                <a:cs typeface="+mn-cs"/>
              </a:rPr>
              <a:t>LEY 1801 DE 2016:</a:t>
            </a:r>
          </a:p>
          <a:p>
            <a:pPr algn="l"/>
            <a:endParaRPr lang="en-US" sz="4800" b="1" dirty="0" smtClean="0">
              <a:solidFill>
                <a:schemeClr val="accent1">
                  <a:lumMod val="75000"/>
                </a:schemeClr>
              </a:solidFill>
              <a:latin typeface="+mn-lt"/>
              <a:ea typeface="+mn-ea"/>
              <a:cs typeface="+mn-cs"/>
            </a:endParaRPr>
          </a:p>
          <a:p>
            <a:pPr algn="l"/>
            <a:r>
              <a:rPr lang="en-US" sz="4800" b="1" dirty="0">
                <a:solidFill>
                  <a:schemeClr val="accent1">
                    <a:lumMod val="75000"/>
                  </a:schemeClr>
                </a:solidFill>
                <a:latin typeface="+mn-lt"/>
                <a:ea typeface="+mn-ea"/>
                <a:cs typeface="+mn-cs"/>
              </a:rPr>
              <a:t> </a:t>
            </a:r>
            <a:r>
              <a:rPr lang="en-US" sz="4800" b="1" dirty="0" smtClean="0">
                <a:solidFill>
                  <a:schemeClr val="accent1">
                    <a:lumMod val="75000"/>
                  </a:schemeClr>
                </a:solidFill>
                <a:latin typeface="+mn-lt"/>
                <a:ea typeface="+mn-ea"/>
                <a:cs typeface="+mn-cs"/>
              </a:rPr>
              <a:t>                         CÓDIGO NACIONAL</a:t>
            </a:r>
          </a:p>
          <a:p>
            <a:pPr algn="r"/>
            <a:r>
              <a:rPr lang="en-US" sz="4800" b="1" dirty="0" smtClean="0">
                <a:solidFill>
                  <a:schemeClr val="accent1">
                    <a:lumMod val="75000"/>
                  </a:schemeClr>
                </a:solidFill>
                <a:latin typeface="+mn-lt"/>
                <a:ea typeface="+mn-ea"/>
                <a:cs typeface="+mn-cs"/>
              </a:rPr>
              <a:t>    DE POLICÍA Y CONVIVENCIA</a:t>
            </a:r>
            <a:endParaRPr lang="en-US" sz="4800" b="1" dirty="0">
              <a:solidFill>
                <a:schemeClr val="accent1">
                  <a:lumMod val="75000"/>
                </a:schemeClr>
              </a:solidFill>
              <a:latin typeface="+mn-lt"/>
              <a:ea typeface="+mn-ea"/>
              <a:cs typeface="+mn-cs"/>
            </a:endParaRPr>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0" y="2442229"/>
            <a:ext cx="5302285" cy="4097220"/>
          </a:xfrm>
          <a:prstGeom prst="rect">
            <a:avLst/>
          </a:prstGeom>
        </p:spPr>
      </p:pic>
    </p:spTree>
    <p:extLst>
      <p:ext uri="{BB962C8B-B14F-4D97-AF65-F5344CB8AC3E}">
        <p14:creationId xmlns:p14="http://schemas.microsoft.com/office/powerpoint/2010/main" val="1532175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010765" y="373298"/>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CONCLUSIONES</a:t>
            </a:r>
            <a:endParaRPr lang="en-US" sz="3600" b="1" dirty="0">
              <a:solidFill>
                <a:schemeClr val="accent1">
                  <a:lumMod val="75000"/>
                </a:schemeClr>
              </a:solidFill>
              <a:latin typeface="+mn-lt"/>
              <a:ea typeface="+mn-ea"/>
              <a:cs typeface="+mn-cs"/>
            </a:endParaRPr>
          </a:p>
        </p:txBody>
      </p:sp>
      <p:sp>
        <p:nvSpPr>
          <p:cNvPr id="2" name="CuadroTexto 1"/>
          <p:cNvSpPr txBox="1"/>
          <p:nvPr/>
        </p:nvSpPr>
        <p:spPr>
          <a:xfrm>
            <a:off x="1040154" y="1062479"/>
            <a:ext cx="10004709" cy="5632311"/>
          </a:xfrm>
          <a:prstGeom prst="rect">
            <a:avLst/>
          </a:prstGeom>
          <a:noFill/>
        </p:spPr>
        <p:txBody>
          <a:bodyPr wrap="square" rtlCol="0">
            <a:spAutoFit/>
          </a:bodyPr>
          <a:lstStyle/>
          <a:p>
            <a:pPr marL="285750" lvl="0" indent="-285750" algn="just">
              <a:buFont typeface="Arial" panose="020B0604020202020204" pitchFamily="34" charset="0"/>
              <a:buChar char="•"/>
            </a:pPr>
            <a:r>
              <a:rPr lang="es-CO" dirty="0"/>
              <a:t>El Gobierno Nacional debe reglamentar los </a:t>
            </a:r>
            <a:r>
              <a:rPr lang="es-CO" u="sng" dirty="0"/>
              <a:t>Consejos de Seguridad y Convivencia </a:t>
            </a:r>
            <a:r>
              <a:rPr lang="es-CO" dirty="0"/>
              <a:t>contemplados en el art. 19 de la Ley 1801/2016, a fin de generar los mecanismos de coordinación interinstitucional para prevenir y enfrentar los fenómenos que atentan contra la seguridad y la convivencia. </a:t>
            </a:r>
          </a:p>
          <a:p>
            <a:pPr marL="285750" indent="-285750" algn="just">
              <a:buFont typeface="Arial" panose="020B0604020202020204" pitchFamily="34" charset="0"/>
              <a:buChar char="•"/>
            </a:pPr>
            <a:endParaRPr lang="es-CO" dirty="0"/>
          </a:p>
          <a:p>
            <a:pPr marL="285750" lvl="0" indent="-285750" algn="just">
              <a:buFont typeface="Arial" panose="020B0604020202020204" pitchFamily="34" charset="0"/>
              <a:buChar char="•"/>
            </a:pPr>
            <a:r>
              <a:rPr lang="es-CO" dirty="0"/>
              <a:t>Deben contar con la participación de todas la autoridades políticas, militares y gubernamentales; en todos los ámbitos: nacional, departamental, regional, distrital, municipal y metropolitano.</a:t>
            </a:r>
          </a:p>
          <a:p>
            <a:pPr algn="just"/>
            <a:r>
              <a:rPr lang="es-CO" dirty="0"/>
              <a:t> </a:t>
            </a:r>
          </a:p>
          <a:p>
            <a:pPr marL="285750" lvl="0" indent="-285750" algn="just">
              <a:buFont typeface="Arial" panose="020B0604020202020204" pitchFamily="34" charset="0"/>
              <a:buChar char="•"/>
            </a:pPr>
            <a:r>
              <a:rPr lang="es-CO" dirty="0"/>
              <a:t>Estos Consejos deben estar orientados a analizar los fenómenos que afectan la seguridad y la convivencia ciudadanas, diagnosticar su evolución, generar planes y proyectos para atender las distintas problemáticas y hacer seguimiento a las propuestas de solución.</a:t>
            </a:r>
          </a:p>
          <a:p>
            <a:pPr algn="just"/>
            <a:r>
              <a:rPr lang="es-CO" dirty="0"/>
              <a:t> </a:t>
            </a:r>
          </a:p>
          <a:p>
            <a:pPr marL="285750" lvl="0" indent="-285750" algn="just">
              <a:buFont typeface="Arial" panose="020B0604020202020204" pitchFamily="34" charset="0"/>
              <a:buChar char="•"/>
            </a:pPr>
            <a:r>
              <a:rPr lang="es-CO" dirty="0"/>
              <a:t>El Consejo debe elaborar el Plan Integral de Seguridad y Convivencia Ciudadana (PISCC), como parte de los Planes de Desarrollo de cada administración local y territorial.</a:t>
            </a:r>
          </a:p>
          <a:p>
            <a:pPr algn="just"/>
            <a:r>
              <a:rPr lang="es-CO" dirty="0"/>
              <a:t> </a:t>
            </a:r>
          </a:p>
          <a:p>
            <a:pPr marL="285750" lvl="0" indent="-285750" algn="just">
              <a:buFont typeface="Arial" panose="020B0604020202020204" pitchFamily="34" charset="0"/>
              <a:buChar char="•"/>
            </a:pPr>
            <a:r>
              <a:rPr lang="es-CO" dirty="0"/>
              <a:t>Es importante que el Consejo asesore en materia de inversiones en seguridad y convivencia, los cuales se financian con el recaudo de las multas señaladas en la Ley.</a:t>
            </a:r>
          </a:p>
          <a:p>
            <a:pPr algn="just"/>
            <a:r>
              <a:rPr lang="es-CO" dirty="0"/>
              <a:t> </a:t>
            </a:r>
          </a:p>
          <a:p>
            <a:pPr marL="285750" lvl="0" indent="-285750" algn="just">
              <a:buFont typeface="Arial" panose="020B0604020202020204" pitchFamily="34" charset="0"/>
              <a:buChar char="•"/>
            </a:pPr>
            <a:r>
              <a:rPr lang="es-CO" dirty="0"/>
              <a:t>También debe hacer seguimiento a las inversiones propuestas y a la destinación de los recursos en materia de seguridad y convivencia.</a:t>
            </a:r>
          </a:p>
          <a:p>
            <a:pPr algn="just"/>
            <a:r>
              <a:rPr lang="es-CO" dirty="0"/>
              <a:t> </a:t>
            </a:r>
          </a:p>
        </p:txBody>
      </p:sp>
    </p:spTree>
    <p:extLst>
      <p:ext uri="{BB962C8B-B14F-4D97-AF65-F5344CB8AC3E}">
        <p14:creationId xmlns:p14="http://schemas.microsoft.com/office/powerpoint/2010/main" val="263175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010765" y="373298"/>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CONCLUSIONES</a:t>
            </a:r>
            <a:endParaRPr lang="en-US" sz="3600" b="1" dirty="0">
              <a:solidFill>
                <a:schemeClr val="accent1">
                  <a:lumMod val="75000"/>
                </a:schemeClr>
              </a:solidFill>
              <a:latin typeface="+mn-lt"/>
              <a:ea typeface="+mn-ea"/>
              <a:cs typeface="+mn-cs"/>
            </a:endParaRPr>
          </a:p>
        </p:txBody>
      </p:sp>
      <p:sp>
        <p:nvSpPr>
          <p:cNvPr id="2" name="CuadroTexto 1"/>
          <p:cNvSpPr txBox="1"/>
          <p:nvPr/>
        </p:nvSpPr>
        <p:spPr>
          <a:xfrm>
            <a:off x="1040154" y="1062479"/>
            <a:ext cx="10004709" cy="6063198"/>
          </a:xfrm>
          <a:prstGeom prst="rect">
            <a:avLst/>
          </a:prstGeom>
          <a:noFill/>
        </p:spPr>
        <p:txBody>
          <a:bodyPr wrap="square" rtlCol="0">
            <a:spAutoFit/>
          </a:bodyPr>
          <a:lstStyle/>
          <a:p>
            <a:pPr marL="285750" lvl="0" indent="-285750" algn="just">
              <a:buFont typeface="Arial" panose="020B0604020202020204" pitchFamily="34" charset="0"/>
              <a:buChar char="•"/>
            </a:pPr>
            <a:r>
              <a:rPr lang="es-CO" sz="1600" dirty="0"/>
              <a:t>Hay problemas de seguridad y convivencia que deben abordarse de manera puntual, tales como, el consumo de drogas, narcomenudeo, las conductas irregulares en el fútbol, las que afectan la convivencia escolar, entre otras.</a:t>
            </a:r>
          </a:p>
          <a:p>
            <a:pPr algn="just"/>
            <a:r>
              <a:rPr lang="es-CO" sz="1600" dirty="0"/>
              <a:t> </a:t>
            </a:r>
          </a:p>
          <a:p>
            <a:pPr marL="285750" lvl="0" indent="-285750" algn="just">
              <a:buFont typeface="Arial" panose="020B0604020202020204" pitchFamily="34" charset="0"/>
              <a:buChar char="•"/>
            </a:pPr>
            <a:r>
              <a:rPr lang="es-CO" sz="1600" dirty="0"/>
              <a:t>El Gobierno Nacional debe establecer criterios claros respecto a los eventos con aglomeraciones de público, complejos y no complejos.</a:t>
            </a:r>
          </a:p>
          <a:p>
            <a:pPr algn="just"/>
            <a:r>
              <a:rPr lang="es-CO" sz="1600" dirty="0"/>
              <a:t> </a:t>
            </a:r>
          </a:p>
          <a:p>
            <a:pPr marL="285750" lvl="0" indent="-285750" algn="just">
              <a:buFont typeface="Arial" panose="020B0604020202020204" pitchFamily="34" charset="0"/>
              <a:buChar char="•"/>
            </a:pPr>
            <a:r>
              <a:rPr lang="es-CO" sz="1600" dirty="0"/>
              <a:t>Por ende, es indispensable fijar las condiciones y características de los eventos de aglomeración, tales como el aforo, la concentración, el tipo de evento, el tipo de público, la infraestructura del recinto, el entorno, el tipo de presentación, inclusive si es público o privado.</a:t>
            </a:r>
          </a:p>
          <a:p>
            <a:pPr algn="just"/>
            <a:r>
              <a:rPr lang="es-CO" sz="1600" dirty="0"/>
              <a:t> </a:t>
            </a:r>
          </a:p>
          <a:p>
            <a:pPr marL="285750" lvl="0" indent="-285750" algn="just">
              <a:buFont typeface="Arial" panose="020B0604020202020204" pitchFamily="34" charset="0"/>
              <a:buChar char="•"/>
            </a:pPr>
            <a:r>
              <a:rPr lang="es-CO" sz="1600" dirty="0"/>
              <a:t>El expendio y consumo de bebidas embriagantes en los eventos debe ser claramente reglamentado, hay muchos vacíos legales al respecto, en todo el mundo está permitido, se está perdiendo una fuente de ingresos para la ciudad.</a:t>
            </a:r>
          </a:p>
          <a:p>
            <a:pPr algn="just"/>
            <a:r>
              <a:rPr lang="es-CO" sz="1600" dirty="0"/>
              <a:t> </a:t>
            </a:r>
          </a:p>
          <a:p>
            <a:pPr marL="285750" lvl="0" indent="-285750" algn="just">
              <a:buFont typeface="Arial" panose="020B0604020202020204" pitchFamily="34" charset="0"/>
              <a:buChar char="•"/>
            </a:pPr>
            <a:r>
              <a:rPr lang="es-CO" sz="1600" dirty="0"/>
              <a:t>La seguridad de los eventos debe apoyarse en la Policía Nacional, pero no puede ser exclusivamente con esta. Para ello la reglamentación debe fijar los requisitos que deben cumplir las empresas de logística que coadyuvan en la seguridad.</a:t>
            </a:r>
          </a:p>
          <a:p>
            <a:pPr algn="just"/>
            <a:r>
              <a:rPr lang="es-CO" sz="1600" dirty="0"/>
              <a:t> </a:t>
            </a:r>
          </a:p>
          <a:p>
            <a:pPr marL="285750" lvl="0" indent="-285750" algn="just">
              <a:buFont typeface="Arial" panose="020B0604020202020204" pitchFamily="34" charset="0"/>
              <a:buChar char="•"/>
            </a:pPr>
            <a:r>
              <a:rPr lang="es-CO" sz="1600" dirty="0"/>
              <a:t>La seguridad y convivencia en el fútbol no solo se atiende con la Policía Nacional, para ello es necesario que las autoridades del deporte cumplan lo establecido en la Ley 1270 de </a:t>
            </a:r>
            <a:r>
              <a:rPr lang="es-CO" sz="1600" dirty="0" smtClean="0"/>
              <a:t>2009 y el Decreto 1717 de 2010, </a:t>
            </a:r>
            <a:r>
              <a:rPr lang="es-CO" sz="1600" dirty="0"/>
              <a:t>que las obliga a </a:t>
            </a:r>
            <a:r>
              <a:rPr lang="es-CO" sz="1600" dirty="0" err="1"/>
              <a:t>carnetizar</a:t>
            </a:r>
            <a:r>
              <a:rPr lang="es-CO" sz="1600" dirty="0"/>
              <a:t> las barras, identificar los asistentes y establecer controles de acceso a los estadios. Nos debemos apoyar en la tecnología.</a:t>
            </a:r>
          </a:p>
          <a:p>
            <a:pPr algn="just"/>
            <a:r>
              <a:rPr lang="es-CO" sz="1600" dirty="0"/>
              <a:t> </a:t>
            </a:r>
            <a:r>
              <a:rPr lang="es-CO" dirty="0"/>
              <a:t> </a:t>
            </a:r>
          </a:p>
          <a:p>
            <a:pPr algn="just"/>
            <a:r>
              <a:rPr lang="es-CO" dirty="0"/>
              <a:t> </a:t>
            </a:r>
          </a:p>
        </p:txBody>
      </p:sp>
    </p:spTree>
    <p:extLst>
      <p:ext uri="{BB962C8B-B14F-4D97-AF65-F5344CB8AC3E}">
        <p14:creationId xmlns:p14="http://schemas.microsoft.com/office/powerpoint/2010/main" val="876098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010765" y="373298"/>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CONCLUSIONES</a:t>
            </a:r>
            <a:endParaRPr lang="en-US" sz="3600" b="1" dirty="0">
              <a:solidFill>
                <a:schemeClr val="accent1">
                  <a:lumMod val="75000"/>
                </a:schemeClr>
              </a:solidFill>
              <a:latin typeface="+mn-lt"/>
              <a:ea typeface="+mn-ea"/>
              <a:cs typeface="+mn-cs"/>
            </a:endParaRPr>
          </a:p>
        </p:txBody>
      </p:sp>
      <p:sp>
        <p:nvSpPr>
          <p:cNvPr id="2" name="CuadroTexto 1"/>
          <p:cNvSpPr txBox="1"/>
          <p:nvPr/>
        </p:nvSpPr>
        <p:spPr>
          <a:xfrm>
            <a:off x="1040154" y="1062479"/>
            <a:ext cx="10004709" cy="4801314"/>
          </a:xfrm>
          <a:prstGeom prst="rect">
            <a:avLst/>
          </a:prstGeom>
          <a:noFill/>
        </p:spPr>
        <p:txBody>
          <a:bodyPr wrap="square" rtlCol="0">
            <a:spAutoFit/>
          </a:bodyPr>
          <a:lstStyle/>
          <a:p>
            <a:pPr algn="just"/>
            <a:endParaRPr lang="es-CO" sz="1600" dirty="0"/>
          </a:p>
          <a:p>
            <a:pPr marL="285750" lvl="0" indent="-285750" algn="just">
              <a:buFont typeface="Arial" panose="020B0604020202020204" pitchFamily="34" charset="0"/>
              <a:buChar char="•"/>
            </a:pPr>
            <a:r>
              <a:rPr lang="es-CO" sz="1600" dirty="0"/>
              <a:t>La tenencia o propiedad de caninos potencialmente peligrosos, se ha constituido a la luz del nuevo código en un problema para los ciudadanos, debido a que no hay en el mercado pólizas a precios moderados.</a:t>
            </a:r>
          </a:p>
          <a:p>
            <a:pPr algn="just"/>
            <a:r>
              <a:rPr lang="es-CO" sz="1600" dirty="0"/>
              <a:t> </a:t>
            </a:r>
          </a:p>
          <a:p>
            <a:pPr marL="285750" lvl="0" indent="-285750" algn="just">
              <a:buFont typeface="Arial" panose="020B0604020202020204" pitchFamily="34" charset="0"/>
              <a:buChar char="•"/>
            </a:pPr>
            <a:r>
              <a:rPr lang="es-CO" sz="1600" dirty="0"/>
              <a:t>Los ciudadanos optan por abandonar las mascotas antes de incurrir en un gasto altamente oneroso.</a:t>
            </a:r>
          </a:p>
          <a:p>
            <a:pPr algn="just"/>
            <a:r>
              <a:rPr lang="es-CO" sz="1600" dirty="0"/>
              <a:t> </a:t>
            </a:r>
          </a:p>
          <a:p>
            <a:pPr marL="285750" lvl="0" indent="-285750" algn="just">
              <a:buFont typeface="Arial" panose="020B0604020202020204" pitchFamily="34" charset="0"/>
              <a:buChar char="•"/>
            </a:pPr>
            <a:r>
              <a:rPr lang="es-CO" sz="1600" dirty="0"/>
              <a:t>Respecto a la identificación de los caninos potencialmente peligrosos, no existe la infraestructura a nivel de la administración para la lectura de los chips, el registro de los caninos, los controles de vacunas, los incidentes de ataques, etc.</a:t>
            </a:r>
          </a:p>
          <a:p>
            <a:pPr algn="just"/>
            <a:r>
              <a:rPr lang="es-CO" sz="1600" dirty="0"/>
              <a:t> </a:t>
            </a:r>
          </a:p>
          <a:p>
            <a:pPr marL="285750" lvl="0" indent="-285750" algn="just">
              <a:buFont typeface="Arial" panose="020B0604020202020204" pitchFamily="34" charset="0"/>
              <a:buChar char="•"/>
            </a:pPr>
            <a:r>
              <a:rPr lang="es-CO" sz="1600" dirty="0"/>
              <a:t>El Registro Nacional de Medidas Correctivas que contempla la Ley en el artículo 183, obliga a implementar una base de datos que pueda ser consultada por todas las autoridades encargadas de verificar el pago.</a:t>
            </a:r>
          </a:p>
          <a:p>
            <a:pPr algn="just"/>
            <a:r>
              <a:rPr lang="es-CO" sz="1600" dirty="0"/>
              <a:t> </a:t>
            </a:r>
          </a:p>
          <a:p>
            <a:pPr marL="285750" lvl="0" indent="-285750" algn="just">
              <a:buFont typeface="Arial" panose="020B0604020202020204" pitchFamily="34" charset="0"/>
              <a:buChar char="•"/>
            </a:pPr>
            <a:r>
              <a:rPr lang="es-CO" sz="1600" dirty="0"/>
              <a:t>Para lo anterior, la Administración Distrital debe adquirir los recursos tecnológicos para la conexión con la plataforma, la cual será administrada y operada por la Policía Nacional.</a:t>
            </a:r>
          </a:p>
          <a:p>
            <a:pPr algn="just"/>
            <a:r>
              <a:rPr lang="es-CO" sz="1600" dirty="0"/>
              <a:t> </a:t>
            </a:r>
          </a:p>
          <a:p>
            <a:pPr marL="285750" lvl="0" indent="-285750" algn="just">
              <a:buFont typeface="Arial" panose="020B0604020202020204" pitchFamily="34" charset="0"/>
              <a:buChar char="•"/>
            </a:pPr>
            <a:r>
              <a:rPr lang="es-CO" sz="1600" dirty="0"/>
              <a:t>La administración distrital debe dotar a la Policía Nacional de los medios tecnológicos y los formatos para la imposición y registro de los comparendos, hasta el momento no sabemos cómo va ese proceso.</a:t>
            </a:r>
          </a:p>
          <a:p>
            <a:pPr algn="just"/>
            <a:r>
              <a:rPr lang="es-CO" dirty="0"/>
              <a:t> </a:t>
            </a:r>
          </a:p>
        </p:txBody>
      </p:sp>
    </p:spTree>
    <p:extLst>
      <p:ext uri="{BB962C8B-B14F-4D97-AF65-F5344CB8AC3E}">
        <p14:creationId xmlns:p14="http://schemas.microsoft.com/office/powerpoint/2010/main" val="181475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057259" y="726625"/>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COMPETENCIA DEL</a:t>
            </a:r>
          </a:p>
          <a:p>
            <a:r>
              <a:rPr lang="en-US" sz="3600" b="1" dirty="0" smtClean="0">
                <a:solidFill>
                  <a:schemeClr val="accent1">
                    <a:lumMod val="75000"/>
                  </a:schemeClr>
                </a:solidFill>
                <a:latin typeface="+mn-lt"/>
                <a:ea typeface="+mn-ea"/>
                <a:cs typeface="+mn-cs"/>
              </a:rPr>
              <a:t> CONCEJO DE BOGOTÁ</a:t>
            </a:r>
            <a:endParaRPr lang="en-US" sz="3600" b="1" dirty="0">
              <a:solidFill>
                <a:schemeClr val="accent1">
                  <a:lumMod val="75000"/>
                </a:schemeClr>
              </a:solidFill>
              <a:latin typeface="+mn-lt"/>
              <a:ea typeface="+mn-ea"/>
              <a:cs typeface="+mn-cs"/>
            </a:endParaRPr>
          </a:p>
        </p:txBody>
      </p:sp>
      <p:sp>
        <p:nvSpPr>
          <p:cNvPr id="2" name="CuadroTexto 1"/>
          <p:cNvSpPr txBox="1"/>
          <p:nvPr/>
        </p:nvSpPr>
        <p:spPr>
          <a:xfrm>
            <a:off x="852407" y="1600644"/>
            <a:ext cx="10508815" cy="3139321"/>
          </a:xfrm>
          <a:prstGeom prst="rect">
            <a:avLst/>
          </a:prstGeom>
          <a:noFill/>
        </p:spPr>
        <p:txBody>
          <a:bodyPr wrap="square" rtlCol="0">
            <a:spAutoFit/>
          </a:bodyPr>
          <a:lstStyle/>
          <a:p>
            <a:pPr algn="just"/>
            <a:r>
              <a:rPr lang="es-CO" b="1" dirty="0" smtClean="0"/>
              <a:t>LEY 1801 - Art. 12.- Poder Subsidiario de Policía</a:t>
            </a:r>
          </a:p>
          <a:p>
            <a:pPr algn="just"/>
            <a:endParaRPr lang="es-CO" b="1" dirty="0" smtClean="0"/>
          </a:p>
          <a:p>
            <a:pPr algn="just"/>
            <a:r>
              <a:rPr lang="es-CO" i="1" dirty="0" smtClean="0"/>
              <a:t>Las asambleas departamentales y el </a:t>
            </a:r>
            <a:r>
              <a:rPr lang="es-CO" i="1" u="sng" dirty="0" smtClean="0">
                <a:effectLst>
                  <a:outerShdw blurRad="38100" dist="38100" dir="2700000" algn="tl">
                    <a:srgbClr val="000000">
                      <a:alpha val="43137"/>
                    </a:srgbClr>
                  </a:outerShdw>
                </a:effectLst>
              </a:rPr>
              <a:t>Concejo Distrital de Bogotá</a:t>
            </a:r>
            <a:r>
              <a:rPr lang="es-CO" i="1" dirty="0" smtClean="0"/>
              <a:t>, dentro de su respectivo ámbito territorial, ejercen un poder subsidiario de policía para dictar normas en materias que no sean de reserva legal, en el marco de la Constitución y la Ley. </a:t>
            </a:r>
          </a:p>
          <a:p>
            <a:pPr algn="just"/>
            <a:endParaRPr lang="es-CO" b="1" i="1" dirty="0"/>
          </a:p>
          <a:p>
            <a:pPr algn="just"/>
            <a:r>
              <a:rPr lang="es-CO" b="1" i="1" dirty="0" smtClean="0"/>
              <a:t>Parágrafo1. </a:t>
            </a:r>
            <a:r>
              <a:rPr lang="es-CO" i="1" dirty="0" smtClean="0"/>
              <a:t>El Concejo Distrital de Bogotá podrá establecer formas de control policial sobre las normas de ordenamiento territorial, usos del suelo y defensa del patrimonio ecológico y cultural. </a:t>
            </a:r>
          </a:p>
          <a:p>
            <a:pPr algn="just"/>
            <a:endParaRPr lang="es-CO" b="1" i="1" dirty="0"/>
          </a:p>
          <a:p>
            <a:pPr algn="just"/>
            <a:r>
              <a:rPr lang="es-CO" b="1" i="1" dirty="0" smtClean="0"/>
              <a:t>Parágrafo2. </a:t>
            </a:r>
            <a:r>
              <a:rPr lang="es-CO" i="1" dirty="0" smtClean="0"/>
              <a:t>Las normas de policía y convivencia expedidas por el Concejo del Distrito Capital de Bogotá no están subordinadas a las ordenanzas. </a:t>
            </a:r>
            <a:endParaRPr lang="es-CO" b="1" dirty="0"/>
          </a:p>
        </p:txBody>
      </p:sp>
    </p:spTree>
    <p:extLst>
      <p:ext uri="{BB962C8B-B14F-4D97-AF65-F5344CB8AC3E}">
        <p14:creationId xmlns:p14="http://schemas.microsoft.com/office/powerpoint/2010/main" val="194273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100491" y="778006"/>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PIE DE FUERZA EN </a:t>
            </a:r>
          </a:p>
          <a:p>
            <a:r>
              <a:rPr lang="en-US" sz="3600" b="1" dirty="0" smtClean="0">
                <a:solidFill>
                  <a:schemeClr val="accent1">
                    <a:lumMod val="75000"/>
                  </a:schemeClr>
                </a:solidFill>
                <a:latin typeface="+mn-lt"/>
                <a:ea typeface="+mn-ea"/>
                <a:cs typeface="+mn-cs"/>
              </a:rPr>
              <a:t>BOGOTÁ D.C</a:t>
            </a:r>
            <a:endParaRPr lang="en-US" sz="3600" b="1" dirty="0">
              <a:solidFill>
                <a:schemeClr val="accent1">
                  <a:lumMod val="75000"/>
                </a:schemeClr>
              </a:solidFill>
              <a:latin typeface="+mn-lt"/>
              <a:ea typeface="+mn-ea"/>
              <a:cs typeface="+mn-cs"/>
            </a:endParaRPr>
          </a:p>
        </p:txBody>
      </p:sp>
      <p:sp>
        <p:nvSpPr>
          <p:cNvPr id="4" name="CuadroTexto 3"/>
          <p:cNvSpPr txBox="1"/>
          <p:nvPr/>
        </p:nvSpPr>
        <p:spPr>
          <a:xfrm>
            <a:off x="631767" y="1393508"/>
            <a:ext cx="11237925" cy="369332"/>
          </a:xfrm>
          <a:prstGeom prst="rect">
            <a:avLst/>
          </a:prstGeom>
          <a:noFill/>
        </p:spPr>
        <p:txBody>
          <a:bodyPr wrap="square" rtlCol="0">
            <a:spAutoFit/>
          </a:bodyPr>
          <a:lstStyle/>
          <a:p>
            <a:r>
              <a:rPr lang="es-CO" dirty="0" smtClean="0"/>
              <a:t>En Bogotá hay 17.275 Policías de los cuales hay </a:t>
            </a:r>
            <a:r>
              <a:rPr lang="es-CO" dirty="0" smtClean="0"/>
              <a:t>8.412 adscritos </a:t>
            </a:r>
            <a:r>
              <a:rPr lang="es-CO" dirty="0" smtClean="0"/>
              <a:t>al plan cuadrantes.</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3447128087"/>
              </p:ext>
            </p:extLst>
          </p:nvPr>
        </p:nvGraphicFramePr>
        <p:xfrm>
          <a:off x="1776334" y="2027615"/>
          <a:ext cx="8636000" cy="4000500"/>
        </p:xfrm>
        <a:graphic>
          <a:graphicData uri="http://schemas.openxmlformats.org/drawingml/2006/table">
            <a:tbl>
              <a:tblPr firstRow="1" firstCol="1" bandRow="1">
                <a:tableStyleId>{5C22544A-7EE6-4342-B048-85BDC9FD1C3A}</a:tableStyleId>
              </a:tblPr>
              <a:tblGrid>
                <a:gridCol w="1587500"/>
                <a:gridCol w="977900"/>
                <a:gridCol w="1104900"/>
                <a:gridCol w="2654300"/>
                <a:gridCol w="2311400"/>
              </a:tblGrid>
              <a:tr h="200025">
                <a:tc>
                  <a:txBody>
                    <a:bodyPr/>
                    <a:lstStyle/>
                    <a:p>
                      <a:pPr algn="ctr">
                        <a:spcAft>
                          <a:spcPts val="0"/>
                        </a:spcAft>
                      </a:pPr>
                      <a:r>
                        <a:rPr lang="es-CO" sz="1200" dirty="0">
                          <a:effectLst/>
                        </a:rPr>
                        <a:t>Localidades</a:t>
                      </a:r>
                      <a:endParaRPr lang="es-CO" sz="1100" dirty="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Habitantes</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Unidades</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dirty="0">
                          <a:effectLst/>
                        </a:rPr>
                        <a:t>Policías que cubren 100.000 habitantes</a:t>
                      </a:r>
                      <a:endParaRPr lang="es-CO" sz="1100" dirty="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Habitantes cubiertos por 1 Policía</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Usaquén</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474.186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424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89</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1118</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Chapinero</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126.591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469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370</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270</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Santa Fe</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95.201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490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515</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194</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San Cristóbal</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394.358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494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125</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798</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Usme</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340.101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313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92</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1087</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Tunjuelito</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187.971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224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119</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839</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Bosa</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731.047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607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83</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1204</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Kennedy</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1.208.980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1.000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83</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1209</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Fontibón</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413.734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367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89</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1127</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Engativá</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878.434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569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65</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1544</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Suba</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1.282.978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901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70</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1424</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Barrios Unidos</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267.106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281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105</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951</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Teusaquillo</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140.473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302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215</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465</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Los Mártires</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93.716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254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271</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369</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Antonio Nariño</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109.254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269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246</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406</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Puente Aranda</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221.906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270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122</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822</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Candelaria</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22.438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167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744</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134</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Rafael Uribe Uribe</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350.944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351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100</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1000</a:t>
                      </a:r>
                      <a:endParaRPr lang="es-CO" sz="1100">
                        <a:effectLst/>
                        <a:latin typeface="Calibri" panose="020F0502020204030204" pitchFamily="34" charset="0"/>
                        <a:ea typeface="MS Mincho" panose="02020609040205080304" pitchFamily="49" charset="-128"/>
                      </a:endParaRPr>
                    </a:p>
                  </a:txBody>
                  <a:tcPr marL="44450" marR="44450" marT="0" marB="0" anchor="b"/>
                </a:tc>
              </a:tr>
              <a:tr h="200025">
                <a:tc>
                  <a:txBody>
                    <a:bodyPr/>
                    <a:lstStyle/>
                    <a:p>
                      <a:pPr algn="ctr">
                        <a:spcAft>
                          <a:spcPts val="0"/>
                        </a:spcAft>
                      </a:pPr>
                      <a:r>
                        <a:rPr lang="es-CO" sz="1200">
                          <a:effectLst/>
                        </a:rPr>
                        <a:t>Ciudad Bolívar</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733.859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spcAft>
                          <a:spcPts val="0"/>
                        </a:spcAft>
                      </a:pPr>
                      <a:r>
                        <a:rPr lang="es-CO" sz="1200">
                          <a:effectLst/>
                        </a:rPr>
                        <a:t>                  660   </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a:effectLst/>
                        </a:rPr>
                        <a:t>90</a:t>
                      </a:r>
                      <a:endParaRPr lang="es-CO" sz="1100">
                        <a:effectLst/>
                        <a:latin typeface="Calibri" panose="020F0502020204030204" pitchFamily="34" charset="0"/>
                        <a:ea typeface="MS Mincho" panose="02020609040205080304" pitchFamily="49" charset="-128"/>
                      </a:endParaRPr>
                    </a:p>
                  </a:txBody>
                  <a:tcPr marL="44450" marR="44450" marT="0" marB="0" anchor="b"/>
                </a:tc>
                <a:tc>
                  <a:txBody>
                    <a:bodyPr/>
                    <a:lstStyle/>
                    <a:p>
                      <a:pPr algn="ctr">
                        <a:spcAft>
                          <a:spcPts val="0"/>
                        </a:spcAft>
                      </a:pPr>
                      <a:r>
                        <a:rPr lang="es-CO" sz="1200" dirty="0">
                          <a:effectLst/>
                        </a:rPr>
                        <a:t>1112</a:t>
                      </a:r>
                      <a:endParaRPr lang="es-CO" sz="1100" dirty="0">
                        <a:effectLst/>
                        <a:latin typeface="Calibri" panose="020F0502020204030204" pitchFamily="34" charset="0"/>
                        <a:ea typeface="MS Mincho" panose="02020609040205080304" pitchFamily="49" charset="-128"/>
                      </a:endParaRPr>
                    </a:p>
                  </a:txBody>
                  <a:tcPr marL="44450" marR="44450" marT="0" marB="0" anchor="b"/>
                </a:tc>
              </a:tr>
            </a:tbl>
          </a:graphicData>
        </a:graphic>
      </p:graphicFrame>
    </p:spTree>
    <p:extLst>
      <p:ext uri="{BB962C8B-B14F-4D97-AF65-F5344CB8AC3E}">
        <p14:creationId xmlns:p14="http://schemas.microsoft.com/office/powerpoint/2010/main" val="11557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100491" y="778006"/>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COMPORTAMIENTOS PRIORIZADOS </a:t>
            </a:r>
          </a:p>
          <a:p>
            <a:r>
              <a:rPr lang="en-US" sz="3600" b="1" dirty="0" smtClean="0">
                <a:solidFill>
                  <a:schemeClr val="accent1">
                    <a:lumMod val="75000"/>
                  </a:schemeClr>
                </a:solidFill>
                <a:latin typeface="+mn-lt"/>
                <a:ea typeface="+mn-ea"/>
                <a:cs typeface="+mn-cs"/>
              </a:rPr>
              <a:t>EN BOGOTÁ D.C</a:t>
            </a:r>
            <a:endParaRPr lang="en-US" sz="3600" b="1" dirty="0">
              <a:solidFill>
                <a:schemeClr val="accent1">
                  <a:lumMod val="75000"/>
                </a:schemeClr>
              </a:solidFill>
              <a:latin typeface="+mn-lt"/>
              <a:ea typeface="+mn-ea"/>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2996723251"/>
              </p:ext>
            </p:extLst>
          </p:nvPr>
        </p:nvGraphicFramePr>
        <p:xfrm>
          <a:off x="701253" y="1635067"/>
          <a:ext cx="11213242" cy="4351338"/>
        </p:xfrm>
        <a:graphic>
          <a:graphicData uri="http://schemas.openxmlformats.org/drawingml/2006/table">
            <a:tbl>
              <a:tblPr/>
              <a:tblGrid>
                <a:gridCol w="11213242">
                  <a:extLst>
                    <a:ext uri="{9D8B030D-6E8A-4147-A177-3AD203B41FA5}">
                      <a16:colId xmlns:a16="http://schemas.microsoft.com/office/drawing/2014/main" xmlns="" val="1673796621"/>
                    </a:ext>
                  </a:extLst>
                </a:gridCol>
              </a:tblGrid>
              <a:tr h="4351338">
                <a:tc>
                  <a:txBody>
                    <a:bodyPr/>
                    <a:lstStyle/>
                    <a:p>
                      <a:pPr marL="285750" indent="-285750" algn="just">
                        <a:buFont typeface="Arial" panose="020B0604020202020204" pitchFamily="34" charset="0"/>
                        <a:buChar char="•"/>
                      </a:pPr>
                      <a:r>
                        <a:rPr lang="es-CO" sz="1400" b="1" dirty="0"/>
                        <a:t>Colados en Transmilenio</a:t>
                      </a:r>
                      <a:r>
                        <a:rPr lang="es-CO" sz="1400" dirty="0"/>
                        <a:t>: Se aplicarán multas y medidas pedagógicas inmediatas a quienes evadan el pago de la tarifa del sistema masivo de transporte</a:t>
                      </a:r>
                      <a:r>
                        <a:rPr lang="es-CO" sz="1400" dirty="0" smtClean="0"/>
                        <a:t>.</a:t>
                      </a:r>
                    </a:p>
                    <a:p>
                      <a:pPr marL="285750" indent="-285750" algn="just">
                        <a:buFont typeface="Arial" panose="020B0604020202020204" pitchFamily="34" charset="0"/>
                        <a:buChar char="•"/>
                      </a:pPr>
                      <a:endParaRPr lang="es-CO" sz="1400" dirty="0"/>
                    </a:p>
                    <a:p>
                      <a:pPr marL="285750" indent="-285750" algn="just">
                        <a:buFont typeface="Arial" panose="020B0604020202020204" pitchFamily="34" charset="0"/>
                        <a:buChar char="•"/>
                      </a:pPr>
                      <a:r>
                        <a:rPr lang="es-CO" sz="1400" b="1" dirty="0"/>
                        <a:t>Participación en riñas: </a:t>
                      </a:r>
                      <a:r>
                        <a:rPr lang="es-CO" sz="1400" dirty="0"/>
                        <a:t>Se imponen medidas correctivas a quienes protagonicen riñas. Asimismo para quienes lancen objetos o porten armas blancas</a:t>
                      </a:r>
                      <a:r>
                        <a:rPr lang="es-CO" sz="1400" dirty="0" smtClean="0"/>
                        <a:t>.</a:t>
                      </a:r>
                    </a:p>
                    <a:p>
                      <a:pPr marL="285750" indent="-285750" algn="just">
                        <a:buFont typeface="Arial" panose="020B0604020202020204" pitchFamily="34" charset="0"/>
                        <a:buChar char="•"/>
                      </a:pPr>
                      <a:endParaRPr lang="es-CO" sz="1400" dirty="0"/>
                    </a:p>
                    <a:p>
                      <a:pPr marL="285750" indent="-285750" algn="just">
                        <a:buFont typeface="Arial" panose="020B0604020202020204" pitchFamily="34" charset="0"/>
                        <a:buChar char="•"/>
                      </a:pPr>
                      <a:r>
                        <a:rPr lang="es-CO" sz="1400" b="1" dirty="0"/>
                        <a:t>Actividades con ruido excesivo: </a:t>
                      </a:r>
                      <a:r>
                        <a:rPr lang="es-CO" sz="1400" dirty="0"/>
                        <a:t>Con el nuevo Código, la policía está autorizada a desactivar la fuente de ruido de fiestas, reuniones o eventos similares que generen molestias de impacto auditivo en el vecindario. Además podrá sellar temporalmente y definitivamente los establecimientos que excedan niveles de ruido</a:t>
                      </a:r>
                      <a:r>
                        <a:rPr lang="es-CO" sz="1400" dirty="0" smtClean="0"/>
                        <a:t>.</a:t>
                      </a:r>
                    </a:p>
                    <a:p>
                      <a:pPr marL="285750" indent="-285750" algn="just">
                        <a:buFont typeface="Arial" panose="020B0604020202020204" pitchFamily="34" charset="0"/>
                        <a:buChar char="•"/>
                      </a:pPr>
                      <a:endParaRPr lang="es-CO" sz="1400" dirty="0" smtClean="0"/>
                    </a:p>
                    <a:p>
                      <a:pPr marL="285750" indent="-285750" algn="just">
                        <a:buFont typeface="Arial" panose="020B0604020202020204" pitchFamily="34" charset="0"/>
                        <a:buChar char="•"/>
                      </a:pPr>
                      <a:r>
                        <a:rPr lang="es-CO" sz="1400" b="1" dirty="0" smtClean="0"/>
                        <a:t>Contaminación Visual</a:t>
                      </a:r>
                      <a:r>
                        <a:rPr lang="es-CO" sz="1400" dirty="0" smtClean="0"/>
                        <a:t>: El fijar en un lugar público o abierto al público publicidad exterior no autorizada es una acción que atenta contra el orden público, de modo que se aplicarán correcciones para quienes fijen en la calle avisos, pancartas, pendones u otras piezas publicitarias. En caso de no poder localizar al dueño directo de la publicidad, las correcciones podrán aplicarle al anunciante, o a los dueños, o arrendatarios del inmueble que permitan la colocación de dicho material.</a:t>
                      </a:r>
                    </a:p>
                    <a:p>
                      <a:pPr marL="285750" indent="-285750" algn="just">
                        <a:buFont typeface="Arial" panose="020B0604020202020204" pitchFamily="34" charset="0"/>
                        <a:buChar char="•"/>
                      </a:pPr>
                      <a:endParaRPr lang="es-CO" sz="1400" dirty="0" smtClean="0"/>
                    </a:p>
                    <a:p>
                      <a:pPr marL="285750" indent="-285750" algn="just">
                        <a:buFont typeface="Arial" panose="020B0604020202020204" pitchFamily="34" charset="0"/>
                        <a:buChar char="•"/>
                      </a:pPr>
                      <a:r>
                        <a:rPr lang="es-CO" sz="1400" b="1" dirty="0" smtClean="0"/>
                        <a:t>Mal manejo de residuos y basuras: </a:t>
                      </a:r>
                      <a:r>
                        <a:rPr lang="es-CO" sz="1400" dirty="0" smtClean="0"/>
                        <a:t>Las autoridades aplicarán multas y medidas pedagógicas a quienes arrojen basuras o escombros en el espacio público o en bienes de carácter público privado, y a quienes saquen la basura en horarios no autorizados por la empresa prestadora del servicio.</a:t>
                      </a:r>
                    </a:p>
                    <a:p>
                      <a:pPr marL="285750" indent="-285750" algn="just">
                        <a:buFont typeface="Arial" panose="020B0604020202020204" pitchFamily="34" charset="0"/>
                        <a:buChar char="•"/>
                      </a:pPr>
                      <a:endParaRPr lang="es-CO" sz="1400" dirty="0" smtClean="0"/>
                    </a:p>
                    <a:p>
                      <a:pPr marL="285750" indent="-285750" algn="just">
                        <a:buFont typeface="Arial" panose="020B0604020202020204" pitchFamily="34" charset="0"/>
                        <a:buChar char="•"/>
                      </a:pPr>
                      <a:r>
                        <a:rPr lang="es-CO" sz="1400" b="1" dirty="0" smtClean="0"/>
                        <a:t>Dibujos vandálicos en espacio público o grafitis en lugares no autorizados: </a:t>
                      </a:r>
                      <a:r>
                        <a:rPr lang="es-CO" sz="1400" dirty="0" smtClean="0"/>
                        <a:t>Ante este comportamiento, se multará al infractor y se exigirá que repare la zona o el bien cultural afectado.</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s-CO" sz="1400" dirty="0" smtClean="0"/>
                    </a:p>
                  </a:txBody>
                  <a:tcPr marL="71333" marR="71333" marT="35667" marB="35667" anchor="ctr">
                    <a:lnL>
                      <a:noFill/>
                    </a:lnL>
                    <a:lnR>
                      <a:noFill/>
                    </a:lnR>
                    <a:lnT>
                      <a:noFill/>
                    </a:lnT>
                    <a:lnB>
                      <a:noFill/>
                    </a:lnB>
                  </a:tcPr>
                </a:tc>
                <a:extLst>
                  <a:ext uri="{0D108BD9-81ED-4DB2-BD59-A6C34878D82A}">
                    <a16:rowId xmlns:a16="http://schemas.microsoft.com/office/drawing/2014/main" xmlns="" val="490522159"/>
                  </a:ext>
                </a:extLst>
              </a:tr>
            </a:tbl>
          </a:graphicData>
        </a:graphic>
      </p:graphicFrame>
    </p:spTree>
    <p:extLst>
      <p:ext uri="{BB962C8B-B14F-4D97-AF65-F5344CB8AC3E}">
        <p14:creationId xmlns:p14="http://schemas.microsoft.com/office/powerpoint/2010/main" val="299773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6" name="Title 1"/>
          <p:cNvSpPr txBox="1">
            <a:spLocks/>
          </p:cNvSpPr>
          <p:nvPr/>
        </p:nvSpPr>
        <p:spPr>
          <a:xfrm>
            <a:off x="1010765" y="373298"/>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AUTORIDADES DE POLICÍA</a:t>
            </a:r>
            <a:endParaRPr lang="en-US" sz="3600" b="1" dirty="0">
              <a:solidFill>
                <a:schemeClr val="accent1">
                  <a:lumMod val="75000"/>
                </a:schemeClr>
              </a:solidFill>
              <a:latin typeface="+mn-lt"/>
              <a:ea typeface="+mn-ea"/>
              <a:cs typeface="+mn-cs"/>
            </a:endParaRPr>
          </a:p>
        </p:txBody>
      </p:sp>
      <p:sp>
        <p:nvSpPr>
          <p:cNvPr id="2" name="Rectángulo 1"/>
          <p:cNvSpPr/>
          <p:nvPr/>
        </p:nvSpPr>
        <p:spPr>
          <a:xfrm>
            <a:off x="660035" y="1370113"/>
            <a:ext cx="5289486" cy="5355312"/>
          </a:xfrm>
          <a:prstGeom prst="rect">
            <a:avLst/>
          </a:prstGeom>
        </p:spPr>
        <p:txBody>
          <a:bodyPr wrap="square">
            <a:spAutoFit/>
          </a:bodyPr>
          <a:lstStyle/>
          <a:p>
            <a:pPr algn="just"/>
            <a:r>
              <a:rPr lang="es-CO" b="1" dirty="0"/>
              <a:t>¿Quiénes son autoridades de Policía</a:t>
            </a:r>
            <a:r>
              <a:rPr lang="es-CO" b="1" dirty="0" smtClean="0"/>
              <a:t>?</a:t>
            </a:r>
          </a:p>
          <a:p>
            <a:pPr algn="just"/>
            <a:endParaRPr lang="es-CO" b="1" dirty="0"/>
          </a:p>
          <a:p>
            <a:pPr marL="342900" indent="-342900" algn="just">
              <a:buAutoNum type="arabicPeriod"/>
            </a:pPr>
            <a:r>
              <a:rPr lang="es-CO" dirty="0" smtClean="0"/>
              <a:t>El </a:t>
            </a:r>
            <a:r>
              <a:rPr lang="es-CO" dirty="0"/>
              <a:t>Presidente de la República</a:t>
            </a:r>
            <a:r>
              <a:rPr lang="es-CO" dirty="0" smtClean="0"/>
              <a:t>.</a:t>
            </a:r>
          </a:p>
          <a:p>
            <a:pPr marL="342900" indent="-342900" algn="just">
              <a:buAutoNum type="arabicPeriod"/>
            </a:pPr>
            <a:endParaRPr lang="es-CO" dirty="0"/>
          </a:p>
          <a:p>
            <a:pPr algn="just"/>
            <a:r>
              <a:rPr lang="es-CO" dirty="0"/>
              <a:t>2. Los gobernadores</a:t>
            </a:r>
            <a:r>
              <a:rPr lang="es-CO" dirty="0" smtClean="0"/>
              <a:t>.</a:t>
            </a:r>
          </a:p>
          <a:p>
            <a:pPr algn="just"/>
            <a:endParaRPr lang="es-CO" dirty="0"/>
          </a:p>
          <a:p>
            <a:pPr algn="just"/>
            <a:r>
              <a:rPr lang="es-CO" dirty="0"/>
              <a:t>3. Los Alcaldes Distritales o Municipales</a:t>
            </a:r>
            <a:r>
              <a:rPr lang="es-CO" dirty="0" smtClean="0"/>
              <a:t>.</a:t>
            </a:r>
          </a:p>
          <a:p>
            <a:pPr algn="just"/>
            <a:endParaRPr lang="es-CO" dirty="0"/>
          </a:p>
          <a:p>
            <a:pPr algn="just"/>
            <a:r>
              <a:rPr lang="es-CO" dirty="0"/>
              <a:t>4. Los inspectores de Policía y los corregidores</a:t>
            </a:r>
            <a:r>
              <a:rPr lang="es-CO" dirty="0" smtClean="0"/>
              <a:t>.</a:t>
            </a:r>
          </a:p>
          <a:p>
            <a:pPr algn="just"/>
            <a:endParaRPr lang="es-CO" dirty="0"/>
          </a:p>
          <a:p>
            <a:pPr algn="just"/>
            <a:r>
              <a:rPr lang="es-CO" dirty="0"/>
              <a:t>5. Las autoridades especiales de Policía en salud, seguridad, ambiente, minería, ordenamiento territorial, protección al patrimonio cultural, planeación, vivienda y espacio público y las demás que determinen la ley, las ordenanzas y los acuerdos</a:t>
            </a:r>
            <a:r>
              <a:rPr lang="es-CO" dirty="0" smtClean="0"/>
              <a:t>.</a:t>
            </a:r>
          </a:p>
          <a:p>
            <a:pPr algn="just"/>
            <a:endParaRPr lang="es-CO" dirty="0"/>
          </a:p>
          <a:p>
            <a:pPr algn="just"/>
            <a:r>
              <a:rPr lang="es-CO" dirty="0"/>
              <a:t>6. Los comandantes de estación, subestación y de centro de atención inmediata de Policía y demás personal uniformado de la Policía Nacional.</a:t>
            </a:r>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4659" y="2216258"/>
            <a:ext cx="4708808" cy="2707565"/>
          </a:xfrm>
          <a:prstGeom prst="rect">
            <a:avLst/>
          </a:prstGeom>
        </p:spPr>
      </p:pic>
    </p:spTree>
    <p:extLst>
      <p:ext uri="{BB962C8B-B14F-4D97-AF65-F5344CB8AC3E}">
        <p14:creationId xmlns:p14="http://schemas.microsoft.com/office/powerpoint/2010/main" val="177863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100491" y="839998"/>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INSPECTORES DE POLICÍA</a:t>
            </a:r>
          </a:p>
          <a:p>
            <a:r>
              <a:rPr lang="en-US" sz="3600" b="1" dirty="0" smtClean="0">
                <a:solidFill>
                  <a:schemeClr val="accent1">
                    <a:lumMod val="75000"/>
                  </a:schemeClr>
                </a:solidFill>
                <a:latin typeface="+mn-lt"/>
                <a:ea typeface="+mn-ea"/>
                <a:cs typeface="+mn-cs"/>
              </a:rPr>
              <a:t>EN BOGOTÁ D.C</a:t>
            </a:r>
            <a:endParaRPr lang="en-US" sz="3600" b="1" dirty="0">
              <a:solidFill>
                <a:schemeClr val="accent1">
                  <a:lumMod val="75000"/>
                </a:schemeClr>
              </a:solidFill>
              <a:latin typeface="+mn-lt"/>
              <a:ea typeface="+mn-ea"/>
              <a:cs typeface="+mn-cs"/>
            </a:endParaRPr>
          </a:p>
        </p:txBody>
      </p:sp>
      <p:pic>
        <p:nvPicPr>
          <p:cNvPr id="3" name="Imagen 2"/>
          <p:cNvPicPr>
            <a:picLocks noChangeAspect="1"/>
          </p:cNvPicPr>
          <p:nvPr/>
        </p:nvPicPr>
        <p:blipFill rotWithShape="1">
          <a:blip r:embed="rId7">
            <a:extLst>
              <a:ext uri="{28A0092B-C50C-407E-A947-70E740481C1C}">
                <a14:useLocalDpi xmlns:a14="http://schemas.microsoft.com/office/drawing/2010/main" val="0"/>
              </a:ext>
            </a:extLst>
          </a:blip>
          <a:srcRect t="8864" b="5981"/>
          <a:stretch/>
        </p:blipFill>
        <p:spPr>
          <a:xfrm>
            <a:off x="812306" y="1526182"/>
            <a:ext cx="4315446" cy="4291445"/>
          </a:xfrm>
          <a:prstGeom prst="rect">
            <a:avLst/>
          </a:prstGeom>
        </p:spPr>
      </p:pic>
      <p:sp>
        <p:nvSpPr>
          <p:cNvPr id="4" name="Rectángulo 3"/>
          <p:cNvSpPr/>
          <p:nvPr/>
        </p:nvSpPr>
        <p:spPr>
          <a:xfrm>
            <a:off x="5547351" y="2539836"/>
            <a:ext cx="6096000" cy="1200329"/>
          </a:xfrm>
          <a:prstGeom prst="rect">
            <a:avLst/>
          </a:prstGeom>
        </p:spPr>
        <p:txBody>
          <a:bodyPr>
            <a:spAutoFit/>
          </a:bodyPr>
          <a:lstStyle/>
          <a:p>
            <a:pPr algn="just"/>
            <a:r>
              <a:rPr lang="es-CO" dirty="0"/>
              <a:t>El coronel Hernán Alonso Meneses, jefe jurídico de la Policía Metropolitana de Bogotá, aseguró que </a:t>
            </a:r>
            <a:r>
              <a:rPr lang="es-CO" dirty="0" smtClean="0"/>
              <a:t>“</a:t>
            </a:r>
            <a:r>
              <a:rPr lang="es-CO" i="1" dirty="0" smtClean="0"/>
              <a:t>los </a:t>
            </a:r>
            <a:r>
              <a:rPr lang="es-CO" i="1" dirty="0"/>
              <a:t>uniformados no pueden poner multas a los ciudadanos, pues es función única de los inspectores de Policía</a:t>
            </a:r>
            <a:r>
              <a:rPr lang="es-CO" i="1" dirty="0" smtClean="0"/>
              <a:t>.”</a:t>
            </a:r>
            <a:endParaRPr lang="es-CO" i="1" dirty="0"/>
          </a:p>
        </p:txBody>
      </p:sp>
      <p:sp>
        <p:nvSpPr>
          <p:cNvPr id="5" name="CuadroTexto 4"/>
          <p:cNvSpPr txBox="1"/>
          <p:nvPr/>
        </p:nvSpPr>
        <p:spPr>
          <a:xfrm>
            <a:off x="6096000" y="4155648"/>
            <a:ext cx="5011252" cy="369332"/>
          </a:xfrm>
          <a:prstGeom prst="rect">
            <a:avLst/>
          </a:prstGeom>
          <a:noFill/>
        </p:spPr>
        <p:txBody>
          <a:bodyPr wrap="square" rtlCol="0">
            <a:spAutoFit/>
          </a:bodyPr>
          <a:lstStyle/>
          <a:p>
            <a:r>
              <a:rPr lang="es-CO" dirty="0" smtClean="0"/>
              <a:t>Mayo de 2017 – 64 inspectores de Policía en Bogotá</a:t>
            </a:r>
            <a:endParaRPr lang="es-CO" dirty="0"/>
          </a:p>
        </p:txBody>
      </p:sp>
    </p:spTree>
    <p:extLst>
      <p:ext uri="{BB962C8B-B14F-4D97-AF65-F5344CB8AC3E}">
        <p14:creationId xmlns:p14="http://schemas.microsoft.com/office/powerpoint/2010/main" val="278091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100491" y="778006"/>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SEGUNDA INSTANCIA </a:t>
            </a:r>
          </a:p>
        </p:txBody>
      </p:sp>
      <p:graphicFrame>
        <p:nvGraphicFramePr>
          <p:cNvPr id="2" name="Tabla 1"/>
          <p:cNvGraphicFramePr>
            <a:graphicFrameLocks noGrp="1"/>
          </p:cNvGraphicFramePr>
          <p:nvPr>
            <p:extLst>
              <p:ext uri="{D42A27DB-BD31-4B8C-83A1-F6EECF244321}">
                <p14:modId xmlns:p14="http://schemas.microsoft.com/office/powerpoint/2010/main" val="2636735923"/>
              </p:ext>
            </p:extLst>
          </p:nvPr>
        </p:nvGraphicFramePr>
        <p:xfrm>
          <a:off x="701254" y="1635067"/>
          <a:ext cx="4618892" cy="4351338"/>
        </p:xfrm>
        <a:graphic>
          <a:graphicData uri="http://schemas.openxmlformats.org/drawingml/2006/table">
            <a:tbl>
              <a:tblPr/>
              <a:tblGrid>
                <a:gridCol w="4618892">
                  <a:extLst>
                    <a:ext uri="{9D8B030D-6E8A-4147-A177-3AD203B41FA5}">
                      <a16:colId xmlns:a16="http://schemas.microsoft.com/office/drawing/2014/main" xmlns="" val="1673796621"/>
                    </a:ext>
                  </a:extLst>
                </a:gridCol>
              </a:tblGrid>
              <a:tr h="4351338">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b="1" dirty="0" smtClean="0">
                          <a:solidFill>
                            <a:schemeClr val="accent5">
                              <a:lumMod val="75000"/>
                            </a:schemeClr>
                          </a:solidFill>
                        </a:rPr>
                        <a:t>LEY 1801 DE 2016</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b="1" dirty="0" smtClean="0">
                        <a:solidFill>
                          <a:schemeClr val="accent5">
                            <a:lumMod val="75000"/>
                          </a:schemeClr>
                        </a:solidFill>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b="1" dirty="0" smtClean="0">
                          <a:solidFill>
                            <a:schemeClr val="accent5">
                              <a:lumMod val="75000"/>
                            </a:schemeClr>
                          </a:solidFill>
                        </a:rPr>
                        <a:t>AUTORIDADES</a:t>
                      </a:r>
                      <a:r>
                        <a:rPr lang="es-CO" sz="1400" b="1" baseline="0" dirty="0" smtClean="0">
                          <a:solidFill>
                            <a:schemeClr val="accent5">
                              <a:lumMod val="75000"/>
                            </a:schemeClr>
                          </a:solidFill>
                        </a:rPr>
                        <a:t> ADMINISTRATIVAS ESPECIALES DE POLICÍA</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400" baseline="0" dirty="0" smtClean="0"/>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t>ARTÍCULO 207.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400" dirty="0" smtClean="0"/>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dirty="0" smtClean="0"/>
                        <a:t>Autoridades administrativas en:</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dirty="0" smtClean="0"/>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Salud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Seguridad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Ambiente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Mineras</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Ordenamiento territorial</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Planeación</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Vivienda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Espacio público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400" dirty="0" smtClean="0"/>
                        <a:t>Las demás que determinen la ley, las ordenanzas y los acuerdos.</a:t>
                      </a:r>
                    </a:p>
                  </a:txBody>
                  <a:tcPr marL="71333" marR="71333" marT="35667" marB="35667" anchor="ctr">
                    <a:lnL>
                      <a:noFill/>
                    </a:lnL>
                    <a:lnR>
                      <a:noFill/>
                    </a:lnR>
                    <a:lnT>
                      <a:noFill/>
                    </a:lnT>
                    <a:lnB>
                      <a:noFill/>
                    </a:lnB>
                  </a:tcPr>
                </a:tc>
                <a:extLst>
                  <a:ext uri="{0D108BD9-81ED-4DB2-BD59-A6C34878D82A}">
                    <a16:rowId xmlns:a16="http://schemas.microsoft.com/office/drawing/2014/main" xmlns="" val="490522159"/>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708809476"/>
              </p:ext>
            </p:extLst>
          </p:nvPr>
        </p:nvGraphicFramePr>
        <p:xfrm>
          <a:off x="6096000" y="1510458"/>
          <a:ext cx="5394747" cy="2790841"/>
        </p:xfrm>
        <a:graphic>
          <a:graphicData uri="http://schemas.openxmlformats.org/drawingml/2006/table">
            <a:tbl>
              <a:tblPr/>
              <a:tblGrid>
                <a:gridCol w="5394747">
                  <a:extLst>
                    <a:ext uri="{9D8B030D-6E8A-4147-A177-3AD203B41FA5}">
                      <a16:colId xmlns:a16="http://schemas.microsoft.com/office/drawing/2014/main" xmlns="" val="1673796621"/>
                    </a:ext>
                  </a:extLst>
                </a:gridCol>
              </a:tblGrid>
              <a:tr h="2790841">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b="1" dirty="0" smtClean="0">
                          <a:solidFill>
                            <a:schemeClr val="accent5">
                              <a:lumMod val="75000"/>
                            </a:schemeClr>
                          </a:solidFill>
                        </a:rPr>
                        <a:t>ACUERDO 79 DE 2003</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b="1" dirty="0" smtClean="0">
                        <a:solidFill>
                          <a:schemeClr val="accent5">
                            <a:lumMod val="75000"/>
                          </a:schemeClr>
                        </a:solidFill>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b="1" dirty="0" smtClean="0">
                          <a:solidFill>
                            <a:schemeClr val="accent5">
                              <a:lumMod val="75000"/>
                            </a:schemeClr>
                          </a:solidFill>
                        </a:rPr>
                        <a:t>CONSEJO DE JUSTICIA</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dirty="0" smtClean="0"/>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dirty="0" smtClean="0"/>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t>Materias</a:t>
                      </a:r>
                      <a:r>
                        <a:rPr lang="es-CO" sz="1400" baseline="0" dirty="0" smtClean="0"/>
                        <a:t> Civiles, Penales y Administrativas (todas aquellas que no hayan sido asignadas a las Autoridades Administrativas Especiales en segunda Instancia).</a:t>
                      </a:r>
                      <a:endParaRPr lang="es-CO" sz="1400" dirty="0" smtClean="0"/>
                    </a:p>
                  </a:txBody>
                  <a:tcPr marL="71333" marR="71333" marT="35667" marB="35667" anchor="ctr">
                    <a:lnL>
                      <a:noFill/>
                    </a:lnL>
                    <a:lnR>
                      <a:noFill/>
                    </a:lnR>
                    <a:lnT>
                      <a:noFill/>
                    </a:lnT>
                    <a:lnB>
                      <a:noFill/>
                    </a:lnB>
                  </a:tcPr>
                </a:tc>
                <a:extLst>
                  <a:ext uri="{0D108BD9-81ED-4DB2-BD59-A6C34878D82A}">
                    <a16:rowId xmlns:a16="http://schemas.microsoft.com/office/drawing/2014/main" xmlns="" val="490522159"/>
                  </a:ext>
                </a:extLst>
              </a:tr>
            </a:tbl>
          </a:graphicData>
        </a:graphic>
      </p:graphicFrame>
      <p:pic>
        <p:nvPicPr>
          <p:cNvPr id="3" name="Imagen 2"/>
          <p:cNvPicPr>
            <a:picLocks noChangeAspect="1"/>
          </p:cNvPicPr>
          <p:nvPr/>
        </p:nvPicPr>
        <p:blipFill>
          <a:blip r:embed="rId7"/>
          <a:stretch>
            <a:fillRect/>
          </a:stretch>
        </p:blipFill>
        <p:spPr>
          <a:xfrm>
            <a:off x="7880387" y="3977718"/>
            <a:ext cx="1945100" cy="1945100"/>
          </a:xfrm>
          <a:prstGeom prst="rect">
            <a:avLst/>
          </a:prstGeom>
        </p:spPr>
      </p:pic>
    </p:spTree>
    <p:extLst>
      <p:ext uri="{BB962C8B-B14F-4D97-AF65-F5344CB8AC3E}">
        <p14:creationId xmlns:p14="http://schemas.microsoft.com/office/powerpoint/2010/main" val="415836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084993" y="344054"/>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CONSEJO DE JUSTICIA</a:t>
            </a:r>
            <a:endParaRPr lang="en-US" sz="3600" b="1" dirty="0">
              <a:solidFill>
                <a:schemeClr val="accent1">
                  <a:lumMod val="75000"/>
                </a:schemeClr>
              </a:solidFill>
              <a:latin typeface="+mn-lt"/>
              <a:ea typeface="+mn-ea"/>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1302767696"/>
              </p:ext>
            </p:extLst>
          </p:nvPr>
        </p:nvGraphicFramePr>
        <p:xfrm>
          <a:off x="1942483" y="1957870"/>
          <a:ext cx="8307034" cy="2239105"/>
        </p:xfrm>
        <a:graphic>
          <a:graphicData uri="http://schemas.openxmlformats.org/drawingml/2006/table">
            <a:tbl>
              <a:tblPr firstRow="1" bandRow="1">
                <a:tableStyleId>{5C22544A-7EE6-4342-B048-85BDC9FD1C3A}</a:tableStyleId>
              </a:tblPr>
              <a:tblGrid>
                <a:gridCol w="4153517">
                  <a:extLst>
                    <a:ext uri="{9D8B030D-6E8A-4147-A177-3AD203B41FA5}">
                      <a16:colId xmlns:a16="http://schemas.microsoft.com/office/drawing/2014/main" xmlns="" val="4257347911"/>
                    </a:ext>
                  </a:extLst>
                </a:gridCol>
                <a:gridCol w="4153517">
                  <a:extLst>
                    <a:ext uri="{9D8B030D-6E8A-4147-A177-3AD203B41FA5}">
                      <a16:colId xmlns:a16="http://schemas.microsoft.com/office/drawing/2014/main" xmlns="" val="3366047065"/>
                    </a:ext>
                  </a:extLst>
                </a:gridCol>
              </a:tblGrid>
              <a:tr h="345340">
                <a:tc>
                  <a:txBody>
                    <a:bodyPr/>
                    <a:lstStyle/>
                    <a:p>
                      <a:pPr algn="ctr"/>
                      <a:r>
                        <a:rPr lang="es-CO" sz="1800" dirty="0" smtClean="0"/>
                        <a:t>EN ÚNICA INSTANCIA</a:t>
                      </a:r>
                      <a:endParaRPr lang="es-CO" sz="1800" dirty="0"/>
                    </a:p>
                  </a:txBody>
                  <a:tcPr/>
                </a:tc>
                <a:tc>
                  <a:txBody>
                    <a:bodyPr/>
                    <a:lstStyle/>
                    <a:p>
                      <a:pPr algn="ctr"/>
                      <a:r>
                        <a:rPr lang="es-CO" sz="1800" dirty="0" smtClean="0"/>
                        <a:t>EN SEGUNDA INSTANCIA</a:t>
                      </a:r>
                      <a:endParaRPr lang="es-CO" sz="1800" dirty="0"/>
                    </a:p>
                  </a:txBody>
                  <a:tcPr/>
                </a:tc>
                <a:extLst>
                  <a:ext uri="{0D108BD9-81ED-4DB2-BD59-A6C34878D82A}">
                    <a16:rowId xmlns:a16="http://schemas.microsoft.com/office/drawing/2014/main" xmlns="" val="1727434592"/>
                  </a:ext>
                </a:extLst>
              </a:tr>
              <a:tr h="1873345">
                <a:tc>
                  <a:txBody>
                    <a:bodyPr/>
                    <a:lstStyle/>
                    <a:p>
                      <a:pPr marL="285750" indent="-285750" algn="just">
                        <a:buFont typeface="Arial" panose="020B0604020202020204" pitchFamily="34" charset="0"/>
                        <a:buChar char="•"/>
                      </a:pPr>
                      <a:r>
                        <a:rPr lang="es-CO" sz="1800" dirty="0" smtClean="0"/>
                        <a:t>De</a:t>
                      </a:r>
                      <a:r>
                        <a:rPr lang="es-CO" sz="1800" baseline="0" dirty="0" smtClean="0"/>
                        <a:t> los impedimentos y recusaciones de los Inspectores de Policía y los Alcaldes Locales</a:t>
                      </a:r>
                    </a:p>
                    <a:p>
                      <a:pPr marL="285750" indent="-285750" algn="just">
                        <a:buFont typeface="Arial" panose="020B0604020202020204" pitchFamily="34" charset="0"/>
                        <a:buChar char="•"/>
                      </a:pPr>
                      <a:r>
                        <a:rPr lang="es-CO" sz="1800" baseline="0" dirty="0" smtClean="0"/>
                        <a:t> De los conflictos de competencia que se susciten entre los Inspectores de Policía y los Alcaldes Locales. </a:t>
                      </a:r>
                      <a:endParaRPr lang="es-CO" sz="1800" dirty="0"/>
                    </a:p>
                  </a:txBody>
                  <a:tcPr/>
                </a:tc>
                <a:tc>
                  <a:txBody>
                    <a:bodyPr/>
                    <a:lstStyle/>
                    <a:p>
                      <a:pPr marL="342900" indent="-342900" algn="just">
                        <a:buFont typeface="Arial" panose="020B0604020202020204" pitchFamily="34" charset="0"/>
                        <a:buChar char="•"/>
                      </a:pPr>
                      <a:r>
                        <a:rPr lang="es-CO" sz="1800" dirty="0" smtClean="0"/>
                        <a:t>La segunda instancia de los procesos de policía,</a:t>
                      </a:r>
                      <a:r>
                        <a:rPr lang="es-CO" sz="1800" baseline="0" dirty="0" smtClean="0"/>
                        <a:t> salvo las excepciones de Ley.</a:t>
                      </a:r>
                      <a:endParaRPr lang="es-CO" sz="1800" dirty="0"/>
                    </a:p>
                  </a:txBody>
                  <a:tcPr/>
                </a:tc>
                <a:extLst>
                  <a:ext uri="{0D108BD9-81ED-4DB2-BD59-A6C34878D82A}">
                    <a16:rowId xmlns:a16="http://schemas.microsoft.com/office/drawing/2014/main" xmlns="" val="311026137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753079742"/>
              </p:ext>
            </p:extLst>
          </p:nvPr>
        </p:nvGraphicFramePr>
        <p:xfrm>
          <a:off x="2032000" y="4452448"/>
          <a:ext cx="8128000" cy="1554480"/>
        </p:xfrm>
        <a:graphic>
          <a:graphicData uri="http://schemas.openxmlformats.org/drawingml/2006/table">
            <a:tbl>
              <a:tblPr firstRow="1" bandRow="1">
                <a:tableStyleId>{5C22544A-7EE6-4342-B048-85BDC9FD1C3A}</a:tableStyleId>
              </a:tblPr>
              <a:tblGrid>
                <a:gridCol w="4064000"/>
                <a:gridCol w="4064000"/>
              </a:tblGrid>
              <a:tr h="169818">
                <a:tc>
                  <a:txBody>
                    <a:bodyPr/>
                    <a:lstStyle/>
                    <a:p>
                      <a:pPr algn="r"/>
                      <a:r>
                        <a:rPr lang="es-CO" dirty="0" smtClean="0"/>
                        <a:t>COMPETENCIAS</a:t>
                      </a:r>
                      <a:endParaRPr lang="es-CO" dirty="0"/>
                    </a:p>
                  </a:txBody>
                  <a:tcPr/>
                </a:tc>
                <a:tc>
                  <a:txBody>
                    <a:bodyPr/>
                    <a:lstStyle/>
                    <a:p>
                      <a:r>
                        <a:rPr lang="es-CO" dirty="0" smtClean="0"/>
                        <a:t>ADICIONALES</a:t>
                      </a:r>
                      <a:endParaRPr lang="es-CO" dirty="0"/>
                    </a:p>
                  </a:txBody>
                  <a:tcPr/>
                </a:tc>
              </a:tr>
              <a:tr h="169818">
                <a:tc>
                  <a:txBody>
                    <a:bodyPr/>
                    <a:lstStyle/>
                    <a:p>
                      <a:pPr marL="285750" indent="-285750">
                        <a:buFont typeface="Arial" panose="020B0604020202020204" pitchFamily="34" charset="0"/>
                        <a:buChar char="•"/>
                      </a:pPr>
                      <a:r>
                        <a:rPr lang="es-CO" dirty="0" smtClean="0"/>
                        <a:t>Evaluar</a:t>
                      </a:r>
                      <a:r>
                        <a:rPr lang="es-CO" baseline="0" dirty="0" smtClean="0"/>
                        <a:t> cualitativamente las labores de las Inspecciones de Policía.</a:t>
                      </a:r>
                      <a:endParaRPr lang="es-CO" dirty="0"/>
                    </a:p>
                  </a:txBody>
                  <a:tcPr/>
                </a:tc>
                <a:tc>
                  <a:txBody>
                    <a:bodyPr/>
                    <a:lstStyle/>
                    <a:p>
                      <a:pPr marL="285750" indent="-285750">
                        <a:buFont typeface="Arial" panose="020B0604020202020204" pitchFamily="34" charset="0"/>
                        <a:buChar char="•"/>
                      </a:pPr>
                      <a:r>
                        <a:rPr lang="es-CO" dirty="0" smtClean="0"/>
                        <a:t>Evaluar la aplicación</a:t>
                      </a:r>
                      <a:r>
                        <a:rPr lang="es-CO" baseline="0" dirty="0" smtClean="0"/>
                        <a:t> de la justicia policiva en la ciudad y proponer políticas y procedimientos tendientes a su mejoramiento.</a:t>
                      </a:r>
                      <a:endParaRPr lang="es-CO" dirty="0"/>
                    </a:p>
                  </a:txBody>
                  <a:tcPr/>
                </a:tc>
              </a:tr>
            </a:tbl>
          </a:graphicData>
        </a:graphic>
      </p:graphicFrame>
      <p:sp>
        <p:nvSpPr>
          <p:cNvPr id="16" name="CuadroTexto 15"/>
          <p:cNvSpPr txBox="1"/>
          <p:nvPr/>
        </p:nvSpPr>
        <p:spPr>
          <a:xfrm>
            <a:off x="3045468" y="872838"/>
            <a:ext cx="6097732" cy="923330"/>
          </a:xfrm>
          <a:prstGeom prst="rect">
            <a:avLst/>
          </a:prstGeom>
          <a:noFill/>
        </p:spPr>
        <p:txBody>
          <a:bodyPr wrap="square" rtlCol="0">
            <a:spAutoFit/>
          </a:bodyPr>
          <a:lstStyle/>
          <a:p>
            <a:pPr algn="ctr"/>
            <a:r>
              <a:rPr lang="es-CO" dirty="0" smtClean="0"/>
              <a:t>ACUERDO 79 DE 2003</a:t>
            </a:r>
          </a:p>
          <a:p>
            <a:pPr algn="ctr"/>
            <a:r>
              <a:rPr lang="es-CO" dirty="0" smtClean="0"/>
              <a:t>Art 189.- “máximo organismo de administración de justicia policiva en el Distrito Capital”</a:t>
            </a:r>
            <a:endParaRPr lang="es-CO" dirty="0"/>
          </a:p>
        </p:txBody>
      </p:sp>
    </p:spTree>
    <p:extLst>
      <p:ext uri="{BB962C8B-B14F-4D97-AF65-F5344CB8AC3E}">
        <p14:creationId xmlns:p14="http://schemas.microsoft.com/office/powerpoint/2010/main" val="2163227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78478" y="6155731"/>
            <a:ext cx="1072885" cy="539059"/>
          </a:xfrm>
          <a:prstGeom prst="rect">
            <a:avLst/>
          </a:prstGeom>
        </p:spPr>
      </p:pic>
      <p:pic>
        <p:nvPicPr>
          <p:cNvPr id="9" name="Picture 8"/>
          <p:cNvPicPr>
            <a:picLocks noChangeAspect="1"/>
          </p:cNvPicPr>
          <p:nvPr/>
        </p:nvPicPr>
        <p:blipFill>
          <a:blip r:embed="rId3"/>
          <a:stretch>
            <a:fillRect/>
          </a:stretch>
        </p:blipFill>
        <p:spPr>
          <a:xfrm>
            <a:off x="10825591" y="6043353"/>
            <a:ext cx="1014677" cy="763816"/>
          </a:xfrm>
          <a:prstGeom prst="rect">
            <a:avLst/>
          </a:prstGeom>
        </p:spPr>
      </p:pic>
      <p:pic>
        <p:nvPicPr>
          <p:cNvPr id="10" name="Picture 9"/>
          <p:cNvPicPr>
            <a:picLocks noChangeAspect="1"/>
          </p:cNvPicPr>
          <p:nvPr/>
        </p:nvPicPr>
        <p:blipFill>
          <a:blip r:embed="rId4"/>
          <a:stretch>
            <a:fillRect/>
          </a:stretch>
        </p:blipFill>
        <p:spPr>
          <a:xfrm rot="5400000">
            <a:off x="-3379166" y="3375416"/>
            <a:ext cx="6880301" cy="129469"/>
          </a:xfrm>
          <a:prstGeom prst="rect">
            <a:avLst/>
          </a:prstGeom>
        </p:spPr>
      </p:pic>
      <p:pic>
        <p:nvPicPr>
          <p:cNvPr id="11" name="Picture 10"/>
          <p:cNvPicPr>
            <a:picLocks noChangeAspect="1"/>
          </p:cNvPicPr>
          <p:nvPr/>
        </p:nvPicPr>
        <p:blipFill>
          <a:blip r:embed="rId5"/>
          <a:stretch>
            <a:fillRect/>
          </a:stretch>
        </p:blipFill>
        <p:spPr>
          <a:xfrm rot="5400000">
            <a:off x="-650490" y="776208"/>
            <a:ext cx="1745673" cy="193260"/>
          </a:xfrm>
          <a:prstGeom prst="rect">
            <a:avLst/>
          </a:prstGeom>
        </p:spPr>
      </p:pic>
      <p:pic>
        <p:nvPicPr>
          <p:cNvPr id="12" name="Picture 11"/>
          <p:cNvPicPr>
            <a:picLocks noChangeAspect="1"/>
          </p:cNvPicPr>
          <p:nvPr/>
        </p:nvPicPr>
        <p:blipFill>
          <a:blip r:embed="rId4"/>
          <a:stretch>
            <a:fillRect/>
          </a:stretch>
        </p:blipFill>
        <p:spPr>
          <a:xfrm rot="5400000">
            <a:off x="8698476" y="3364476"/>
            <a:ext cx="6857998" cy="129049"/>
          </a:xfrm>
          <a:prstGeom prst="rect">
            <a:avLst/>
          </a:prstGeom>
        </p:spPr>
      </p:pic>
      <p:pic>
        <p:nvPicPr>
          <p:cNvPr id="13" name="Picture 12"/>
          <p:cNvPicPr>
            <a:picLocks noChangeAspect="1"/>
          </p:cNvPicPr>
          <p:nvPr/>
        </p:nvPicPr>
        <p:blipFill>
          <a:blip r:embed="rId6"/>
          <a:stretch>
            <a:fillRect/>
          </a:stretch>
        </p:blipFill>
        <p:spPr>
          <a:xfrm rot="5400000">
            <a:off x="11663095" y="6462754"/>
            <a:ext cx="656192" cy="153391"/>
          </a:xfrm>
          <a:prstGeom prst="rect">
            <a:avLst/>
          </a:prstGeom>
        </p:spPr>
      </p:pic>
      <p:sp>
        <p:nvSpPr>
          <p:cNvPr id="15" name="Title 1"/>
          <p:cNvSpPr txBox="1">
            <a:spLocks/>
          </p:cNvSpPr>
          <p:nvPr/>
        </p:nvSpPr>
        <p:spPr>
          <a:xfrm>
            <a:off x="1380720" y="767805"/>
            <a:ext cx="9278774" cy="575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chemeClr val="accent1">
                  <a:lumMod val="75000"/>
                </a:schemeClr>
              </a:solidFill>
              <a:latin typeface="+mn-lt"/>
              <a:ea typeface="+mn-ea"/>
              <a:cs typeface="+mn-cs"/>
            </a:endParaRPr>
          </a:p>
        </p:txBody>
      </p:sp>
      <p:sp>
        <p:nvSpPr>
          <p:cNvPr id="14" name="Title 1"/>
          <p:cNvSpPr txBox="1">
            <a:spLocks/>
          </p:cNvSpPr>
          <p:nvPr/>
        </p:nvSpPr>
        <p:spPr>
          <a:xfrm>
            <a:off x="1100491" y="778006"/>
            <a:ext cx="9740598" cy="499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chemeClr val="accent1">
                    <a:lumMod val="75000"/>
                  </a:schemeClr>
                </a:solidFill>
                <a:latin typeface="+mn-lt"/>
                <a:ea typeface="+mn-ea"/>
                <a:cs typeface="+mn-cs"/>
              </a:rPr>
              <a:t>SITUACIÓN JURÍDICA DEL CÓDIGO DE POLICÍA DE BOGOTÁ D.C.</a:t>
            </a:r>
          </a:p>
        </p:txBody>
      </p:sp>
      <p:graphicFrame>
        <p:nvGraphicFramePr>
          <p:cNvPr id="2" name="Tabla 1"/>
          <p:cNvGraphicFramePr>
            <a:graphicFrameLocks noGrp="1"/>
          </p:cNvGraphicFramePr>
          <p:nvPr>
            <p:extLst>
              <p:ext uri="{D42A27DB-BD31-4B8C-83A1-F6EECF244321}">
                <p14:modId xmlns:p14="http://schemas.microsoft.com/office/powerpoint/2010/main" val="3985936531"/>
              </p:ext>
            </p:extLst>
          </p:nvPr>
        </p:nvGraphicFramePr>
        <p:xfrm>
          <a:off x="855626" y="1634577"/>
          <a:ext cx="10477303" cy="3742664"/>
        </p:xfrm>
        <a:graphic>
          <a:graphicData uri="http://schemas.openxmlformats.org/drawingml/2006/table">
            <a:tbl>
              <a:tblPr/>
              <a:tblGrid>
                <a:gridCol w="10477303">
                  <a:extLst>
                    <a:ext uri="{9D8B030D-6E8A-4147-A177-3AD203B41FA5}">
                      <a16:colId xmlns:a16="http://schemas.microsoft.com/office/drawing/2014/main" xmlns="" val="1673796621"/>
                    </a:ext>
                  </a:extLst>
                </a:gridCol>
              </a:tblGrid>
              <a:tr h="16677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800" dirty="0" smtClean="0"/>
                        <a:t>El Acuerdo 79 de 2003 no</a:t>
                      </a:r>
                      <a:r>
                        <a:rPr lang="es-CO" sz="1800" baseline="0" dirty="0" smtClean="0"/>
                        <a:t> fue derogado de forma expresa por la Ley 1801 de 2016 – Código Nacional de Policía y Convivencia.  Aunque siga en vigencia, el piso jurídico del mismo –el Decreto Ley 1355 de 1970- se encuentra derogado, así como todas las medidas que dispuso, que se encuentran derogadas tácitamente al haberse impuesto nuevas en la Ley 1801.  Además, en materia de de convivencia ciudadana el Acuerdo 79 se queda corto al indicar mecanismos que, si bien pueden ser rescatables para la elaboración de un nuevo código, deben ser reformados de acuerdo a la situación actual de Bogotá para asegurar una mayor aplicación y alcance a la ciudadanía.</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400" baseline="0" dirty="0" smtClean="0"/>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baseline="0" dirty="0" smtClean="0"/>
                        <a:t>Es necesario un nuevo cuerpo de normas policivas que garantice una mejor convivencia en la realidad bogotana actual.</a:t>
                      </a:r>
                      <a:endParaRPr lang="es-CO" sz="1800" baseline="0" dirty="0" smtClean="0"/>
                    </a:p>
                  </a:txBody>
                  <a:tcPr marL="71333" marR="71333" marT="35667" marB="35667" anchor="ctr">
                    <a:lnL>
                      <a:noFill/>
                    </a:lnL>
                    <a:lnR>
                      <a:noFill/>
                    </a:lnR>
                    <a:lnT>
                      <a:noFill/>
                    </a:lnT>
                    <a:lnB>
                      <a:noFill/>
                    </a:lnB>
                  </a:tcPr>
                </a:tc>
                <a:extLst>
                  <a:ext uri="{0D108BD9-81ED-4DB2-BD59-A6C34878D82A}">
                    <a16:rowId xmlns:a16="http://schemas.microsoft.com/office/drawing/2014/main" xmlns="" val="490522159"/>
                  </a:ext>
                </a:extLst>
              </a:tr>
              <a:tr h="98909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400" dirty="0" smtClean="0"/>
                    </a:p>
                  </a:txBody>
                  <a:tcPr marL="71333" marR="71333" marT="35667" marB="35667" anchor="ctr">
                    <a:lnL>
                      <a:noFill/>
                    </a:lnL>
                    <a:lnR>
                      <a:noFill/>
                    </a:lnR>
                    <a:lnT>
                      <a:noFill/>
                    </a:lnT>
                    <a:lnB>
                      <a:noFill/>
                    </a:lnB>
                  </a:tcPr>
                </a:tc>
              </a:tr>
            </a:tbl>
          </a:graphicData>
        </a:graphic>
      </p:graphicFrame>
      <p:pic>
        <p:nvPicPr>
          <p:cNvPr id="3" name="Imagen 2"/>
          <p:cNvPicPr>
            <a:picLocks noChangeAspect="1"/>
          </p:cNvPicPr>
          <p:nvPr/>
        </p:nvPicPr>
        <p:blipFill>
          <a:blip r:embed="rId7"/>
          <a:stretch>
            <a:fillRect/>
          </a:stretch>
        </p:blipFill>
        <p:spPr>
          <a:xfrm>
            <a:off x="4281055" y="4773796"/>
            <a:ext cx="3629890" cy="1899642"/>
          </a:xfrm>
          <a:prstGeom prst="rect">
            <a:avLst/>
          </a:prstGeom>
        </p:spPr>
      </p:pic>
    </p:spTree>
    <p:extLst>
      <p:ext uri="{BB962C8B-B14F-4D97-AF65-F5344CB8AC3E}">
        <p14:creationId xmlns:p14="http://schemas.microsoft.com/office/powerpoint/2010/main" val="2337085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1157</Words>
  <Application>Microsoft Office PowerPoint</Application>
  <PresentationFormat>Panorámica</PresentationFormat>
  <Paragraphs>230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MS Mincho</vt: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REZK BEJARANO</dc:creator>
  <cp:lastModifiedBy>ELMER EDUARDO DAZA MEDINA</cp:lastModifiedBy>
  <cp:revision>47</cp:revision>
  <dcterms:created xsi:type="dcterms:W3CDTF">2017-06-03T17:27:28Z</dcterms:created>
  <dcterms:modified xsi:type="dcterms:W3CDTF">2017-06-10T16:35:59Z</dcterms:modified>
</cp:coreProperties>
</file>