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4" r:id="rId4"/>
    <p:sldId id="295" r:id="rId5"/>
    <p:sldId id="314" r:id="rId6"/>
    <p:sldId id="315" r:id="rId7"/>
    <p:sldId id="316" r:id="rId8"/>
    <p:sldId id="311" r:id="rId9"/>
    <p:sldId id="312" r:id="rId10"/>
    <p:sldId id="313" r:id="rId11"/>
    <p:sldId id="297" r:id="rId12"/>
    <p:sldId id="298" r:id="rId13"/>
    <p:sldId id="299" r:id="rId14"/>
    <p:sldId id="310" r:id="rId15"/>
    <p:sldId id="300" r:id="rId16"/>
    <p:sldId id="301" r:id="rId17"/>
    <p:sldId id="304" r:id="rId18"/>
    <p:sldId id="303" r:id="rId19"/>
    <p:sldId id="305" r:id="rId20"/>
    <p:sldId id="309" r:id="rId21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87" d="100"/>
          <a:sy n="8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01F8A2-0D84-490F-972F-DCFCA56D2EFB}" type="datetimeFigureOut">
              <a:rPr lang="es-CO" smtClean="0"/>
              <a:t>21/07/2017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915676-0CC8-40D3-91CC-95FD078A13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5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368FDA-3896-4E12-9750-0AB4A4F99DB5}" type="slidenum">
              <a:rPr lang="es-CO" altLang="es-CO" smtClean="0"/>
              <a:pPr>
                <a:spcBef>
                  <a:spcPct val="0"/>
                </a:spcBef>
              </a:pPr>
              <a:t>5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23958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7D55E3-B367-42FF-BBC9-BD1D53894DCB}" type="slidenum">
              <a:rPr lang="es-CO" altLang="es-CO" smtClean="0"/>
              <a:pPr>
                <a:spcBef>
                  <a:spcPct val="0"/>
                </a:spcBef>
              </a:pPr>
              <a:t>6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3031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CO" smtClean="0"/>
              <a:t>BB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1481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97E583-773A-4684-B297-177F83E1CC61}" type="slidenum">
              <a:rPr lang="es-CO" altLang="es-CO" smtClean="0"/>
              <a:pPr>
                <a:spcBef>
                  <a:spcPct val="0"/>
                </a:spcBef>
              </a:pPr>
              <a:t>7</a:t>
            </a:fld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0949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0D-032F-4E47-9899-1088507C0EA7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1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87AE-73ED-442F-9517-4046620F7545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5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26B5-1A33-409C-BB2C-0F581B3B8D88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15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9E1-86E2-4CF1-BF1B-5CC42C90C4A1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0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1318-974B-4A62-B5E6-ED6158BC43CC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44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A260-243F-4CC3-898A-340EF2401E85}" type="datetime1">
              <a:rPr lang="es-CO" smtClean="0"/>
              <a:t>21/07/2017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48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41FC-C673-4AA3-A58D-545D4A6C91EC}" type="datetime1">
              <a:rPr lang="es-CO" smtClean="0"/>
              <a:t>21/07/2017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1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08F4-E648-4B31-AFF1-9D7DB6AA79BB}" type="datetime1">
              <a:rPr lang="es-CO" smtClean="0"/>
              <a:t>21/07/2017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8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2F32-C7E4-4A1B-B0E8-F87600D80DAA}" type="datetime1">
              <a:rPr lang="es-CO" smtClean="0"/>
              <a:t>21/07/2017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9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ADBC-A8D7-43AE-92A2-5A56F6C48689}" type="datetime1">
              <a:rPr lang="es-CO" smtClean="0"/>
              <a:t>21/07/2017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23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099-A0B0-472D-A75A-70593E8218A1}" type="datetime1">
              <a:rPr lang="es-CO" smtClean="0"/>
              <a:t>21/07/2017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48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CE50-5F8F-4C13-A568-DE438C12EC15}" type="datetime1">
              <a:rPr lang="es-CO" smtClean="0"/>
              <a:t>21/07/2017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BD19-09D3-4E2B-A3CA-381BAE8778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roducto_(marketing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es.wikipedia.org/wiki/Bie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 </a:t>
            </a:r>
            <a:r>
              <a:rPr lang="es-CO" b="1" dirty="0" smtClean="0">
                <a:solidFill>
                  <a:srgbClr val="FF0000"/>
                </a:solidFill>
              </a:rPr>
              <a:t/>
            </a:r>
            <a:br>
              <a:rPr lang="es-CO" b="1" dirty="0" smtClean="0">
                <a:solidFill>
                  <a:srgbClr val="FF0000"/>
                </a:solidFill>
              </a:rPr>
            </a:br>
            <a:r>
              <a:rPr lang="es-CO" b="1" dirty="0" smtClean="0">
                <a:solidFill>
                  <a:srgbClr val="FF0000"/>
                </a:solidFill>
              </a:rPr>
              <a:t>Nuevo Código de Policía y convivencia</a:t>
            </a:r>
            <a:br>
              <a:rPr lang="es-CO" b="1" dirty="0" smtClean="0">
                <a:solidFill>
                  <a:srgbClr val="FF0000"/>
                </a:solidFill>
              </a:rPr>
            </a:br>
            <a:r>
              <a:rPr lang="es-CO" b="1" dirty="0" smtClean="0">
                <a:solidFill>
                  <a:srgbClr val="FF0000"/>
                </a:solidFill>
              </a:rPr>
              <a:t>(Ley 1801 de 2016) 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>
            <a:noAutofit/>
          </a:bodyPr>
          <a:lstStyle/>
          <a:p>
            <a:r>
              <a:rPr lang="es-CO" sz="2400" dirty="0" smtClean="0">
                <a:solidFill>
                  <a:schemeClr val="tx1"/>
                </a:solidFill>
              </a:rPr>
              <a:t>Concejal Javier </a:t>
            </a:r>
            <a:r>
              <a:rPr lang="es-CO" sz="2400" dirty="0" err="1" smtClean="0">
                <a:solidFill>
                  <a:schemeClr val="tx1"/>
                </a:solidFill>
              </a:rPr>
              <a:t>Santiesteban</a:t>
            </a:r>
            <a:r>
              <a:rPr lang="es-CO" sz="2400" dirty="0" smtClean="0">
                <a:solidFill>
                  <a:schemeClr val="tx1"/>
                </a:solidFill>
              </a:rPr>
              <a:t> Millán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Comisión de Gobierno    </a:t>
            </a:r>
          </a:p>
          <a:p>
            <a:endParaRPr lang="es-CO" sz="2400" dirty="0" smtClean="0">
              <a:solidFill>
                <a:schemeClr val="tx1"/>
              </a:solidFill>
            </a:endParaRPr>
          </a:p>
          <a:p>
            <a:r>
              <a:rPr lang="es-CO" sz="2400" dirty="0" smtClean="0">
                <a:solidFill>
                  <a:schemeClr val="tx1"/>
                </a:solidFill>
              </a:rPr>
              <a:t>Julio </a:t>
            </a:r>
            <a:r>
              <a:rPr lang="es-CO" sz="2400" dirty="0" smtClean="0">
                <a:solidFill>
                  <a:schemeClr val="tx1"/>
                </a:solidFill>
              </a:rPr>
              <a:t>21 </a:t>
            </a:r>
            <a:r>
              <a:rPr lang="es-CO" sz="2400" dirty="0" smtClean="0">
                <a:solidFill>
                  <a:schemeClr val="tx1"/>
                </a:solidFill>
              </a:rPr>
              <a:t>de 2017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5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10</a:t>
            </a:fld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395536" y="4581128"/>
            <a:ext cx="829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Multa excesiva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Hay que construir baños públicos adecuados, con higiene y seguridad en diversos lugares de la ciudad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/>
          </a:p>
        </p:txBody>
      </p:sp>
      <p:pic>
        <p:nvPicPr>
          <p:cNvPr id="6146" name="Picture 2" descr="Resultado de imagen para nuevo codigo de polici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867771" cy="3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6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3417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Demandas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contra el Nuevo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Código de Policía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11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960379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Varios </a:t>
            </a:r>
            <a:r>
              <a:rPr lang="es-CO" sz="2000" dirty="0"/>
              <a:t>ciudadanos han interpuesto 13 demandas contra artículos del Nuevo Código de </a:t>
            </a:r>
            <a:r>
              <a:rPr lang="es-CO" sz="2000" dirty="0" smtClean="0"/>
              <a:t>Policía, las cuales han dio admitidas: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Proceso verbal abreviado (Demanda D-11742 y D-11890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Proceso verbal inmediato (D-11667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Orden de Policía (Demanda </a:t>
            </a:r>
            <a:r>
              <a:rPr lang="es-CO" sz="2000" dirty="0" smtClean="0"/>
              <a:t>D-11744)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Habitantes </a:t>
            </a:r>
            <a:r>
              <a:rPr lang="es-CO" sz="2000" dirty="0"/>
              <a:t>de calle (Demanda D-11788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Carga de la prueba (Demanda D-11648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Sanciones contra vendedores informales (Demanda D-11638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Espacio público (Demanda D-11756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Limitación al derecho a la protesta (Demanda D-11670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Inhabilitación de bienes (Demanda D-11669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Ingreso al  inmueble sin orden escrita (D-11630</a:t>
            </a:r>
            <a:r>
              <a:rPr lang="es-CO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Ingreso al inmueble con orden escrita (D-11604 y D-11611)</a:t>
            </a:r>
          </a:p>
          <a:p>
            <a:r>
              <a:rPr lang="es-CO" sz="2000" dirty="0"/>
              <a:t> </a:t>
            </a:r>
          </a:p>
        </p:txBody>
      </p:sp>
      <p:pic>
        <p:nvPicPr>
          <p:cNvPr id="17412" name="Picture 4" descr="Resultado de imagen para demandas nuevo codigo de pol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9" y="64080"/>
            <a:ext cx="2616225" cy="17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01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Promoción</a:t>
            </a:r>
            <a:r>
              <a:rPr lang="es-CO" sz="2800" b="1" dirty="0">
                <a:solidFill>
                  <a:srgbClr val="FF0000"/>
                </a:solidFill>
              </a:rPr>
              <a:t>,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capacitación</a:t>
            </a:r>
            <a:r>
              <a:rPr lang="es-CO" sz="2800" b="1" dirty="0">
                <a:solidFill>
                  <a:srgbClr val="FF0000"/>
                </a:solidFill>
              </a:rPr>
              <a:t>,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educación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y </a:t>
            </a:r>
            <a:r>
              <a:rPr lang="es-CO" sz="2800" b="1" dirty="0">
                <a:solidFill>
                  <a:srgbClr val="FF0000"/>
                </a:solidFill>
              </a:rPr>
              <a:t>difusión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</a:t>
            </a:r>
            <a:r>
              <a:rPr lang="es-CO" sz="2800" b="1" dirty="0">
                <a:solidFill>
                  <a:srgbClr val="FF0000"/>
                </a:solidFill>
              </a:rPr>
              <a:t>nuevo Código de Policía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12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2359908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Las </a:t>
            </a:r>
            <a:r>
              <a:rPr lang="es-CO" sz="2000" dirty="0"/>
              <a:t>normas del nuevo Código de </a:t>
            </a:r>
            <a:r>
              <a:rPr lang="es-CO" sz="2000" dirty="0" smtClean="0"/>
              <a:t>Policía son normas de </a:t>
            </a:r>
            <a:r>
              <a:rPr lang="es-CO" sz="2000" dirty="0"/>
              <a:t>carácter </a:t>
            </a:r>
            <a:r>
              <a:rPr lang="es-CO" sz="2000" dirty="0" smtClean="0"/>
              <a:t>preventivo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Son </a:t>
            </a:r>
            <a:r>
              <a:rPr lang="es-CO" sz="2000" dirty="0"/>
              <a:t>instrumentos que buscan corregir comportamientos que afectan las buenas relaciones entre las personas y el entorno que las </a:t>
            </a:r>
            <a:r>
              <a:rPr lang="es-CO" sz="2000" dirty="0" smtClean="0"/>
              <a:t>rodea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u="sng" dirty="0"/>
              <a:t>Pero la sola expedición del nuevo Código de Policía, no va a cambiar los comportamientos que esperamos. </a:t>
            </a:r>
            <a:endParaRPr lang="es-CO" sz="20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Se </a:t>
            </a:r>
            <a:r>
              <a:rPr lang="es-CO" sz="2000" dirty="0"/>
              <a:t>requiere de una serie de medidas que deben adoptar  las autoridades distritales como complemento a lo establecido a las disposiciones </a:t>
            </a:r>
            <a:r>
              <a:rPr lang="es-CO" sz="2000" dirty="0" smtClean="0"/>
              <a:t>del Nuevo Código de Policía, </a:t>
            </a:r>
            <a:r>
              <a:rPr lang="es-CO" sz="2000" dirty="0"/>
              <a:t>teniendo en cuenta la autonomía que poseen y las particularidades del distrito.  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2050" name="Picture 2" descr="Resultado de imagen para nuevo codigo de polici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4202"/>
            <a:ext cx="3027246" cy="20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13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3284984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Es necesario implementar la difusión masiva del Código </a:t>
            </a:r>
            <a:r>
              <a:rPr lang="es-CO" sz="2000" dirty="0" smtClean="0"/>
              <a:t>de Policía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Diseñar </a:t>
            </a:r>
            <a:r>
              <a:rPr lang="es-CO" sz="2000" dirty="0"/>
              <a:t>programas, actividades y campañas de promoción sobre el contenido del Código que fortalezcan la cultura ciudadana y la convivencia 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Enseñar el </a:t>
            </a:r>
            <a:r>
              <a:rPr lang="es-CO" sz="2000" dirty="0"/>
              <a:t>respeto por las normas y las </a:t>
            </a:r>
            <a:r>
              <a:rPr lang="es-CO" sz="2000" dirty="0" smtClean="0"/>
              <a:t>autoridades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Las </a:t>
            </a:r>
            <a:r>
              <a:rPr lang="es-CO" sz="2000" dirty="0"/>
              <a:t>normas del Código de Policía </a:t>
            </a:r>
            <a:r>
              <a:rPr lang="es-CO" sz="2000" dirty="0" smtClean="0"/>
              <a:t>deben ser  </a:t>
            </a:r>
            <a:r>
              <a:rPr lang="es-CO" sz="2000" dirty="0"/>
              <a:t>conocidas, entendidas e interiorizadas por todos los habitantes del Distrito. 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11560" y="11338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Promoción</a:t>
            </a:r>
            <a:r>
              <a:rPr lang="es-CO" sz="2800" b="1" dirty="0">
                <a:solidFill>
                  <a:srgbClr val="FF0000"/>
                </a:solidFill>
              </a:rPr>
              <a:t>,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capacitación</a:t>
            </a:r>
            <a:r>
              <a:rPr lang="es-CO" sz="2800" b="1" dirty="0">
                <a:solidFill>
                  <a:srgbClr val="FF0000"/>
                </a:solidFill>
              </a:rPr>
              <a:t>,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educación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y </a:t>
            </a:r>
            <a:r>
              <a:rPr lang="es-CO" sz="2800" b="1" dirty="0">
                <a:solidFill>
                  <a:srgbClr val="FF0000"/>
                </a:solidFill>
              </a:rPr>
              <a:t>difusión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</a:t>
            </a:r>
            <a:r>
              <a:rPr lang="es-CO" sz="2800" b="1" dirty="0">
                <a:solidFill>
                  <a:srgbClr val="FF0000"/>
                </a:solidFill>
              </a:rPr>
              <a:t>nuevo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Código </a:t>
            </a:r>
            <a:r>
              <a:rPr lang="es-CO" sz="2800" b="1" dirty="0">
                <a:solidFill>
                  <a:srgbClr val="FF0000"/>
                </a:solidFill>
              </a:rPr>
              <a:t>de Policía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Resultado de imagen para difusion del codigo de pol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5078"/>
            <a:ext cx="4896544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14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475656"/>
            <a:ext cx="836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Desarrollar procesos de capacitación y pedagogía sobre el Código de policía entre los miembros de la policía metropolitana de Bogotá para evitar excesos en el ejercicio de la función de policía y fenómenos de corrupción.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Capacitación a la Policía metropolitana 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Resultado de imagen para capacitacion a la policia de bogo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193364" cy="20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capacitacion a la policia sobre codigo de poli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98" y="3722425"/>
            <a:ext cx="3511492" cy="20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15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2536443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Adelantar </a:t>
            </a:r>
            <a:r>
              <a:rPr lang="es-CO" sz="2000" dirty="0"/>
              <a:t>un Programa de educación y conocimiento de las normas de convivencia y seguridad del Código de policía en todas las instituciones educativas del </a:t>
            </a:r>
            <a:r>
              <a:rPr lang="es-CO" sz="2000" dirty="0" smtClean="0"/>
              <a:t>Distrito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Hay que formar niños</a:t>
            </a:r>
            <a:r>
              <a:rPr lang="es-CO" sz="2000" dirty="0"/>
              <a:t>, niñas y jóvenes </a:t>
            </a:r>
            <a:r>
              <a:rPr lang="es-CO" sz="2000" dirty="0" smtClean="0"/>
              <a:t>desde </a:t>
            </a:r>
            <a:r>
              <a:rPr lang="es-CO" sz="2000" dirty="0"/>
              <a:t>sus primeros años como buenos  ciudadanos,  respetuosos, decentes, </a:t>
            </a:r>
            <a:r>
              <a:rPr lang="es-CO" sz="2000" dirty="0" smtClean="0"/>
              <a:t>honestos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Que </a:t>
            </a:r>
            <a:r>
              <a:rPr lang="es-CO" sz="2000" dirty="0"/>
              <a:t>asimilen sus  derechos pero también sus deberes, 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Que aprendan </a:t>
            </a:r>
            <a:r>
              <a:rPr lang="es-CO" sz="2000" dirty="0"/>
              <a:t>a comportarse en el transporte público, en el espacio público, en las aglomeraciones, frente a los valores ambientales y la naturaleza, ante los demás,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62880" y="7018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La enseñanza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</a:t>
            </a:r>
            <a:r>
              <a:rPr lang="es-CO" sz="2800" b="1" dirty="0">
                <a:solidFill>
                  <a:srgbClr val="FF0000"/>
                </a:solidFill>
              </a:rPr>
              <a:t>C</a:t>
            </a:r>
            <a:r>
              <a:rPr lang="es-CO" sz="2800" b="1" dirty="0" smtClean="0">
                <a:solidFill>
                  <a:srgbClr val="FF0000"/>
                </a:solidFill>
              </a:rPr>
              <a:t>ódigo de policía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en las instituciones educativas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Resultado de imagen para enseñanza codigo policia en colegios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36" y="260648"/>
            <a:ext cx="3672965" cy="20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7738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Regulación Integral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y poder subsidiario</a:t>
            </a:r>
            <a:r>
              <a:rPr lang="es-CO" sz="2800" b="1" dirty="0">
                <a:solidFill>
                  <a:srgbClr val="FF0000"/>
                </a:solidFill>
              </a:rPr>
              <a:t> </a:t>
            </a:r>
            <a:r>
              <a:rPr lang="es-CO" sz="2800" b="1" dirty="0" smtClean="0">
                <a:solidFill>
                  <a:srgbClr val="FF0000"/>
                </a:solidFill>
              </a:rPr>
              <a:t>de </a:t>
            </a:r>
            <a:r>
              <a:rPr lang="es-CO" sz="2800" b="1" dirty="0">
                <a:solidFill>
                  <a:srgbClr val="FF0000"/>
                </a:solidFill>
              </a:rPr>
              <a:t>policía </a:t>
            </a:r>
            <a:r>
              <a:rPr lang="es-CO" sz="2800" b="1" dirty="0" smtClean="0"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</a:t>
            </a:r>
            <a:r>
              <a:rPr lang="es-CO" sz="2800" b="1" dirty="0">
                <a:solidFill>
                  <a:srgbClr val="FF0000"/>
                </a:solidFill>
              </a:rPr>
              <a:t>Concejo de Bogotá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16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685121"/>
            <a:ext cx="836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El nuevo Código de Policía regula </a:t>
            </a:r>
            <a:r>
              <a:rPr lang="es-CO" sz="2000" dirty="0"/>
              <a:t>de manera integral y detallada las normas para la convivencia y seguridad </a:t>
            </a:r>
            <a:r>
              <a:rPr lang="es-CO" sz="2000" dirty="0" smtClean="0"/>
              <a:t>ciudadana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Establece </a:t>
            </a:r>
            <a:r>
              <a:rPr lang="es-CO" sz="2000" dirty="0"/>
              <a:t>que el Código rige en todo el territorio </a:t>
            </a:r>
            <a:r>
              <a:rPr lang="es-CO" sz="2000" dirty="0" smtClean="0"/>
              <a:t>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Determina </a:t>
            </a:r>
            <a:r>
              <a:rPr lang="es-CO" sz="2000" dirty="0"/>
              <a:t>que el derecho de policía se aplica a todas las personas naturales o jurídicas </a:t>
            </a:r>
            <a:endParaRPr lang="es-C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Establece que </a:t>
            </a:r>
            <a:r>
              <a:rPr lang="es-CO" sz="2000" dirty="0"/>
              <a:t>las autoridades de policía </a:t>
            </a:r>
            <a:r>
              <a:rPr lang="es-CO" sz="2000" dirty="0" smtClean="0"/>
              <a:t>sujetarán </a:t>
            </a:r>
            <a:r>
              <a:rPr lang="es-CO" sz="2000" dirty="0"/>
              <a:t>sus actuaciones al procedimiento único de </a:t>
            </a:r>
            <a:r>
              <a:rPr lang="es-CO" sz="2000" dirty="0" smtClean="0"/>
              <a:t>policía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Pero en </a:t>
            </a:r>
            <a:r>
              <a:rPr lang="es-CO" sz="2000" dirty="0"/>
              <a:t>el artículo 12 </a:t>
            </a:r>
            <a:r>
              <a:rPr lang="es-CO" sz="2000" dirty="0" smtClean="0"/>
              <a:t>dispone que </a:t>
            </a:r>
            <a:r>
              <a:rPr lang="es-CO" sz="2000" dirty="0"/>
              <a:t>el Concejo de Bogotá ejerce un </a:t>
            </a:r>
            <a:r>
              <a:rPr lang="es-CO" sz="2000" b="1" dirty="0"/>
              <a:t>PODER SUBSIDIARIO DE POLICIA</a:t>
            </a:r>
            <a:r>
              <a:rPr lang="es-CO" sz="2000" dirty="0"/>
              <a:t> para </a:t>
            </a:r>
            <a:r>
              <a:rPr lang="es-CO" sz="2000" u="sng" dirty="0"/>
              <a:t>dictar normas en materia que no sean de reserva legal, en el marco de la Constitución y la Ley. </a:t>
            </a:r>
            <a:endParaRPr lang="es-CO" sz="2000" dirty="0"/>
          </a:p>
          <a:p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endParaRPr lang="es-CO" sz="2000" dirty="0"/>
          </a:p>
        </p:txBody>
      </p:sp>
      <p:pic>
        <p:nvPicPr>
          <p:cNvPr id="12290" name="Picture 2" descr="Así se portaron las bancadas del Concejo de Bogotá en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3461"/>
            <a:ext cx="324036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917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Competencia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Concejo de Bogotá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Decreto Ley 1421 de 1993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17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2811700"/>
            <a:ext cx="8363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La </a:t>
            </a:r>
            <a:r>
              <a:rPr lang="es-CO" sz="2000" dirty="0"/>
              <a:t>competencia del Concejo de Bogotá para expedir normas de policía se encuentra en el numeral 18 del artículo 12 del Decreto ley 1421 de 1993, en virtud del </a:t>
            </a:r>
            <a:r>
              <a:rPr lang="es-CO" sz="2000" u="sng" dirty="0"/>
              <a:t>régimen especial</a:t>
            </a:r>
            <a:r>
              <a:rPr lang="es-CO" sz="2000" dirty="0"/>
              <a:t> de carácter político, fiscal y administrativo que le confirió al Distrito Capital  la Constitución política en los artículos 322 a 327.  </a:t>
            </a:r>
            <a:endParaRPr lang="es-C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Esta </a:t>
            </a:r>
            <a:r>
              <a:rPr lang="es-CO" sz="2000" dirty="0"/>
              <a:t>atribución del Concejo de Bogotá se debe ejercer en el marco de la Constitución y la ley 1801, pero en ningún caso se le puede desconocer esta facultad al Concejo así sea de manera subsidiaria.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14338" name="Picture 2" descr="Resultado de imagen para concejo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876"/>
            <a:ext cx="3168352" cy="23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53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Competencia del Concejo de Bogotá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r>
              <a:rPr lang="es-CO" sz="2800" dirty="0">
                <a:solidFill>
                  <a:srgbClr val="FF0000"/>
                </a:solidFill>
              </a:rPr>
              <a:t/>
            </a:r>
            <a:br>
              <a:rPr lang="es-CO" sz="2800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18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933688"/>
            <a:ext cx="836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De manera que el Concejo de Bogotá si puede dictar normas en materia de policía, pero sin ir en contra de la Constitución y la ley 1801 de 2016. </a:t>
            </a:r>
          </a:p>
          <a:p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El </a:t>
            </a:r>
            <a:r>
              <a:rPr lang="es-CO" sz="2000" dirty="0"/>
              <a:t>Concejo puede modificar el actual código de policía para actualizarlo de acuerdo con las disposiciones de la ley 1801 de </a:t>
            </a:r>
            <a:r>
              <a:rPr lang="es-CO" sz="2000" dirty="0" smtClean="0"/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/>
              <a:t>Puede introducir </a:t>
            </a:r>
            <a:r>
              <a:rPr lang="es-CO" sz="2000" dirty="0"/>
              <a:t>los temas que considere necesarios para garantiza la convivencia y seguridad ciudadana, dentro de los limites señalados.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15362" name="Picture 2" descr="Resultado de imagen para concejo de bog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12" y="4084867"/>
            <a:ext cx="4392488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Facultades expresa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a </a:t>
            </a:r>
            <a:r>
              <a:rPr lang="es-CO" sz="2800" b="1" dirty="0">
                <a:solidFill>
                  <a:srgbClr val="FF0000"/>
                </a:solidFill>
              </a:rPr>
              <a:t>los concejos distritales </a:t>
            </a:r>
            <a:br>
              <a:rPr lang="es-CO" sz="2800" b="1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19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541105"/>
            <a:ext cx="836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la Ley 1801 de 2016 facultó expresamente a los concejos distritales para dictar las siguientes </a:t>
            </a:r>
            <a:r>
              <a:rPr lang="es-CO" sz="2000" dirty="0" smtClean="0"/>
              <a:t>normas:</a:t>
            </a:r>
            <a:endParaRPr lang="es-CO" sz="2000" dirty="0"/>
          </a:p>
          <a:p>
            <a:pPr lvl="0" algn="just"/>
            <a:endParaRPr lang="es-CO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Establecer </a:t>
            </a:r>
            <a:r>
              <a:rPr lang="es-CO" sz="2000" dirty="0"/>
              <a:t>formas de control policial sobre las normas de ordenamiento territorial, usos del suelo y defensa del patrimonio ecológico y cultural (artículo 12 parágrafo 1)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A iniciativa del alcalde, aprobar las acciones transitorias de Policía expedidas por </a:t>
            </a:r>
            <a:r>
              <a:rPr lang="es-CO" sz="2000" dirty="0" err="1"/>
              <a:t>èste</a:t>
            </a:r>
            <a:r>
              <a:rPr lang="es-CO" sz="2000" dirty="0"/>
              <a:t> ante situaciones extraordinarias que puedan amenazar o afectar gravemente a la población, con el propósito de prevenir las consecuencias negativas ante la materialización de un evento amenazante o mitigar los efectos adversos ante la ocurrencia de desastres, epidemias, calamidades, o situaciones de seguridad o medio ambiente. (artículo 15)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/>
              <a:t>Reglamentar las condiciones y requisitos para la realización de actividades que involucran aglomeraciones de público complejas y no complejas de conformidad con la reglamentación que expida el gobierno nacional. (Artículo 48)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16388" name="Picture 4" descr="Resultado de imagen para concejo de bogo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849"/>
            <a:ext cx="1990810" cy="13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Importancia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del Nuevo Código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de Policía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2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844824"/>
            <a:ext cx="8363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Colombia </a:t>
            </a:r>
            <a:r>
              <a:rPr lang="es-CO" sz="2000" dirty="0"/>
              <a:t>necesitaba un nuevo Código de </a:t>
            </a:r>
            <a:r>
              <a:rPr lang="es-CO" sz="2000" dirty="0" smtClean="0"/>
              <a:t>Policía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El </a:t>
            </a:r>
            <a:r>
              <a:rPr lang="es-CO" sz="2000" dirty="0"/>
              <a:t>Decreto 1355 de 1970 (Código de policía anterior) se había convertido en una norma obsoleta, </a:t>
            </a:r>
            <a:r>
              <a:rPr lang="es-CO" sz="2000" dirty="0" smtClean="0"/>
              <a:t>que </a:t>
            </a:r>
            <a:r>
              <a:rPr lang="es-CO" sz="2000" dirty="0"/>
              <a:t>estaba vigente desde hace 40 años. </a:t>
            </a: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Se </a:t>
            </a:r>
            <a:r>
              <a:rPr lang="es-CO" sz="2000" dirty="0"/>
              <a:t>necesitaba un </a:t>
            </a:r>
            <a:r>
              <a:rPr lang="es-CO" sz="2000" dirty="0" smtClean="0"/>
              <a:t>Código </a:t>
            </a:r>
            <a:r>
              <a:rPr lang="es-CO" sz="2000" dirty="0"/>
              <a:t>de </a:t>
            </a:r>
            <a:r>
              <a:rPr lang="es-CO" sz="2000" dirty="0" smtClean="0"/>
              <a:t>Policía  </a:t>
            </a:r>
            <a:r>
              <a:rPr lang="es-CO" sz="2000" dirty="0"/>
              <a:t>que tuviera en </a:t>
            </a:r>
            <a:r>
              <a:rPr lang="es-CO" sz="2000" dirty="0" smtClean="0"/>
              <a:t>cuenta: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000" dirty="0" smtClean="0"/>
              <a:t> las </a:t>
            </a:r>
            <a:r>
              <a:rPr lang="es-CO" sz="2000" dirty="0"/>
              <a:t>nuevas realidades económicas, sociales, ambientales, </a:t>
            </a:r>
            <a:r>
              <a:rPr lang="es-CO" sz="2000" dirty="0" smtClean="0"/>
              <a:t>urbanísticas y </a:t>
            </a:r>
            <a:r>
              <a:rPr lang="es-CO" sz="2000" dirty="0"/>
              <a:t>jurídicas que se derivan de la promulgación de la Carta Política de </a:t>
            </a:r>
            <a:r>
              <a:rPr lang="es-CO" sz="2000" dirty="0" smtClean="0"/>
              <a:t>1991</a:t>
            </a:r>
            <a:endParaRPr lang="es-CO" sz="20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000" dirty="0" smtClean="0"/>
              <a:t> </a:t>
            </a:r>
            <a:r>
              <a:rPr lang="es-CO" sz="2000" dirty="0"/>
              <a:t>los derechos y deberes mínimos que permitan la convivencia y la seguridad </a:t>
            </a:r>
            <a:r>
              <a:rPr lang="es-CO" sz="2000" dirty="0" smtClean="0"/>
              <a:t>ciudadana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000" dirty="0" smtClean="0"/>
              <a:t>los </a:t>
            </a:r>
            <a:r>
              <a:rPr lang="es-CO" sz="2000" dirty="0"/>
              <a:t>derechos </a:t>
            </a:r>
            <a:r>
              <a:rPr lang="es-CO" sz="2000" dirty="0" smtClean="0"/>
              <a:t>ambientales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000" dirty="0" smtClean="0"/>
              <a:t>los </a:t>
            </a:r>
            <a:r>
              <a:rPr lang="es-CO" sz="2000" dirty="0"/>
              <a:t>derechos de los </a:t>
            </a:r>
            <a:r>
              <a:rPr lang="es-CO" sz="2000" dirty="0" smtClean="0"/>
              <a:t>animales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000" dirty="0" smtClean="0"/>
              <a:t>el </a:t>
            </a:r>
            <a:r>
              <a:rPr lang="es-CO" sz="2000" dirty="0"/>
              <a:t>derecho al espacio público,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6632"/>
            <a:ext cx="4032448" cy="19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20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1312307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El Código de Policía anterior era una norma obsoleta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El Nuevo Código de policía contiene avances significativas y algunos excesos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El Concejo de Bogotá tiene un poder subsidiario para dictar normas de policía en el marco de la constitución y la ley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La </a:t>
            </a:r>
            <a:r>
              <a:rPr lang="es-CO" sz="2000" dirty="0"/>
              <a:t>cultura y la convivencia ciudadana son fundamentales para alcanzar una ciudad mejor para todos </a:t>
            </a:r>
            <a:endParaRPr lang="es-C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Concertar un proyecto de acuerdo Concejo- administración y ciudadanía sobre normas de policía y convivencia en el marco del poder subsidiario, las facultades expresa de la ley 1801 de 2016 y las condiciones especificas de la ciudad.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Adelantar programas de difusión, capacitación y educación sobre el contenido y alcance del nuevo código de policía  a toda la población y en especial en las instituciones educativas.</a:t>
            </a: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62880" y="53752"/>
            <a:ext cx="8229600" cy="1143000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Conclusiones y sugerencias </a:t>
            </a:r>
            <a:r>
              <a:rPr lang="es-CO" sz="2800" b="1" dirty="0">
                <a:solidFill>
                  <a:srgbClr val="FF0000"/>
                </a:solidFill>
              </a:rPr>
              <a:t/>
            </a:r>
            <a:br>
              <a:rPr lang="es-CO" sz="2800" b="1" dirty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   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9178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Avances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en el Nuevo Código de Policía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(Ley 1801 de 2016)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3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2719948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algn="just"/>
            <a:r>
              <a:rPr lang="es-CO" sz="2000" dirty="0" smtClean="0"/>
              <a:t>El Nuevo </a:t>
            </a:r>
            <a:r>
              <a:rPr lang="es-CO" sz="2000" dirty="0"/>
              <a:t>Código de </a:t>
            </a:r>
            <a:r>
              <a:rPr lang="es-CO" sz="2000" dirty="0" smtClean="0"/>
              <a:t>Policía busca: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Propiciar en la comunidad comportamientos que favorezcan la </a:t>
            </a:r>
            <a:r>
              <a:rPr lang="es-CO" sz="2000" dirty="0"/>
              <a:t>convivencia en el espacio </a:t>
            </a:r>
            <a:r>
              <a:rPr lang="es-CO" sz="2000" dirty="0" smtClean="0"/>
              <a:t>público</a:t>
            </a:r>
          </a:p>
          <a:p>
            <a:pPr algn="just"/>
            <a:r>
              <a:rPr lang="es-CO" sz="20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Promover </a:t>
            </a:r>
            <a:r>
              <a:rPr lang="es-CO" sz="2000" dirty="0"/>
              <a:t>el respeto, el ejercicio responsable de la libertad, la dignidad, los deberes y los derechos correlativos de la personalidad </a:t>
            </a:r>
            <a:r>
              <a:rPr lang="es-CO" sz="2000" dirty="0" smtClean="0"/>
              <a:t>humana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Promover </a:t>
            </a:r>
            <a:r>
              <a:rPr lang="es-CO" sz="2000" dirty="0"/>
              <a:t>el uso de mecanismos alternativos, o comunitarios, para la conciliación y solución pacífica de desacuerdos entre </a:t>
            </a:r>
            <a:r>
              <a:rPr lang="es-CO" sz="2000" dirty="0" smtClean="0"/>
              <a:t>particulares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</p:txBody>
      </p:sp>
      <p:pic>
        <p:nvPicPr>
          <p:cNvPr id="3074" name="Picture 2" descr="Resultado de imagen para nuevo codigo de polici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268"/>
            <a:ext cx="3188343" cy="32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4</a:t>
            </a:fld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0364" y="2503924"/>
            <a:ext cx="836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Definir </a:t>
            </a:r>
            <a:r>
              <a:rPr lang="es-CO" sz="2000" dirty="0"/>
              <a:t>comportamientos, medidas, medios y procedimientos de </a:t>
            </a:r>
            <a:r>
              <a:rPr lang="es-CO" sz="2000" dirty="0" smtClean="0"/>
              <a:t>Policía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Establecer </a:t>
            </a:r>
            <a:r>
              <a:rPr lang="es-CO" sz="2000" dirty="0"/>
              <a:t>la competencia de las autoridades de Policía en el orden nacional, departamental, distrital y municipal, con observancia del principio de autonomía </a:t>
            </a:r>
            <a:r>
              <a:rPr lang="es-CO" sz="2000" dirty="0" smtClean="0"/>
              <a:t>territorial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Establecer </a:t>
            </a:r>
            <a:r>
              <a:rPr lang="es-CO" sz="2000" dirty="0"/>
              <a:t>un procedimiento respetuoso del debido proceso, idóneo, inmediato, expedito y eficaz para la atención oportuna de los comportamientos relacionados con la convivencia en el territorio nacional.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0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72951" y="104689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CO" sz="2800" b="1" dirty="0" smtClean="0">
                <a:solidFill>
                  <a:srgbClr val="FF0000"/>
                </a:solidFill>
              </a:rPr>
              <a:t>Avances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en el Nuevo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Código de Policía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(Ley 1801 de 2016)   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Resultado de imagen para nuevo codigo de policia colombia conviv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1" y="260648"/>
            <a:ext cx="4464496" cy="27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5 CuadroTexto"/>
          <p:cNvSpPr txBox="1">
            <a:spLocks noChangeArrowheads="1"/>
          </p:cNvSpPr>
          <p:nvPr/>
        </p:nvSpPr>
        <p:spPr bwMode="auto">
          <a:xfrm>
            <a:off x="746090" y="1326974"/>
            <a:ext cx="7441433" cy="5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00185" indent="-200185" algn="r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Transforma al Alcalde en gestor , PLANIFICADOR y administrador de la convivencia</a:t>
            </a:r>
          </a:p>
          <a:p>
            <a:pPr>
              <a:buFont typeface="Arial" charset="0"/>
              <a:buNone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200185" indent="-200185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Recupera al Inspector de Policía como eje en la materialización  de la convivencia ciudadana</a:t>
            </a:r>
          </a:p>
          <a:p>
            <a:pPr>
              <a:buFont typeface="Arial" charset="0"/>
              <a:buNone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200185" indent="-200185" algn="r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Establece consecuencias por el no pago de multas </a:t>
            </a:r>
          </a:p>
          <a:p>
            <a:pPr marL="200185" indent="-200185">
              <a:buFont typeface="Wingdings" panose="05000000000000000000" pitchFamily="2" charset="2"/>
              <a:buChar char="Ø"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200185" indent="-200185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Crea un registro nacional de medidas correctivas</a:t>
            </a:r>
          </a:p>
          <a:p>
            <a:pPr marL="200185" indent="-200185">
              <a:buFont typeface="Wingdings" panose="05000000000000000000" pitchFamily="2" charset="2"/>
              <a:buChar char="Ø"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200185" indent="-200185" algn="r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Integra a las Cámaras de Comercio a los Procesos de Control</a:t>
            </a:r>
          </a:p>
          <a:p>
            <a:pPr marL="200185" indent="-200185" algn="r">
              <a:buFont typeface="Wingdings" panose="05000000000000000000" pitchFamily="2" charset="2"/>
              <a:buChar char="Ø"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200185" indent="-200185" algn="just">
              <a:buFont typeface="Wingdings" panose="05000000000000000000" pitchFamily="2" charset="2"/>
              <a:buChar char="Ø"/>
              <a:defRPr/>
            </a:pPr>
            <a:r>
              <a:rPr lang="es-CO" sz="1635" dirty="0">
                <a:solidFill>
                  <a:schemeClr val="tx1">
                    <a:lumMod val="10000"/>
                  </a:schemeClr>
                </a:solidFill>
                <a:cs typeface="Arial" charset="0"/>
              </a:rPr>
              <a:t>Crea un proceso único de policía con dos actuaciones: Proceso verbal inmediato y proceso verbal abreviado</a:t>
            </a:r>
          </a:p>
          <a:p>
            <a:pPr algn="r">
              <a:buFont typeface="Arial" charset="0"/>
              <a:buNone/>
              <a:defRPr/>
            </a:pPr>
            <a:endParaRPr lang="es-CO" sz="1635" dirty="0">
              <a:solidFill>
                <a:schemeClr val="tx1">
                  <a:lumMod val="10000"/>
                </a:schemeClr>
              </a:solidFill>
              <a:cs typeface="Arial" charset="0"/>
            </a:endParaRPr>
          </a:p>
          <a:p>
            <a:pPr marL="333642" indent="-333642" algn="r" fontAlgn="t">
              <a:defRPr/>
            </a:pPr>
            <a:endParaRPr lang="es-CO" sz="2102" b="1" cap="all" dirty="0">
              <a:solidFill>
                <a:srgbClr val="000000"/>
              </a:solidFill>
              <a:cs typeface="Arial" charset="0"/>
            </a:endParaRPr>
          </a:p>
          <a:p>
            <a:pPr marL="333642" indent="-333642" algn="r" fontAlgn="t">
              <a:defRPr/>
            </a:pPr>
            <a:endParaRPr lang="es-CO" sz="2102" b="1" cap="all" dirty="0">
              <a:solidFill>
                <a:srgbClr val="000000"/>
              </a:solidFill>
              <a:cs typeface="Arial" charset="0"/>
            </a:endParaRPr>
          </a:p>
          <a:p>
            <a:pPr marL="333642" indent="-333642" algn="r" fontAlgn="t">
              <a:defRPr/>
            </a:pPr>
            <a:endParaRPr lang="es-CO" sz="2102" b="1" cap="all" dirty="0">
              <a:solidFill>
                <a:srgbClr val="000000"/>
              </a:solidFill>
              <a:cs typeface="Arial" charset="0"/>
            </a:endParaRPr>
          </a:p>
          <a:p>
            <a:pPr marL="333642" indent="-333642" algn="r" fontAlgn="t">
              <a:defRPr/>
            </a:pPr>
            <a:endParaRPr lang="es-CO" sz="2102" b="1" cap="all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0" name="1 Rectángulo"/>
          <p:cNvSpPr>
            <a:spLocks noChangeArrowheads="1"/>
          </p:cNvSpPr>
          <p:nvPr/>
        </p:nvSpPr>
        <p:spPr bwMode="auto">
          <a:xfrm flipH="1">
            <a:off x="4572001" y="780150"/>
            <a:ext cx="3615522" cy="4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altLang="es-CO" sz="2335" b="1">
                <a:solidFill>
                  <a:srgbClr val="FF0000"/>
                </a:solidFill>
              </a:rPr>
              <a:t>ALGUNAS NOVEDADES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</p:spTree>
    <p:extLst>
      <p:ext uri="{BB962C8B-B14F-4D97-AF65-F5344CB8AC3E}">
        <p14:creationId xmlns:p14="http://schemas.microsoft.com/office/powerpoint/2010/main" val="30756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35 CuadroTexto"/>
          <p:cNvSpPr txBox="1">
            <a:spLocks noChangeArrowheads="1"/>
          </p:cNvSpPr>
          <p:nvPr/>
        </p:nvSpPr>
        <p:spPr bwMode="auto">
          <a:xfrm>
            <a:off x="1315157" y="588299"/>
            <a:ext cx="7146704" cy="11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81138" fontAlgn="base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t" hangingPunct="1">
              <a:buFont typeface="Arial" charset="0"/>
              <a:buNone/>
              <a:defRPr/>
            </a:pPr>
            <a:endParaRPr lang="es-CO" sz="2102" b="1" cap="all" dirty="0">
              <a:solidFill>
                <a:srgbClr val="000000"/>
              </a:solidFill>
              <a:cs typeface="Arial" charset="0"/>
            </a:endParaRPr>
          </a:p>
          <a:p>
            <a:pPr algn="r" eaLnBrk="1" fontAlgn="t" hangingPunct="1">
              <a:buFont typeface="Arial" charset="0"/>
              <a:buNone/>
              <a:defRPr/>
            </a:pPr>
            <a:r>
              <a:rPr lang="es-CO" sz="2102" b="1" cap="all" dirty="0">
                <a:solidFill>
                  <a:srgbClr val="000000"/>
                </a:solidFill>
                <a:cs typeface="Arial" charset="0"/>
              </a:rPr>
              <a:t>LA  actividad económica Es UNO De LOS PRINCIPALES Escenarios DE CONVIVENCIA </a:t>
            </a:r>
          </a:p>
        </p:txBody>
      </p:sp>
      <p:sp>
        <p:nvSpPr>
          <p:cNvPr id="13318" name="5 Rectángulo"/>
          <p:cNvSpPr>
            <a:spLocks noChangeArrowheads="1"/>
          </p:cNvSpPr>
          <p:nvPr/>
        </p:nvSpPr>
        <p:spPr bwMode="auto">
          <a:xfrm>
            <a:off x="527361" y="1677311"/>
            <a:ext cx="3657229" cy="41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CO" altLang="es-CO" sz="1868">
                <a:solidFill>
                  <a:srgbClr val="000000"/>
                </a:solidFill>
              </a:rPr>
              <a:t> </a:t>
            </a:r>
            <a:r>
              <a:rPr lang="es-CO" altLang="es-CO" sz="1868" b="1" i="1" u="sng">
                <a:solidFill>
                  <a:srgbClr val="C00000"/>
                </a:solidFill>
              </a:rPr>
              <a:t>La actividad económica se desarrollo en un lugar que puede ser público o privado -ES UN PUNTO DE ENCUENTRO-   LIGADO DIRECTAMENTE AL USO DEL SUELO Vs. LA PLANEACION URBANA</a:t>
            </a:r>
          </a:p>
          <a:p>
            <a:pPr algn="ctr" eaLnBrk="1" hangingPunct="1"/>
            <a:endParaRPr lang="es-CO" altLang="es-CO" sz="1868">
              <a:solidFill>
                <a:srgbClr val="000000"/>
              </a:solidFill>
            </a:endParaRPr>
          </a:p>
          <a:p>
            <a:pPr algn="ctr" eaLnBrk="1" hangingPunct="1"/>
            <a:r>
              <a:rPr lang="es-CO" altLang="es-CO" sz="1868">
                <a:solidFill>
                  <a:srgbClr val="000000"/>
                </a:solidFill>
              </a:rPr>
              <a:t>La actividad económica </a:t>
            </a:r>
            <a:r>
              <a:rPr lang="es-CO" altLang="es-CO" sz="1868" b="1" i="1" u="sng">
                <a:solidFill>
                  <a:srgbClr val="C00000"/>
                </a:solidFill>
              </a:rPr>
              <a:t>permite la generación de riqueza dentro de una comunidad</a:t>
            </a:r>
            <a:r>
              <a:rPr lang="es-CO" altLang="es-CO" sz="1868">
                <a:solidFill>
                  <a:srgbClr val="C00000"/>
                </a:solidFill>
              </a:rPr>
              <a:t>, </a:t>
            </a:r>
            <a:r>
              <a:rPr lang="es-CO" altLang="es-CO" sz="1868">
                <a:solidFill>
                  <a:srgbClr val="000000"/>
                </a:solidFill>
              </a:rPr>
              <a:t>es  un  proceso donde se generan e intercambian </a:t>
            </a:r>
            <a:r>
              <a:rPr lang="es-CO" altLang="es-CO" sz="1868">
                <a:solidFill>
                  <a:srgbClr val="000000"/>
                </a:solidFill>
                <a:hlinkClick r:id="rId3" tooltip="Producto (marketing)"/>
              </a:rPr>
              <a:t>productos</a:t>
            </a:r>
            <a:r>
              <a:rPr lang="es-CO" altLang="es-CO" sz="1868">
                <a:solidFill>
                  <a:srgbClr val="000000"/>
                </a:solidFill>
              </a:rPr>
              <a:t>, </a:t>
            </a:r>
            <a:r>
              <a:rPr lang="es-CO" altLang="es-CO" sz="1868">
                <a:solidFill>
                  <a:srgbClr val="000000"/>
                </a:solidFill>
                <a:hlinkClick r:id="rId4" tooltip="Bienes"/>
              </a:rPr>
              <a:t>bienes</a:t>
            </a:r>
            <a:r>
              <a:rPr lang="es-CO" altLang="es-CO" sz="1868">
                <a:solidFill>
                  <a:srgbClr val="000000"/>
                </a:solidFill>
              </a:rPr>
              <a:t> o servicios  para cubrir las necesidades de las personas. </a:t>
            </a:r>
            <a:endParaRPr lang="es-CO" altLang="es-CO" sz="1051">
              <a:solidFill>
                <a:srgbClr val="000000"/>
              </a:solidFill>
            </a:endParaRPr>
          </a:p>
        </p:txBody>
      </p:sp>
      <p:pic>
        <p:nvPicPr>
          <p:cNvPr id="13319" name="Picture 2" descr="Resultado de imagen para comercia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35" y="2041552"/>
            <a:ext cx="3154893" cy="23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</p:spTree>
    <p:extLst>
      <p:ext uri="{BB962C8B-B14F-4D97-AF65-F5344CB8AC3E}">
        <p14:creationId xmlns:p14="http://schemas.microsoft.com/office/powerpoint/2010/main" val="20488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1 Rectángulo"/>
          <p:cNvSpPr>
            <a:spLocks noChangeArrowheads="1"/>
          </p:cNvSpPr>
          <p:nvPr/>
        </p:nvSpPr>
        <p:spPr bwMode="auto">
          <a:xfrm>
            <a:off x="367948" y="654103"/>
            <a:ext cx="7483140" cy="15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913" indent="-266913" algn="just">
              <a:buFont typeface="Wingdings" panose="05000000000000000000" pitchFamily="2" charset="2"/>
              <a:buChar char="Ø"/>
              <a:defRPr/>
            </a:pPr>
            <a:r>
              <a:rPr lang="es-CO" sz="1868" dirty="0">
                <a:solidFill>
                  <a:srgbClr val="FF0000"/>
                </a:solidFill>
              </a:rPr>
              <a:t>Localización de establecimientos en vivienda o independientes</a:t>
            </a:r>
          </a:p>
          <a:p>
            <a:pPr algn="just" eaLnBrk="1" hangingPunct="1">
              <a:defRPr/>
            </a:pPr>
            <a:endParaRPr lang="es-CO" altLang="es-CO" sz="2102" b="1" i="1" u="sng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endParaRPr lang="es-CO" altLang="es-CO" sz="2102" b="1" i="1" u="sng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endParaRPr lang="es-CO" altLang="es-CO" sz="2102" b="1" i="1" u="sng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endParaRPr lang="es-CO" altLang="es-CO" sz="1051" dirty="0">
              <a:solidFill>
                <a:srgbClr val="C00000"/>
              </a:solidFill>
            </a:endParaRPr>
          </a:p>
        </p:txBody>
      </p:sp>
      <p:pic>
        <p:nvPicPr>
          <p:cNvPr id="17414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t="39243" r="44331" b="29665"/>
          <a:stretch>
            <a:fillRect/>
          </a:stretch>
        </p:blipFill>
        <p:spPr bwMode="auto">
          <a:xfrm>
            <a:off x="1586715" y="1519752"/>
            <a:ext cx="7116476" cy="40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</p:spTree>
    <p:extLst>
      <p:ext uri="{BB962C8B-B14F-4D97-AF65-F5344CB8AC3E}">
        <p14:creationId xmlns:p14="http://schemas.microsoft.com/office/powerpoint/2010/main" val="3818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8</a:t>
            </a:fld>
            <a:endParaRPr lang="es-CO"/>
          </a:p>
        </p:txBody>
      </p:sp>
      <p:pic>
        <p:nvPicPr>
          <p:cNvPr id="4098" name="Picture 2" descr="Resultado de imagen para nuevo codigo de polici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35280" cy="44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3184" y="5057889"/>
            <a:ext cx="8579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Algunas son muy altas ($ 657.000- irrespetar a un policía- condiciones desiguales de un ciudadano frente a la policía)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Otras son muy bajas ($ 80.000 –comer o fumar en transporte masivo)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otras no se justifican (audífonos cunado se transporta en bici))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91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0" y="6569969"/>
            <a:ext cx="9144000" cy="288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b="1" i="1" dirty="0" smtClean="0">
                <a:solidFill>
                  <a:schemeClr val="bg1"/>
                </a:solidFill>
              </a:rPr>
              <a:t>Concejal Javier </a:t>
            </a:r>
            <a:r>
              <a:rPr lang="es-CO" sz="1400" b="1" i="1" dirty="0" err="1" smtClean="0">
                <a:solidFill>
                  <a:schemeClr val="bg1"/>
                </a:solidFill>
              </a:rPr>
              <a:t>Santiesteban</a:t>
            </a:r>
            <a:r>
              <a:rPr lang="es-CO" sz="1400" b="1" i="1" dirty="0" smtClean="0">
                <a:solidFill>
                  <a:schemeClr val="bg1"/>
                </a:solidFill>
              </a:rPr>
              <a:t> Millán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BD19-09D3-4E2B-A3CA-381BAE8778CB}" type="slidenum">
              <a:rPr lang="es-CO" smtClean="0"/>
              <a:t>9</a:t>
            </a:fld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5148064" y="692696"/>
            <a:ext cx="3863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Hay Multas muy bajas ($ 160.000- comprar celulares robados, iniciar peleas en el espacio público)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Multa muy baja ($ 325.000-colarse en transporte público)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Multa muy baja ($ 82.000- no recoger los desechos de las mascotas)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/>
          </a:p>
        </p:txBody>
      </p:sp>
      <p:pic>
        <p:nvPicPr>
          <p:cNvPr id="5122" name="Picture 2" descr="Resultado de imagen para nuevo codigo de policia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296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1499</Words>
  <Application>Microsoft Office PowerPoint</Application>
  <PresentationFormat>Presentación en pantalla (4:3)</PresentationFormat>
  <Paragraphs>194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  Nuevo Código de Policía y convivencia (Ley 1801 de 2016) </vt:lpstr>
      <vt:lpstr>Importancia  del Nuevo Código  de Policía   </vt:lpstr>
      <vt:lpstr>Avances  en el Nuevo Código de Policía (Ley 1801 de 2016)   </vt:lpstr>
      <vt:lpstr>Avances  en el Nuevo  Código de Policía (Ley 1801 de 2016)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Demandas  contra el Nuevo  Código de Policía   </vt:lpstr>
      <vt:lpstr>Promoción,  capacitación,  educación  y difusión  del nuevo Código de Policía     </vt:lpstr>
      <vt:lpstr>Promoción,  capacitación,  educación  y difusión  del nuevo  Código de Policía     </vt:lpstr>
      <vt:lpstr>Capacitación a la Policía metropolitana      </vt:lpstr>
      <vt:lpstr>La enseñanza  del Código de policía  en las instituciones educativas     </vt:lpstr>
      <vt:lpstr>Regulación Integral  y poder subsidiario de policía  del Concejo de Bogotá      </vt:lpstr>
      <vt:lpstr>  Competencia  del Concejo de Bogotá  Decreto Ley 1421 de 1993       </vt:lpstr>
      <vt:lpstr>   Competencia del Concejo de Bogotá      </vt:lpstr>
      <vt:lpstr>Facultades expresa  a los concejos distritales     </vt:lpstr>
      <vt:lpstr>   Conclusiones y sugerencias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ARSENIO LANCHEROS MEDININA</dc:creator>
  <cp:lastModifiedBy>ELBA MILENA CASTRO VEGA</cp:lastModifiedBy>
  <cp:revision>882</cp:revision>
  <cp:lastPrinted>2017-07-20T13:58:57Z</cp:lastPrinted>
  <dcterms:created xsi:type="dcterms:W3CDTF">2016-03-10T15:13:51Z</dcterms:created>
  <dcterms:modified xsi:type="dcterms:W3CDTF">2017-07-21T14:53:51Z</dcterms:modified>
</cp:coreProperties>
</file>