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0" r:id="rId5"/>
    <p:sldId id="259" r:id="rId6"/>
    <p:sldId id="263" r:id="rId7"/>
    <p:sldId id="262" r:id="rId8"/>
    <p:sldId id="261" r:id="rId9"/>
  </p:sldIdLst>
  <p:sldSz cx="12192000" cy="6858000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7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lcortes\Documents\GRAFICOS%20INFORME%20COMISION%202A%20GOBIERNO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jlcortes\Documents\GRAFICOS%20INFORME%20COMISION%202A%20GOBIERN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jlcortes\Documents\GRAFICOS%20INFORME%20COMISION%202A%20GOBIERNO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cortes\Documents\GRAFICOS%20INFORME%20COMISION%202A%20GOBIERNO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lcortes\Documents\GRAFICOS%20INFORME%20COMISION%202A%20GOBIERNO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jlcortes\Documents\GRAFICOS%20INFORME%20COMISION%202A%20GOBIERNO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O" dirty="0" smtClean="0"/>
              <a:t>SESIONES</a:t>
            </a:r>
            <a:endParaRPr lang="es-CO" dirty="0"/>
          </a:p>
        </c:rich>
      </c:tx>
      <c:layout>
        <c:manualLayout>
          <c:xMode val="edge"/>
          <c:yMode val="edge"/>
          <c:x val="0.44777175388235901"/>
          <c:y val="2.26369326720430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135192032026585E-2"/>
          <c:y val="9.7048138843166112E-2"/>
          <c:w val="0.97686480796797337"/>
          <c:h val="0.7446043489560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SESIONES!$B$2</c:f>
              <c:strCache>
                <c:ptCount val="1"/>
                <c:pt idx="0">
                  <c:v>CONTROL POLÍTICO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1.81949233301568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4.16666666666667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SESIONES!$A$3:$A$8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SESIONES!$B$3:$B$8</c:f>
              <c:numCache>
                <c:formatCode>General</c:formatCode>
                <c:ptCount val="6"/>
                <c:pt idx="0">
                  <c:v>6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SESIONES!$C$2</c:f>
              <c:strCache>
                <c:ptCount val="1"/>
                <c:pt idx="0">
                  <c:v>GESTIÓN NORMATIVA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SESIONES!$A$3:$A$8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SESIONES!$C$3:$C$8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SESIONES!$D$2</c:f>
              <c:strCache>
                <c:ptCount val="1"/>
                <c:pt idx="0">
                  <c:v>ELECCIÓN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SESIONES!$A$3:$A$8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SESIONES!$D$3:$D$8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SESIONES!$E$2</c:f>
              <c:strCache>
                <c:ptCount val="1"/>
                <c:pt idx="0">
                  <c:v>OTRAS  SEC. GRAL.</c:v>
                </c:pt>
              </c:strCache>
            </c:strRef>
          </c:tx>
          <c:invertIfNegative val="0"/>
          <c:dLbls>
            <c:delete val="1"/>
          </c:dLbls>
          <c:cat>
            <c:strRef>
              <c:f>SESIONES!$A$3:$A$8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SESIONES!$E$3:$E$8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-675688704"/>
        <c:axId val="-675685440"/>
      </c:barChart>
      <c:catAx>
        <c:axId val="-675688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675685440"/>
        <c:crosses val="autoZero"/>
        <c:auto val="1"/>
        <c:lblAlgn val="ctr"/>
        <c:lblOffset val="100"/>
        <c:noMultiLvlLbl val="0"/>
      </c:catAx>
      <c:valAx>
        <c:axId val="-6756854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6756887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3"/>
        <c:delete val="1"/>
      </c:legendEntry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O" dirty="0" smtClean="0"/>
              <a:t>PORCENTAJE POR TIPO DE SESION</a:t>
            </a:r>
            <a:endParaRPr lang="es-CO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SESIONES!$A$22</c:f>
              <c:strCache>
                <c:ptCount val="1"/>
                <c:pt idx="0">
                  <c:v>% DE  PARTICIPACIÓN (No. SESIONES/TOTAL SESIONES DEL AÑO)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SESIONES!$B$21:$E$21</c:f>
              <c:strCache>
                <c:ptCount val="3"/>
                <c:pt idx="0">
                  <c:v>CONTROL POLÍTICO</c:v>
                </c:pt>
                <c:pt idx="1">
                  <c:v>GESTIÓN NORMATIVA</c:v>
                </c:pt>
                <c:pt idx="2">
                  <c:v>ELECCIÓN</c:v>
                </c:pt>
              </c:strCache>
            </c:strRef>
          </c:cat>
          <c:val>
            <c:numRef>
              <c:f>SESIONES!$B$22:$E$22</c:f>
              <c:numCache>
                <c:formatCode>General</c:formatCode>
                <c:ptCount val="4"/>
                <c:pt idx="0">
                  <c:v>22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overlay val="0"/>
      <c:txPr>
        <a:bodyPr/>
        <a:lstStyle/>
        <a:p>
          <a:pPr>
            <a:defRPr sz="1600"/>
          </a:pPr>
          <a:endParaRPr lang="es-C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61679400030419"/>
          <c:y val="0.12276484206230254"/>
          <c:w val="0.43299614294127053"/>
          <c:h val="0.78125041340341839"/>
        </c:manualLayout>
      </c:layout>
      <c:pieChart>
        <c:varyColors val="1"/>
        <c:ser>
          <c:idx val="0"/>
          <c:order val="0"/>
          <c:tx>
            <c:strRef>
              <c:f>'TOTAL PROP APROBADAS'!$A$9</c:f>
              <c:strCache>
                <c:ptCount val="1"/>
                <c:pt idx="0">
                  <c:v>TOTAL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'TOTAL PROP APROBADAS'!$B$3:$H$8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'TOTAL PROP APROBADAS'!$B$9:$H$9</c:f>
              <c:numCache>
                <c:formatCode>General</c:formatCode>
                <c:ptCount val="7"/>
                <c:pt idx="0">
                  <c:v>102</c:v>
                </c:pt>
                <c:pt idx="1">
                  <c:v>50</c:v>
                </c:pt>
                <c:pt idx="2">
                  <c:v>131</c:v>
                </c:pt>
                <c:pt idx="3">
                  <c:v>54</c:v>
                </c:pt>
                <c:pt idx="4">
                  <c:v>14</c:v>
                </c:pt>
                <c:pt idx="5">
                  <c:v>4</c:v>
                </c:pt>
                <c:pt idx="6">
                  <c:v>62</c:v>
                </c:pt>
              </c:numCache>
            </c:numRef>
          </c:val>
        </c:ser>
        <c:ser>
          <c:idx val="1"/>
          <c:order val="1"/>
          <c:tx>
            <c:strRef>
              <c:f>'TOTAL PROP APROBADAS'!$A$10</c:f>
              <c:strCache>
                <c:ptCount val="1"/>
              </c:strCache>
            </c:strRef>
          </c:tx>
          <c:cat>
            <c:strRef>
              <c:f>'TOTAL PROP APROBADAS'!$B$3:$H$8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'TOTAL PROP APROBADAS'!$B$10:$H$10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'TOTAL PROP APROBADAS'!$A$11</c:f>
              <c:strCache>
                <c:ptCount val="1"/>
              </c:strCache>
            </c:strRef>
          </c:tx>
          <c:cat>
            <c:strRef>
              <c:f>'TOTAL PROP APROBADAS'!$B$3:$H$8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'TOTAL PROP APROBADAS'!$B$11:$H$11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391754708224625"/>
          <c:y val="0.14403777275829796"/>
          <c:w val="0.33419538010943284"/>
          <c:h val="0.75481961537649622"/>
        </c:manualLayout>
      </c:layout>
      <c:overlay val="0"/>
      <c:txPr>
        <a:bodyPr/>
        <a:lstStyle/>
        <a:p>
          <a:pPr>
            <a:defRPr sz="1400"/>
          </a:pPr>
          <a:endParaRPr lang="es-CO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3950563006974065E-2"/>
          <c:y val="0.11046796068986467"/>
          <c:w val="0.83781320091852651"/>
          <c:h val="0.67189250641761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PROPOSICIONES'!$A$8</c:f>
              <c:strCache>
                <c:ptCount val="1"/>
                <c:pt idx="0">
                  <c:v>POLO DEMOCRÁTICO ALTERNATIVO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4352784523105835E-3"/>
                  <c:y val="-4.67417937400076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PROPOSICIONES'!$B$8:$H$8</c:f>
              <c:numCache>
                <c:formatCode>General</c:formatCode>
                <c:ptCount val="7"/>
                <c:pt idx="0">
                  <c:v>12</c:v>
                </c:pt>
                <c:pt idx="1">
                  <c:v>3</c:v>
                </c:pt>
                <c:pt idx="2">
                  <c:v>18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12</c:v>
                </c:pt>
              </c:numCache>
            </c:numRef>
          </c:val>
        </c:ser>
        <c:ser>
          <c:idx val="4"/>
          <c:order val="1"/>
          <c:tx>
            <c:strRef>
              <c:f>' PROPOSICIONES'!$A$12</c:f>
              <c:strCache>
                <c:ptCount val="1"/>
                <c:pt idx="0">
                  <c:v>CAMBIO RADICAL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4352784523105705E-3"/>
                  <c:y val="7.6487455153959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5803712697474411E-3"/>
                  <c:y val="-2.3370896870003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PROPOSICIONES'!$B$12:$H$12</c:f>
              <c:numCache>
                <c:formatCode>General</c:formatCode>
                <c:ptCount val="7"/>
                <c:pt idx="0">
                  <c:v>13</c:v>
                </c:pt>
                <c:pt idx="1">
                  <c:v>5</c:v>
                </c:pt>
                <c:pt idx="2">
                  <c:v>16</c:v>
                </c:pt>
                <c:pt idx="3">
                  <c:v>5</c:v>
                </c:pt>
                <c:pt idx="4">
                  <c:v>5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</c:ser>
        <c:ser>
          <c:idx val="7"/>
          <c:order val="2"/>
          <c:tx>
            <c:strRef>
              <c:f>' PROPOSICIONES'!$A$15</c:f>
              <c:strCache>
                <c:ptCount val="1"/>
                <c:pt idx="0">
                  <c:v>PARTIDO LIBERAL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43527845231058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PROPOSICIONES'!$B$15:$H$15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10</c:v>
                </c:pt>
                <c:pt idx="3">
                  <c:v>7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ser>
          <c:idx val="9"/>
          <c:order val="3"/>
          <c:tx>
            <c:strRef>
              <c:f>' PROPOSICIONES'!$A$17</c:f>
              <c:strCache>
                <c:ptCount val="1"/>
                <c:pt idx="0">
                  <c:v>PARTIDO DE LA U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PROPOSICIONES'!$B$17:$H$17</c:f>
              <c:numCache>
                <c:formatCode>General</c:formatCode>
                <c:ptCount val="7"/>
                <c:pt idx="0">
                  <c:v>7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12"/>
          <c:order val="4"/>
          <c:tx>
            <c:strRef>
              <c:f>' PROPOSICIONES'!$A$20</c:f>
              <c:strCache>
                <c:ptCount val="1"/>
                <c:pt idx="0">
                  <c:v>PARTIDO CONSERVADOR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450928174368603E-3"/>
                  <c:y val="-1.529749103079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PROPOSICIONES'!$B$20:$H$20</c:f>
              <c:numCache>
                <c:formatCode>General</c:formatCode>
                <c:ptCount val="7"/>
                <c:pt idx="0">
                  <c:v>11</c:v>
                </c:pt>
                <c:pt idx="1">
                  <c:v>7</c:v>
                </c:pt>
                <c:pt idx="2">
                  <c:v>14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15"/>
          <c:order val="5"/>
          <c:tx>
            <c:strRef>
              <c:f>' PROPOSICIONES'!$A$23</c:f>
              <c:strCache>
                <c:ptCount val="1"/>
                <c:pt idx="0">
                  <c:v>MOVIMIENTO MIRA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450928174368707E-3"/>
                  <c:y val="1.2747909192326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PROPOSICIONES'!$B$23:$H$23</c:f>
              <c:numCache>
                <c:formatCode>General</c:formatCode>
                <c:ptCount val="7"/>
                <c:pt idx="0">
                  <c:v>11</c:v>
                </c:pt>
                <c:pt idx="1">
                  <c:v>1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10</c:v>
                </c:pt>
              </c:numCache>
            </c:numRef>
          </c:val>
        </c:ser>
        <c:ser>
          <c:idx val="17"/>
          <c:order val="6"/>
          <c:tx>
            <c:strRef>
              <c:f>' PROPOSICIONES'!$A$25</c:f>
              <c:strCache>
                <c:ptCount val="1"/>
                <c:pt idx="0">
                  <c:v>OPCIÓN CIUDADANA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PROPOSICIONES'!$B$25:$H$25</c:f>
              <c:numCache>
                <c:formatCode>General</c:formatCode>
                <c:ptCount val="7"/>
                <c:pt idx="0">
                  <c:v>8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20"/>
          <c:order val="7"/>
          <c:tx>
            <c:strRef>
              <c:f>' PROPOSICIONES'!$A$28</c:f>
              <c:strCache>
                <c:ptCount val="1"/>
                <c:pt idx="0">
                  <c:v>ALIANZA VERDE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2.039665470772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PROPOSICIONES'!$B$28:$H$28</c:f>
              <c:numCache>
                <c:formatCode>General</c:formatCode>
                <c:ptCount val="7"/>
                <c:pt idx="0">
                  <c:v>12</c:v>
                </c:pt>
                <c:pt idx="1">
                  <c:v>8</c:v>
                </c:pt>
                <c:pt idx="2">
                  <c:v>19</c:v>
                </c:pt>
                <c:pt idx="3">
                  <c:v>9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ser>
          <c:idx val="23"/>
          <c:order val="8"/>
          <c:tx>
            <c:strRef>
              <c:f>' PROPOSICIONES'!$A$31</c:f>
              <c:strCache>
                <c:ptCount val="1"/>
                <c:pt idx="0">
                  <c:v>PARTIDO ASI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PROPOSICIONES'!$B$31:$H$31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5"/>
          <c:order val="9"/>
          <c:tx>
            <c:strRef>
              <c:f>' PROPOSICIONES'!$A$33</c:f>
              <c:strCache>
                <c:ptCount val="1"/>
                <c:pt idx="0">
                  <c:v>CENTRO DEMOCRÁTICO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PROPOSICIONES'!$B$33:$H$33</c:f>
              <c:numCache>
                <c:formatCode>General</c:formatCode>
                <c:ptCount val="7"/>
                <c:pt idx="0">
                  <c:v>12</c:v>
                </c:pt>
                <c:pt idx="1">
                  <c:v>7</c:v>
                </c:pt>
                <c:pt idx="2">
                  <c:v>16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6</c:v>
                </c:pt>
              </c:numCache>
            </c:numRef>
          </c:val>
        </c:ser>
        <c:ser>
          <c:idx val="28"/>
          <c:order val="10"/>
          <c:tx>
            <c:strRef>
              <c:f>' PROPOSICIONES'!$A$36</c:f>
              <c:strCache>
                <c:ptCount val="1"/>
                <c:pt idx="0">
                  <c:v>LIBRES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PROPOSICIONES'!$B$36:$H$36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30"/>
          <c:order val="11"/>
          <c:tx>
            <c:strRef>
              <c:f>' PROPOSICIONES'!$A$38</c:f>
              <c:strCache>
                <c:ptCount val="1"/>
                <c:pt idx="0">
                  <c:v>PROGRESISTAS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5.7254640871843019E-3"/>
                  <c:y val="1.0198327353861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 PROPOSICIONES'!$B$2:$H$7</c:f>
              <c:strCache>
                <c:ptCount val="7"/>
                <c:pt idx="0">
                  <c:v>APROBADAS</c:v>
                </c:pt>
                <c:pt idx="1">
                  <c:v>DEBATIDAS</c:v>
                </c:pt>
                <c:pt idx="2">
                  <c:v>PENDIENTES DE DEBATE</c:v>
                </c:pt>
                <c:pt idx="3">
                  <c:v>ARCHIVADAS</c:v>
                </c:pt>
                <c:pt idx="4">
                  <c:v>TRASLADADAS A OTRAS COMISIONES Y A SECRETARÍA GENERAL</c:v>
                </c:pt>
                <c:pt idx="5">
                  <c:v>RECIBIDAS DE OTRAS COMISIONES Y DE SECRETARÍA GENERAL</c:v>
                </c:pt>
                <c:pt idx="6">
                  <c:v>PRIORIZADAS</c:v>
                </c:pt>
              </c:strCache>
            </c:strRef>
          </c:cat>
          <c:val>
            <c:numRef>
              <c:f>' PROPOSICIONES'!$B$38:$H$38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03809152"/>
        <c:axId val="-803806976"/>
      </c:barChart>
      <c:catAx>
        <c:axId val="-80380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O"/>
          </a:p>
        </c:txPr>
        <c:crossAx val="-803806976"/>
        <c:crosses val="autoZero"/>
        <c:auto val="1"/>
        <c:lblAlgn val="ctr"/>
        <c:lblOffset val="100"/>
        <c:noMultiLvlLbl val="0"/>
      </c:catAx>
      <c:valAx>
        <c:axId val="-80380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803809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21561682994307"/>
          <c:y val="0.11468541071053233"/>
          <c:w val="0.13108526667678919"/>
          <c:h val="0.73293022201138447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DEBATE DE CONTROL POLITICO POR TEMA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3686374701925431E-2"/>
          <c:y val="0.19209882227041458"/>
          <c:w val="0.97631362529807453"/>
          <c:h val="0.44324696208538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'C. POLITICO X TEMA'!$B$2</c:f>
              <c:strCache>
                <c:ptCount val="1"/>
                <c:pt idx="0">
                  <c:v>CANTIDAD DE PROPOSICIONES A DEBATE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'C. POLITICO X TEMA'!$A$3:$A$11</c:f>
              <c:strCache>
                <c:ptCount val="9"/>
                <c:pt idx="0">
                  <c:v>Bogotá Bilingüe</c:v>
                </c:pt>
                <c:pt idx="1">
                  <c:v>Mujeres en Ejercicio de Prostitución </c:v>
                </c:pt>
                <c:pt idx="2">
                  <c:v>Población Afrodescendiente</c:v>
                </c:pt>
                <c:pt idx="3">
                  <c:v>Entornos Escolares</c:v>
                </c:pt>
                <c:pt idx="4">
                  <c:v>Responsabilidad Penal Adolescente</c:v>
                </c:pt>
                <c:pt idx="5">
                  <c:v>Adulto Mayor</c:v>
                </c:pt>
                <c:pt idx="6">
                  <c:v>Atención primera Infancia</c:v>
                </c:pt>
                <c:pt idx="7">
                  <c:v>Nuevo Código de Policia</c:v>
                </c:pt>
                <c:pt idx="8">
                  <c:v>Discapacidad</c:v>
                </c:pt>
              </c:strCache>
            </c:strRef>
          </c:cat>
          <c:val>
            <c:numRef>
              <c:f>'C. POLITICO X TEMA'!$B$3:$B$11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11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803808064"/>
        <c:axId val="-803812416"/>
      </c:barChart>
      <c:catAx>
        <c:axId val="-803808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s-CO"/>
          </a:p>
        </c:txPr>
        <c:crossAx val="-803812416"/>
        <c:crosses val="autoZero"/>
        <c:auto val="1"/>
        <c:lblAlgn val="ctr"/>
        <c:lblOffset val="100"/>
        <c:noMultiLvlLbl val="0"/>
      </c:catAx>
      <c:valAx>
        <c:axId val="-803812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80380806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O" dirty="0" smtClean="0"/>
              <a:t>TOTAL TRAMITE </a:t>
            </a:r>
            <a:r>
              <a:rPr lang="es-CO" dirty="0"/>
              <a:t>DE PROYECTOS DE ACUERDO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3702912756789895E-2"/>
          <c:y val="0.13048961063370412"/>
          <c:w val="0.60936022114251276"/>
          <c:h val="0.796653640404564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PROY TRAMITADOS'!$B$2</c:f>
              <c:strCache>
                <c:ptCount val="1"/>
                <c:pt idx="0">
                  <c:v>RADICADOS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PROY TRAMITADOS'!$A$3</c:f>
              <c:strCache>
                <c:ptCount val="1"/>
                <c:pt idx="0">
                  <c:v>TOTAL  PROYECTOS TRAMITADOS</c:v>
                </c:pt>
              </c:strCache>
            </c:strRef>
          </c:cat>
          <c:val>
            <c:numRef>
              <c:f>'TOTAL PROY TRAMITADOS'!$B$3</c:f>
              <c:numCache>
                <c:formatCode>General</c:formatCode>
                <c:ptCount val="1"/>
                <c:pt idx="0">
                  <c:v>226</c:v>
                </c:pt>
              </c:numCache>
            </c:numRef>
          </c:val>
        </c:ser>
        <c:ser>
          <c:idx val="1"/>
          <c:order val="1"/>
          <c:tx>
            <c:strRef>
              <c:f>'TOTAL PROY TRAMITADOS'!$C$2</c:f>
              <c:strCache>
                <c:ptCount val="1"/>
                <c:pt idx="0">
                  <c:v>PRIORIZADOS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120448179271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PROY TRAMITADOS'!$A$3</c:f>
              <c:strCache>
                <c:ptCount val="1"/>
                <c:pt idx="0">
                  <c:v>TOTAL  PROYECTOS TRAMITADOS</c:v>
                </c:pt>
              </c:strCache>
            </c:strRef>
          </c:cat>
          <c:val>
            <c:numRef>
              <c:f>'TOTAL PROY TRAMITADOS'!$C$3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2"/>
          <c:order val="2"/>
          <c:tx>
            <c:strRef>
              <c:f>'TOTAL PROY TRAMITADOS'!$D$2</c:f>
              <c:strCache>
                <c:ptCount val="1"/>
                <c:pt idx="0">
                  <c:v>APROBADOS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PROY TRAMITADOS'!$A$3</c:f>
              <c:strCache>
                <c:ptCount val="1"/>
                <c:pt idx="0">
                  <c:v>TOTAL  PROYECTOS TRAMITADOS</c:v>
                </c:pt>
              </c:strCache>
            </c:strRef>
          </c:cat>
          <c:val>
            <c:numRef>
              <c:f>'TOTAL PROY TRAMITADOS'!$D$3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'TOTAL PROY TRAMITADOS'!$E$2</c:f>
              <c:strCache>
                <c:ptCount val="1"/>
                <c:pt idx="0">
                  <c:v>ARCHIVADOS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PROY TRAMITADOS'!$A$3</c:f>
              <c:strCache>
                <c:ptCount val="1"/>
                <c:pt idx="0">
                  <c:v>TOTAL  PROYECTOS TRAMITADOS</c:v>
                </c:pt>
              </c:strCache>
            </c:strRef>
          </c:cat>
          <c:val>
            <c:numRef>
              <c:f>'TOTAL PROY TRAMITADOS'!$E$3</c:f>
              <c:numCache>
                <c:formatCode>General</c:formatCode>
                <c:ptCount val="1"/>
                <c:pt idx="0">
                  <c:v>213</c:v>
                </c:pt>
              </c:numCache>
            </c:numRef>
          </c:val>
        </c:ser>
        <c:ser>
          <c:idx val="4"/>
          <c:order val="4"/>
          <c:tx>
            <c:strRef>
              <c:f>'TOTAL PROY TRAMITADOS'!$F$2</c:f>
              <c:strCache>
                <c:ptCount val="1"/>
                <c:pt idx="0">
                  <c:v>DEVUELTOS A SECRETARÍA GENERAL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 PROY TRAMITADOS'!$A$3</c:f>
              <c:strCache>
                <c:ptCount val="1"/>
                <c:pt idx="0">
                  <c:v>TOTAL  PROYECTOS TRAMITADOS</c:v>
                </c:pt>
              </c:strCache>
            </c:strRef>
          </c:cat>
          <c:val>
            <c:numRef>
              <c:f>'TOTAL PROY TRAMITADOS'!$F$3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803810240"/>
        <c:axId val="-803805888"/>
      </c:barChart>
      <c:catAx>
        <c:axId val="-803810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803805888"/>
        <c:crosses val="autoZero"/>
        <c:auto val="1"/>
        <c:lblAlgn val="ctr"/>
        <c:lblOffset val="100"/>
        <c:noMultiLvlLbl val="0"/>
      </c:catAx>
      <c:valAx>
        <c:axId val="-8038058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803810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448470412554821"/>
          <c:y val="0.38558387771087616"/>
          <c:w val="0.25843196149575276"/>
          <c:h val="0.44382829949081182"/>
        </c:manualLayout>
      </c:layout>
      <c:overlay val="0"/>
      <c:txPr>
        <a:bodyPr/>
        <a:lstStyle/>
        <a:p>
          <a:pPr>
            <a:defRPr sz="1200"/>
          </a:pPr>
          <a:endParaRPr lang="es-C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8882556161548856E-2"/>
          <c:y val="7.2431541681314937E-2"/>
          <c:w val="0.85137906163291255"/>
          <c:h val="0.54204292422395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'TRAMITES DE PROYECTOS DE ACUERD'!$I$24:$I$25</c:f>
              <c:strCache>
                <c:ptCount val="1"/>
                <c:pt idx="0">
                  <c:v>RADICADOS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'TRAMITES DE PROYECTOS DE ACUERD'!$H$26:$H$38</c:f>
              <c:strCache>
                <c:ptCount val="13"/>
                <c:pt idx="0">
                  <c:v>POLO DEMOCRÁTICO ALTERNATIVO</c:v>
                </c:pt>
                <c:pt idx="1">
                  <c:v>CAMBIO RADICAL</c:v>
                </c:pt>
                <c:pt idx="2">
                  <c:v>PARTIDO LIBERAL</c:v>
                </c:pt>
                <c:pt idx="3">
                  <c:v>PARTIDO DE LA U </c:v>
                </c:pt>
                <c:pt idx="4">
                  <c:v>PARTIDO CONSERVADOR</c:v>
                </c:pt>
                <c:pt idx="5">
                  <c:v>PARTIDO MIRA</c:v>
                </c:pt>
                <c:pt idx="6">
                  <c:v>PARTIDO OPCIÓN CIUDADANA</c:v>
                </c:pt>
                <c:pt idx="7">
                  <c:v>ALIANZA VERDE </c:v>
                </c:pt>
                <c:pt idx="8">
                  <c:v>LIBRES</c:v>
                </c:pt>
                <c:pt idx="9">
                  <c:v>ASI</c:v>
                </c:pt>
                <c:pt idx="10">
                  <c:v>CENTRO DEMOCRÁTICO</c:v>
                </c:pt>
                <c:pt idx="11">
                  <c:v>PROGRESISTAS</c:v>
                </c:pt>
                <c:pt idx="12">
                  <c:v>ADMINISTRACIÓN </c:v>
                </c:pt>
              </c:strCache>
            </c:strRef>
          </c:cat>
          <c:val>
            <c:numRef>
              <c:f>'TRAMITES DE PROYECTOS DE ACUERD'!$I$26:$I$38</c:f>
              <c:numCache>
                <c:formatCode>General</c:formatCode>
                <c:ptCount val="13"/>
                <c:pt idx="0">
                  <c:v>42</c:v>
                </c:pt>
                <c:pt idx="1">
                  <c:v>37</c:v>
                </c:pt>
                <c:pt idx="2">
                  <c:v>12</c:v>
                </c:pt>
                <c:pt idx="3">
                  <c:v>29</c:v>
                </c:pt>
                <c:pt idx="4">
                  <c:v>8</c:v>
                </c:pt>
                <c:pt idx="5">
                  <c:v>22</c:v>
                </c:pt>
                <c:pt idx="6">
                  <c:v>13</c:v>
                </c:pt>
                <c:pt idx="7">
                  <c:v>26</c:v>
                </c:pt>
                <c:pt idx="8">
                  <c:v>11</c:v>
                </c:pt>
                <c:pt idx="9">
                  <c:v>0</c:v>
                </c:pt>
                <c:pt idx="10">
                  <c:v>25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'TRAMITES DE PROYECTOS DE ACUERD'!$J$24:$J$25</c:f>
              <c:strCache>
                <c:ptCount val="1"/>
                <c:pt idx="0">
                  <c:v>APROBADOS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'TRAMITES DE PROYECTOS DE ACUERD'!$H$26:$H$38</c:f>
              <c:strCache>
                <c:ptCount val="13"/>
                <c:pt idx="0">
                  <c:v>POLO DEMOCRÁTICO ALTERNATIVO</c:v>
                </c:pt>
                <c:pt idx="1">
                  <c:v>CAMBIO RADICAL</c:v>
                </c:pt>
                <c:pt idx="2">
                  <c:v>PARTIDO LIBERAL</c:v>
                </c:pt>
                <c:pt idx="3">
                  <c:v>PARTIDO DE LA U </c:v>
                </c:pt>
                <c:pt idx="4">
                  <c:v>PARTIDO CONSERVADOR</c:v>
                </c:pt>
                <c:pt idx="5">
                  <c:v>PARTIDO MIRA</c:v>
                </c:pt>
                <c:pt idx="6">
                  <c:v>PARTIDO OPCIÓN CIUDADANA</c:v>
                </c:pt>
                <c:pt idx="7">
                  <c:v>ALIANZA VERDE </c:v>
                </c:pt>
                <c:pt idx="8">
                  <c:v>LIBRES</c:v>
                </c:pt>
                <c:pt idx="9">
                  <c:v>ASI</c:v>
                </c:pt>
                <c:pt idx="10">
                  <c:v>CENTRO DEMOCRÁTICO</c:v>
                </c:pt>
                <c:pt idx="11">
                  <c:v>PROGRESISTAS</c:v>
                </c:pt>
                <c:pt idx="12">
                  <c:v>ADMINISTRACIÓN </c:v>
                </c:pt>
              </c:strCache>
            </c:strRef>
          </c:cat>
          <c:val>
            <c:numRef>
              <c:f>'TRAMITES DE PROYECTOS DE ACUERD'!$J$26:$J$38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803809696"/>
        <c:axId val="-776286240"/>
      </c:barChart>
      <c:catAx>
        <c:axId val="-80380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es-CO"/>
          </a:p>
        </c:txPr>
        <c:crossAx val="-776286240"/>
        <c:crosses val="autoZero"/>
        <c:auto val="1"/>
        <c:lblAlgn val="ctr"/>
        <c:lblOffset val="100"/>
        <c:noMultiLvlLbl val="0"/>
      </c:catAx>
      <c:valAx>
        <c:axId val="-77628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803809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0.31911</cdr:x>
      <cdr:y>0</cdr:y>
    </cdr:from>
    <cdr:to>
      <cdr:x>0.46175</cdr:x>
      <cdr:y>0.25737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89824" y="0"/>
          <a:ext cx="1336436" cy="1085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1600" b="1" dirty="0" smtClean="0"/>
            <a:t>TOTAL PROPOSICIONES TRAMITADAS</a:t>
          </a:r>
          <a:endParaRPr lang="es-CO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0.37247</cdr:x>
      <cdr:y>0.07602</cdr:y>
    </cdr:from>
    <cdr:to>
      <cdr:x>0.68182</cdr:x>
      <cdr:y>0.26316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809873" y="371475"/>
          <a:ext cx="23336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CO" sz="1100"/>
        </a:p>
      </cdr:txBody>
    </cdr:sp>
  </cdr:relSizeAnchor>
  <cdr:relSizeAnchor xmlns:cdr="http://schemas.openxmlformats.org/drawingml/2006/chartDrawing">
    <cdr:from>
      <cdr:x>0.33838</cdr:x>
      <cdr:y>0.05263</cdr:y>
    </cdr:from>
    <cdr:to>
      <cdr:x>0.4596</cdr:x>
      <cdr:y>0.23977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552699" y="2571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CO" sz="1100"/>
        </a:p>
      </cdr:txBody>
    </cdr:sp>
  </cdr:relSizeAnchor>
  <cdr:relSizeAnchor xmlns:cdr="http://schemas.openxmlformats.org/drawingml/2006/chartDrawing">
    <cdr:from>
      <cdr:x>0.32813</cdr:x>
      <cdr:y>0.02472</cdr:y>
    </cdr:from>
    <cdr:to>
      <cdr:x>0.44934</cdr:x>
      <cdr:y>0.21184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639271" y="123111"/>
          <a:ext cx="1344317" cy="932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1600" b="1" dirty="0" smtClean="0"/>
            <a:t>PROPOSICIONES TRAMITADAS POR PARTIDO</a:t>
          </a:r>
          <a:endParaRPr lang="es-CO" sz="1600" b="1" dirty="0"/>
        </a:p>
      </cdr:txBody>
    </cdr:sp>
  </cdr:relSizeAnchor>
  <cdr:relSizeAnchor xmlns:cdr="http://schemas.openxmlformats.org/drawingml/2006/chartDrawing">
    <cdr:from>
      <cdr:x>0.61161</cdr:x>
      <cdr:y>0.95675</cdr:y>
    </cdr:from>
    <cdr:to>
      <cdr:x>1</cdr:x>
      <cdr:y>1</cdr:y>
    </cdr:to>
    <cdr:sp macro="" textlink="">
      <cdr:nvSpPr>
        <cdr:cNvPr id="5" name="15 CuadroTexto"/>
        <cdr:cNvSpPr txBox="1"/>
      </cdr:nvSpPr>
      <cdr:spPr>
        <a:xfrm xmlns:a="http://schemas.openxmlformats.org/drawingml/2006/main">
          <a:off x="6962702" y="5572662"/>
          <a:ext cx="4307589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s-CO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O" sz="800" dirty="0" smtClean="0"/>
            <a:t>Fuente: </a:t>
          </a:r>
          <a:r>
            <a:rPr lang="es-ES" sz="800" dirty="0"/>
            <a:t>I</a:t>
          </a:r>
          <a:r>
            <a:rPr lang="es-ES" sz="800" dirty="0" smtClean="0"/>
            <a:t>nforme </a:t>
          </a:r>
          <a:r>
            <a:rPr lang="es-ES" sz="800" dirty="0"/>
            <a:t>de </a:t>
          </a:r>
          <a:r>
            <a:rPr lang="es-ES" sz="800" dirty="0" smtClean="0"/>
            <a:t>gestión de enero a junio </a:t>
          </a:r>
          <a:r>
            <a:rPr lang="es-ES" sz="800" dirty="0"/>
            <a:t>de 2017  </a:t>
          </a:r>
          <a:r>
            <a:rPr lang="es-ES" sz="800" dirty="0" smtClean="0"/>
            <a:t>- Comisión </a:t>
          </a:r>
          <a:r>
            <a:rPr lang="es-ES" sz="800" dirty="0"/>
            <a:t>Segunda permanente de Gobierno</a:t>
          </a:r>
          <a:endParaRPr lang="es-CO" sz="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0.13656</cdr:x>
      <cdr:y>0</cdr:y>
    </cdr:from>
    <cdr:to>
      <cdr:x>0.24347</cdr:x>
      <cdr:y>0.19979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35185" y="-1204327"/>
          <a:ext cx="1123552" cy="914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1800" b="1" dirty="0"/>
            <a:t>PROYECTOS DE ACUERDO </a:t>
          </a:r>
          <a:r>
            <a:rPr lang="es-CO" sz="1800" b="1" dirty="0" smtClean="0"/>
            <a:t>TRAMITADOS POR BANCADA PRIMER SEMESTRE 2017</a:t>
          </a:r>
          <a:endParaRPr lang="es-CO" sz="1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532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7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562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185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88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4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475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828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30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05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83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E26AD-4C87-4B2B-9E5A-9BA07E776542}" type="datetimeFigureOut">
              <a:rPr lang="es-CO" smtClean="0"/>
              <a:t>28/07/2017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9634-3B49-4FAB-A6CE-13B960108F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67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jpeg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hart" Target="../charts/chart1.xml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hart" Target="../charts/chart2.xml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hart" Target="../charts/chart3.xml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hart" Target="../charts/chart4.xml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hart" Target="../charts/chart5.xml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hart" Target="../charts/chart6.xml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hart" Target="../charts/chart7.xml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" y="6130771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851" y="612251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9" y="612759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1392361" y="6123786"/>
            <a:ext cx="647700" cy="6477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-33010"/>
            <a:ext cx="248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200px-Bogota_(escudo)_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7" y="346360"/>
            <a:ext cx="5143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18959" y="1059346"/>
            <a:ext cx="19335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CONCEJO DE BOGOTÁ, D.C.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195465" y="75072"/>
            <a:ext cx="18325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REPUBLCA DE COLOMBIA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2" y="5634192"/>
            <a:ext cx="14271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jlcortes\AppData\Local\Microsoft\Windows\Temporary Internet Files\Content.Outlook\OPX8ZKJ6\CUADRO COMISION GOBIERN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491" y="1305567"/>
            <a:ext cx="8336586" cy="443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8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" y="6130771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851" y="612251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9" y="612759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1392361" y="6123786"/>
            <a:ext cx="647700" cy="6477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-33010"/>
            <a:ext cx="248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200px-Bogota_(escudo)_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7" y="346360"/>
            <a:ext cx="5143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18959" y="1059346"/>
            <a:ext cx="19335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CONCEJO DE BOGOTÁ, D.C.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195465" y="75072"/>
            <a:ext cx="18325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REPUBLCA DE COLOMBIA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2" y="5634192"/>
            <a:ext cx="14271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911901" y="5629584"/>
            <a:ext cx="43075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/>
              <a:t>Fuente: </a:t>
            </a:r>
            <a:r>
              <a:rPr lang="es-ES" sz="800" dirty="0"/>
              <a:t>I</a:t>
            </a:r>
            <a:r>
              <a:rPr lang="es-ES" sz="800" dirty="0" smtClean="0"/>
              <a:t>nforme </a:t>
            </a:r>
            <a:r>
              <a:rPr lang="es-ES" sz="800" dirty="0"/>
              <a:t>de </a:t>
            </a:r>
            <a:r>
              <a:rPr lang="es-ES" sz="800" dirty="0" smtClean="0"/>
              <a:t>gestión de enero a junio </a:t>
            </a:r>
            <a:r>
              <a:rPr lang="es-ES" sz="800" dirty="0"/>
              <a:t>de 2017  </a:t>
            </a:r>
            <a:r>
              <a:rPr lang="es-ES" sz="800" dirty="0" smtClean="0"/>
              <a:t>- Comisión </a:t>
            </a:r>
            <a:r>
              <a:rPr lang="es-ES" sz="800" dirty="0"/>
              <a:t>Segunda permanente de Gobierno</a:t>
            </a:r>
            <a:endParaRPr lang="es-CO" sz="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03959" y="161694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1"/>
                </a:solidFill>
              </a:rPr>
              <a:t>COMISIÓN SEGUNDA PERMANENTE DE GOBIERNO </a:t>
            </a:r>
          </a:p>
          <a:p>
            <a:r>
              <a:rPr lang="es-CO" b="1" dirty="0" smtClean="0">
                <a:solidFill>
                  <a:schemeClr val="accent1"/>
                </a:solidFill>
              </a:rPr>
              <a:t>SESIONES</a:t>
            </a:r>
            <a:endParaRPr lang="es-CO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673775"/>
              </p:ext>
            </p:extLst>
          </p:nvPr>
        </p:nvGraphicFramePr>
        <p:xfrm>
          <a:off x="1606063" y="1305567"/>
          <a:ext cx="9003322" cy="443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87754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" y="6130771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851" y="612251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9" y="612759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1392361" y="6123786"/>
            <a:ext cx="647700" cy="6477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-33010"/>
            <a:ext cx="248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200px-Bogota_(escudo)_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7" y="346360"/>
            <a:ext cx="5143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18959" y="1059346"/>
            <a:ext cx="19335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CONCEJO DE BOGOTÁ, D.C.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195465" y="75072"/>
            <a:ext cx="18325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REPUBLCA DE COLOMBIA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2" y="5634192"/>
            <a:ext cx="14271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6911902" y="5521862"/>
            <a:ext cx="43075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/>
              <a:t>Fuente: </a:t>
            </a:r>
            <a:r>
              <a:rPr lang="es-ES" sz="800" dirty="0"/>
              <a:t>I</a:t>
            </a:r>
            <a:r>
              <a:rPr lang="es-ES" sz="800" dirty="0" smtClean="0"/>
              <a:t>nforme </a:t>
            </a:r>
            <a:r>
              <a:rPr lang="es-ES" sz="800" dirty="0"/>
              <a:t>de </a:t>
            </a:r>
            <a:r>
              <a:rPr lang="es-ES" sz="800" dirty="0" smtClean="0"/>
              <a:t>gestión de enero a junio </a:t>
            </a:r>
            <a:r>
              <a:rPr lang="es-ES" sz="800" dirty="0"/>
              <a:t>de 2017  </a:t>
            </a:r>
            <a:r>
              <a:rPr lang="es-ES" sz="800" dirty="0" smtClean="0"/>
              <a:t>- Comisión </a:t>
            </a:r>
            <a:r>
              <a:rPr lang="es-ES" sz="800" dirty="0"/>
              <a:t>Segunda permanente de Gobierno</a:t>
            </a:r>
            <a:endParaRPr lang="es-CO" sz="8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30489" y="161694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1"/>
                </a:solidFill>
              </a:rPr>
              <a:t>COMISIÓN SEGUNDA PERMANENTE DE GOBIERNO </a:t>
            </a:r>
          </a:p>
          <a:p>
            <a:r>
              <a:rPr lang="es-CO" b="1" dirty="0" smtClean="0">
                <a:solidFill>
                  <a:schemeClr val="accent1"/>
                </a:solidFill>
              </a:rPr>
              <a:t>SESIONES</a:t>
            </a:r>
            <a:endParaRPr lang="es-CO" b="1" dirty="0">
              <a:solidFill>
                <a:schemeClr val="accent1"/>
              </a:solidFill>
            </a:endParaRPr>
          </a:p>
        </p:txBody>
      </p:sp>
      <p:graphicFrame>
        <p:nvGraphicFramePr>
          <p:cNvPr id="1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911655"/>
              </p:ext>
            </p:extLst>
          </p:nvPr>
        </p:nvGraphicFramePr>
        <p:xfrm>
          <a:off x="1910821" y="1413289"/>
          <a:ext cx="8593056" cy="421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277219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" y="6130771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851" y="612251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9" y="612759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1392361" y="6123786"/>
            <a:ext cx="647700" cy="6477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-33010"/>
            <a:ext cx="248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200px-Bogota_(escudo)_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7" y="346360"/>
            <a:ext cx="5143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18959" y="1059346"/>
            <a:ext cx="19335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CONCEJO DE BOGOTÁ, D.C.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195465" y="75072"/>
            <a:ext cx="18325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REPUBLCA DE COLOMBIA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2" y="5634192"/>
            <a:ext cx="14271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6911902" y="5521862"/>
            <a:ext cx="43075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/>
              <a:t>Fuente: </a:t>
            </a:r>
            <a:r>
              <a:rPr lang="es-ES" sz="800" dirty="0"/>
              <a:t>I</a:t>
            </a:r>
            <a:r>
              <a:rPr lang="es-ES" sz="800" dirty="0" smtClean="0"/>
              <a:t>nforme </a:t>
            </a:r>
            <a:r>
              <a:rPr lang="es-ES" sz="800" dirty="0"/>
              <a:t>de </a:t>
            </a:r>
            <a:r>
              <a:rPr lang="es-ES" sz="800" dirty="0" smtClean="0"/>
              <a:t>gestión de enero a junio </a:t>
            </a:r>
            <a:r>
              <a:rPr lang="es-ES" sz="800" dirty="0"/>
              <a:t>de 2017  </a:t>
            </a:r>
            <a:r>
              <a:rPr lang="es-ES" sz="800" dirty="0" smtClean="0"/>
              <a:t>- Comisión </a:t>
            </a:r>
            <a:r>
              <a:rPr lang="es-ES" sz="800" dirty="0"/>
              <a:t>Segunda permanente de Gobierno</a:t>
            </a:r>
            <a:endParaRPr lang="es-CO" sz="8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6687" y="239213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1"/>
                </a:solidFill>
              </a:rPr>
              <a:t>COMISIÓN SEGUNDA PERMANENTE DE GOBIERNO </a:t>
            </a:r>
          </a:p>
          <a:p>
            <a:r>
              <a:rPr lang="es-CO" b="1" dirty="0" smtClean="0">
                <a:solidFill>
                  <a:schemeClr val="accent1"/>
                </a:solidFill>
              </a:rPr>
              <a:t>CONTROL POLITICO</a:t>
            </a:r>
            <a:endParaRPr lang="es-CO" b="1" dirty="0">
              <a:solidFill>
                <a:schemeClr val="accent1"/>
              </a:solidFill>
            </a:endParaRPr>
          </a:p>
        </p:txBody>
      </p:sp>
      <p:graphicFrame>
        <p:nvGraphicFramePr>
          <p:cNvPr id="1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002971"/>
              </p:ext>
            </p:extLst>
          </p:nvPr>
        </p:nvGraphicFramePr>
        <p:xfrm>
          <a:off x="1371559" y="1305567"/>
          <a:ext cx="9369292" cy="421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343477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" y="6130771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851" y="612251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9" y="612759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1392361" y="6123786"/>
            <a:ext cx="647700" cy="6477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-33010"/>
            <a:ext cx="248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200px-Bogota_(escudo)_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7" y="346360"/>
            <a:ext cx="5143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18959" y="1059346"/>
            <a:ext cx="19335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CONCEJO DE BOGOTÁ, D.C.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195465" y="75072"/>
            <a:ext cx="18325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REPUBLCA DE COLOMBIA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2" y="5634192"/>
            <a:ext cx="14271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203959" y="161694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1"/>
                </a:solidFill>
              </a:rPr>
              <a:t>COMISIÓN SEGUNDA PERMANENTE DE GOBIERNO </a:t>
            </a:r>
          </a:p>
          <a:p>
            <a:r>
              <a:rPr lang="es-CO" b="1" dirty="0" smtClean="0">
                <a:solidFill>
                  <a:schemeClr val="accent1"/>
                </a:solidFill>
              </a:rPr>
              <a:t>CONTROL POLITICO</a:t>
            </a:r>
            <a:endParaRPr lang="es-CO" b="1" dirty="0">
              <a:solidFill>
                <a:schemeClr val="accent1"/>
              </a:solidFill>
            </a:endParaRPr>
          </a:p>
        </p:txBody>
      </p:sp>
      <p:graphicFrame>
        <p:nvGraphicFramePr>
          <p:cNvPr id="17" name="11 Gráfico" title="PROPOSICIONES TRAMITADA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114620"/>
              </p:ext>
            </p:extLst>
          </p:nvPr>
        </p:nvGraphicFramePr>
        <p:xfrm>
          <a:off x="409534" y="1182456"/>
          <a:ext cx="11090804" cy="4981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11764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" y="6130771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851" y="612251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9" y="612759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1392361" y="6123786"/>
            <a:ext cx="647700" cy="6477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-33010"/>
            <a:ext cx="248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200px-Bogota_(escudo)_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7" y="346360"/>
            <a:ext cx="5143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18959" y="1059346"/>
            <a:ext cx="19335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CONCEJO DE BOGOTÁ, D.C.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195465" y="75072"/>
            <a:ext cx="18325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REPUBLCA DE COLOMBIA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2" y="5634192"/>
            <a:ext cx="14271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397629"/>
              </p:ext>
            </p:extLst>
          </p:nvPr>
        </p:nvGraphicFramePr>
        <p:xfrm>
          <a:off x="1825850" y="1313824"/>
          <a:ext cx="8308743" cy="423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6911902" y="5521862"/>
            <a:ext cx="43075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/>
              <a:t>Fuente: </a:t>
            </a:r>
            <a:r>
              <a:rPr lang="es-ES" sz="800" dirty="0"/>
              <a:t>I</a:t>
            </a:r>
            <a:r>
              <a:rPr lang="es-ES" sz="800" dirty="0" smtClean="0"/>
              <a:t>nforme </a:t>
            </a:r>
            <a:r>
              <a:rPr lang="es-ES" sz="800" dirty="0"/>
              <a:t>de </a:t>
            </a:r>
            <a:r>
              <a:rPr lang="es-ES" sz="800" dirty="0" smtClean="0"/>
              <a:t>gestión de enero a junio </a:t>
            </a:r>
            <a:r>
              <a:rPr lang="es-ES" sz="800" dirty="0"/>
              <a:t>de 2017  </a:t>
            </a:r>
            <a:r>
              <a:rPr lang="es-ES" sz="800" dirty="0" smtClean="0"/>
              <a:t>- Comisión </a:t>
            </a:r>
            <a:r>
              <a:rPr lang="es-ES" sz="800" dirty="0"/>
              <a:t>Segunda permanente de Gobierno</a:t>
            </a:r>
            <a:endParaRPr lang="es-CO" sz="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85684" y="228600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1"/>
                </a:solidFill>
              </a:rPr>
              <a:t>COMISIÓN SEGUNDA PERMANENTE DE GOBIERNO </a:t>
            </a:r>
          </a:p>
          <a:p>
            <a:r>
              <a:rPr lang="es-CO" b="1" dirty="0" smtClean="0">
                <a:solidFill>
                  <a:schemeClr val="accent1"/>
                </a:solidFill>
              </a:rPr>
              <a:t>CONTROL POLITICO</a:t>
            </a:r>
            <a:endParaRPr lang="es-CO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" y="6130771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851" y="612251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9" y="612759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1392361" y="6123786"/>
            <a:ext cx="647700" cy="6477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-33010"/>
            <a:ext cx="248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200px-Bogota_(escudo)_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7" y="346360"/>
            <a:ext cx="5143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18959" y="1059346"/>
            <a:ext cx="19335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CONCEJO DE BOGOTÁ, D.C.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195465" y="75072"/>
            <a:ext cx="18325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REPUBLCA DE COLOMBIA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2" y="5634192"/>
            <a:ext cx="14271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495216"/>
              </p:ext>
            </p:extLst>
          </p:nvPr>
        </p:nvGraphicFramePr>
        <p:xfrm>
          <a:off x="2250831" y="1305567"/>
          <a:ext cx="7971692" cy="419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6911902" y="5521862"/>
            <a:ext cx="43075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/>
              <a:t>Fuente: </a:t>
            </a:r>
            <a:r>
              <a:rPr lang="es-ES" sz="800" dirty="0"/>
              <a:t>I</a:t>
            </a:r>
            <a:r>
              <a:rPr lang="es-ES" sz="800" dirty="0" smtClean="0"/>
              <a:t>nforme </a:t>
            </a:r>
            <a:r>
              <a:rPr lang="es-ES" sz="800" dirty="0"/>
              <a:t>de </a:t>
            </a:r>
            <a:r>
              <a:rPr lang="es-ES" sz="800" dirty="0" smtClean="0"/>
              <a:t>gestión de enero a junio </a:t>
            </a:r>
            <a:r>
              <a:rPr lang="es-ES" sz="800" dirty="0"/>
              <a:t>de 2017  </a:t>
            </a:r>
            <a:r>
              <a:rPr lang="es-ES" sz="800" dirty="0" smtClean="0"/>
              <a:t>- Comisión </a:t>
            </a:r>
            <a:r>
              <a:rPr lang="es-ES" sz="800" dirty="0"/>
              <a:t>Segunda permanente de Gobierno</a:t>
            </a:r>
            <a:endParaRPr lang="es-CO" sz="8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3983" y="309629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1"/>
                </a:solidFill>
              </a:rPr>
              <a:t>COMISIÓN SEGUNDA PERMANENTE DE GOBIERNO </a:t>
            </a:r>
          </a:p>
          <a:p>
            <a:r>
              <a:rPr lang="es-CO" b="1" dirty="0" smtClean="0">
                <a:solidFill>
                  <a:schemeClr val="accent1"/>
                </a:solidFill>
              </a:rPr>
              <a:t>GESTION NORMATIVA</a:t>
            </a:r>
            <a:endParaRPr lang="es-CO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1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4" y="6130771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851" y="612251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9" y="6127596"/>
            <a:ext cx="6477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1392361" y="6123786"/>
            <a:ext cx="647700" cy="647700"/>
          </a:xfrm>
          <a:prstGeom prst="rect">
            <a:avLst/>
          </a:prstGeom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-33010"/>
            <a:ext cx="248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kumimoji="0" lang="es-CO" alt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200px-Bogota_(escudo)_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87" y="346360"/>
            <a:ext cx="5143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18959" y="1059346"/>
            <a:ext cx="193354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CONCEJO DE BOGOTÁ, D.C.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195465" y="75072"/>
            <a:ext cx="18325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REPUBLCA DE COLOMBIA</a:t>
            </a: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2" y="5634192"/>
            <a:ext cx="14271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6820284" y="5915620"/>
            <a:ext cx="43075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smtClean="0"/>
              <a:t>Fuente: </a:t>
            </a:r>
            <a:r>
              <a:rPr lang="es-ES" sz="800" dirty="0"/>
              <a:t>I</a:t>
            </a:r>
            <a:r>
              <a:rPr lang="es-ES" sz="800" dirty="0" smtClean="0"/>
              <a:t>nforme </a:t>
            </a:r>
            <a:r>
              <a:rPr lang="es-ES" sz="800" dirty="0"/>
              <a:t>de </a:t>
            </a:r>
            <a:r>
              <a:rPr lang="es-ES" sz="800" dirty="0" smtClean="0"/>
              <a:t>gestión de enero a junio </a:t>
            </a:r>
            <a:r>
              <a:rPr lang="es-ES" sz="800" dirty="0"/>
              <a:t>de 2017  </a:t>
            </a:r>
            <a:r>
              <a:rPr lang="es-ES" sz="800" dirty="0" smtClean="0"/>
              <a:t>- Comisión </a:t>
            </a:r>
            <a:r>
              <a:rPr lang="es-ES" sz="800" dirty="0"/>
              <a:t>Segunda permanente de Gobierno</a:t>
            </a:r>
            <a:endParaRPr lang="es-CO" sz="8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03959" y="161694"/>
            <a:ext cx="506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1"/>
                </a:solidFill>
              </a:rPr>
              <a:t>COMISIÓN SEGUNDA PERMANENTE DE GOBIERNO </a:t>
            </a:r>
          </a:p>
          <a:p>
            <a:r>
              <a:rPr lang="es-CO" b="1" dirty="0" smtClean="0">
                <a:solidFill>
                  <a:schemeClr val="accent1"/>
                </a:solidFill>
              </a:rPr>
              <a:t>GESTION NORMATIVA</a:t>
            </a:r>
            <a:endParaRPr lang="es-CO" b="1" dirty="0">
              <a:solidFill>
                <a:schemeClr val="accent1"/>
              </a:solidFill>
            </a:endParaRPr>
          </a:p>
        </p:txBody>
      </p:sp>
      <p:graphicFrame>
        <p:nvGraphicFramePr>
          <p:cNvPr id="21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251500"/>
              </p:ext>
            </p:extLst>
          </p:nvPr>
        </p:nvGraphicFramePr>
        <p:xfrm>
          <a:off x="879231" y="1204327"/>
          <a:ext cx="10509320" cy="457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192329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280</Words>
  <Application>Microsoft Office PowerPoint</Application>
  <PresentationFormat>Panorámica</PresentationFormat>
  <Paragraphs>52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REYNALDO ROA PARRA</dc:creator>
  <cp:lastModifiedBy>ROSA JULIANA HERRERA PINTO</cp:lastModifiedBy>
  <cp:revision>28</cp:revision>
  <cp:lastPrinted>2017-07-27T16:31:59Z</cp:lastPrinted>
  <dcterms:created xsi:type="dcterms:W3CDTF">2016-08-09T13:10:06Z</dcterms:created>
  <dcterms:modified xsi:type="dcterms:W3CDTF">2017-07-28T17:12:10Z</dcterms:modified>
</cp:coreProperties>
</file>