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2" r:id="rId4"/>
    <p:sldId id="286" r:id="rId5"/>
    <p:sldId id="289" r:id="rId6"/>
    <p:sldId id="290" r:id="rId7"/>
    <p:sldId id="274" r:id="rId8"/>
    <p:sldId id="295" r:id="rId9"/>
    <p:sldId id="285" r:id="rId10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7" d="100"/>
          <a:sy n="67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206F87-0917-4E6C-9B95-279418A9BE42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2A1239-9FF3-424A-8FF9-943577CCA999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390383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29CD-EE33-4757-BF29-629827A1CBB2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2B50-183C-4643-A2FD-61A20339A0EC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17926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101A-C197-4708-925D-8D028AD2D85A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48A6-563A-4573-8727-DDCE1818571E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141304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8F7C-B82F-420C-B474-54BB885D1DCC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CC86-8287-4CB5-8CBD-6C6B38FB9135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301364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4DA2-06DF-4ABD-BC88-A2F7F350F9C9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7B5B-EB18-4652-A54E-F29212EAB9C7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26936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5DA8-2961-44B7-A6DA-D3A5AF6A7749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3B3D-E5CC-4D95-8612-7E587198D379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166840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C796-3D73-41C4-9769-44CB9CB2C5EB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2CEF-2DDB-4A8B-82B8-F607B9444E2F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2543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B316-9C73-4705-8DF5-F524A8F50C4D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86DA-B9E9-4972-9530-8737BDBAD4C6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22426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6A3C-A75E-4907-B864-8544A82ED321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C6B4-65E5-4EBD-9AE3-06B5C15CCD8B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21999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832E-1844-4207-8E70-93399253AFCD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032B-358E-477D-8626-2B9E6CDA11CE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30269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1601-1630-4A52-8782-537D49CF20FA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1F67-EA0E-496E-9D46-0760C098A43F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7250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F845-C78E-47CB-9549-A9AB441A8E6F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9B7C-158E-4F64-B584-B54E20A14D29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  <p:extLst>
      <p:ext uri="{BB962C8B-B14F-4D97-AF65-F5344CB8AC3E}">
        <p14:creationId xmlns:p14="http://schemas.microsoft.com/office/powerpoint/2010/main" val="73924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 smtClean="0"/>
              <a:t>Haga clic para modificar el estilo de título del patrón</a:t>
            </a:r>
            <a:endParaRPr lang="es-CO" altLang="es-419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 smtClean="0"/>
              <a:t>Haga clic para modificar el estilo de texto del patrón</a:t>
            </a:r>
          </a:p>
          <a:p>
            <a:pPr lvl="1"/>
            <a:r>
              <a:rPr lang="es-ES" altLang="es-419" smtClean="0"/>
              <a:t>Segundo nivel</a:t>
            </a:r>
          </a:p>
          <a:p>
            <a:pPr lvl="2"/>
            <a:r>
              <a:rPr lang="es-ES" altLang="es-419" smtClean="0"/>
              <a:t>Tercer nivel</a:t>
            </a:r>
          </a:p>
          <a:p>
            <a:pPr lvl="3"/>
            <a:r>
              <a:rPr lang="es-ES" altLang="es-419" smtClean="0"/>
              <a:t>Cuarto nivel</a:t>
            </a:r>
          </a:p>
          <a:p>
            <a:pPr lvl="4"/>
            <a:r>
              <a:rPr lang="es-ES" altLang="es-419" smtClean="0"/>
              <a:t>Quinto nivel</a:t>
            </a:r>
            <a:endParaRPr lang="es-CO" altLang="es-419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69F48-1183-4E00-8BFD-83BE03A5FC72}" type="datetimeFigureOut">
              <a:rPr lang="es-CO"/>
              <a:pPr>
                <a:defRPr/>
              </a:pPr>
              <a:t>30/08/2017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99140F-795B-4CA9-87B8-694489CE8DC9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43608" y="429309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a typeface="Times New Roman" panose="02020603050405020304" pitchFamily="18" charset="0"/>
              </a:rPr>
              <a:t>Avance Ejecución Recursos Cupo de Endeudamiento Acuerdo 646 de 2016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Christian\Documents\ZELOTE\CONCEJO_BOGOTÁ\2_PONENCIAS\2016_Cupo\Imagenes\Diapositivas_Cupo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ristian\Documents\ZELOTE\CONCEJO_BOGOTÁ\2_PONENCIAS\2016_Cupo\Imagenes\Diapositivas_Cup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054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Herramienta de financiación </a:t>
            </a:r>
            <a:r>
              <a:rPr lang="es-ES" dirty="0" smtClean="0"/>
              <a:t>gubernativa. </a:t>
            </a:r>
            <a:endParaRPr lang="es-CO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Instrumento de gestión </a:t>
            </a:r>
            <a:r>
              <a:rPr lang="es-ES" dirty="0" smtClean="0"/>
              <a:t>y de  planificación financiera</a:t>
            </a:r>
            <a:endParaRPr lang="es-CO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Asignación de recursos y determinación de gastos </a:t>
            </a:r>
            <a:r>
              <a:rPr lang="es-ES" dirty="0" smtClean="0"/>
              <a:t>en conformidad al Plan de Desarrollo.</a:t>
            </a:r>
            <a:endParaRPr lang="es-CO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Utilización de diversos </a:t>
            </a:r>
            <a:r>
              <a:rPr lang="es-ES" b="1" dirty="0" smtClean="0"/>
              <a:t>instrumentos de deuda.</a:t>
            </a:r>
            <a:endParaRPr lang="es-CO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Gestión de </a:t>
            </a:r>
            <a:r>
              <a:rPr lang="es-ES" b="1" dirty="0" smtClean="0"/>
              <a:t>operaciones supeditadas </a:t>
            </a:r>
            <a:r>
              <a:rPr lang="es-ES" dirty="0" smtClean="0"/>
              <a:t>a las partidas aprobadas en presupuesto anual. </a:t>
            </a:r>
            <a:endParaRPr lang="es-CO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Garantiza recursos para </a:t>
            </a:r>
            <a:r>
              <a:rPr lang="es-ES" b="1" dirty="0" smtClean="0"/>
              <a:t>financiar </a:t>
            </a:r>
            <a:r>
              <a:rPr lang="es-ES" b="1" dirty="0" smtClean="0"/>
              <a:t>inversión.</a:t>
            </a:r>
            <a:endParaRPr lang="es-CO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O" dirty="0"/>
              <a:t>Genera </a:t>
            </a:r>
            <a:r>
              <a:rPr lang="es-CO" b="1" dirty="0"/>
              <a:t>alto </a:t>
            </a:r>
            <a:r>
              <a:rPr lang="es-CO" b="1" dirty="0" smtClean="0"/>
              <a:t>impacto.</a:t>
            </a:r>
            <a:endParaRPr lang="es-CO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ristian\Documents\ZELOTE\CONCEJO_BOGOTÁ\2_PONENCIAS\2016_Cupo\Imagenes\Diapositivas_Cup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139" y="476672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E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Acuerdo 646 de 2016</a:t>
            </a:r>
            <a:endParaRPr lang="es-CO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 bwMode="auto">
          <a:xfrm>
            <a:off x="586713" y="2042216"/>
            <a:ext cx="8229600" cy="41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/>
              <a:t>Sector </a:t>
            </a:r>
            <a:r>
              <a:rPr lang="es-CO" sz="2800" dirty="0" smtClean="0"/>
              <a:t>movilidad</a:t>
            </a:r>
          </a:p>
          <a:p>
            <a:r>
              <a:rPr lang="es-CO" sz="2800" dirty="0"/>
              <a:t>Sector Seguridad, Convivencia y </a:t>
            </a:r>
            <a:r>
              <a:rPr lang="es-CO" sz="2800" dirty="0" smtClean="0"/>
              <a:t>Justicia</a:t>
            </a:r>
          </a:p>
          <a:p>
            <a:r>
              <a:rPr lang="es-CO" sz="2800" dirty="0"/>
              <a:t>Sector </a:t>
            </a:r>
            <a:r>
              <a:rPr lang="es-CO" sz="2800" dirty="0" smtClean="0"/>
              <a:t>Salud</a:t>
            </a:r>
          </a:p>
          <a:p>
            <a:r>
              <a:rPr lang="es-MX" sz="2800" dirty="0"/>
              <a:t>Sector </a:t>
            </a:r>
            <a:r>
              <a:rPr lang="es-MX" sz="2800" dirty="0" smtClean="0"/>
              <a:t>Educación</a:t>
            </a:r>
          </a:p>
          <a:p>
            <a:r>
              <a:rPr lang="es-MX" sz="2800" dirty="0"/>
              <a:t>Sector Ambiente </a:t>
            </a:r>
            <a:endParaRPr lang="es-MX" sz="2800" dirty="0" smtClean="0"/>
          </a:p>
          <a:p>
            <a:r>
              <a:rPr lang="es-MX" sz="2800" dirty="0" smtClean="0"/>
              <a:t>Sector </a:t>
            </a:r>
            <a:r>
              <a:rPr lang="es-MX" sz="2800" dirty="0"/>
              <a:t>Cultura, Recreación y Deporte </a:t>
            </a:r>
            <a:endParaRPr lang="es-MX" sz="2800" dirty="0" smtClean="0"/>
          </a:p>
          <a:p>
            <a:r>
              <a:rPr lang="es-MX" sz="2800" dirty="0" smtClean="0"/>
              <a:t>Sector Hacienda</a:t>
            </a:r>
            <a:endParaRPr lang="es-CO" sz="2800" dirty="0"/>
          </a:p>
          <a:p>
            <a:endParaRPr lang="es-CO" sz="2800" dirty="0"/>
          </a:p>
          <a:p>
            <a:endParaRPr lang="es-CO" sz="2800" dirty="0" smtClean="0"/>
          </a:p>
          <a:p>
            <a:endParaRPr lang="es-CO" sz="28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251521" y="1175653"/>
            <a:ext cx="7920879" cy="669171"/>
          </a:xfrm>
          <a:prstGeom prst="roundRect">
            <a:avLst>
              <a:gd name="adj" fmla="val 4734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86403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</a:t>
            </a:r>
            <a:r>
              <a:rPr lang="es-ES" dirty="0" smtClean="0"/>
              <a:t>upo </a:t>
            </a:r>
            <a:r>
              <a:rPr lang="es-ES" dirty="0"/>
              <a:t>de endeudamiento de $ 5.039 billones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79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hristian\Documents\ZELOTE\CONCEJO_BOGOTÁ\2_PONENCIAS\2016_Cupo\Imagenes\Diapositivas_Cupo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hristian\Documents\ZELOTE\CONCEJO_BOGOTÁ\2_PONENCIAS\2016_Cupo\Imagenes\Diapositivas_Cup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3 Marcador de contenido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054600"/>
          </a:xfrm>
        </p:spPr>
        <p:txBody>
          <a:bodyPr/>
          <a:lstStyle/>
          <a:p>
            <a:pPr eaLnBrk="1" hangingPunct="1"/>
            <a:r>
              <a:rPr lang="es-ES" altLang="es-419" dirty="0" smtClean="0"/>
              <a:t>Enmarcado en las </a:t>
            </a:r>
            <a:r>
              <a:rPr lang="es-ES" altLang="es-419" b="1" dirty="0" smtClean="0"/>
              <a:t>metas del PDD</a:t>
            </a:r>
          </a:p>
          <a:p>
            <a:pPr eaLnBrk="1" hangingPunct="1"/>
            <a:r>
              <a:rPr lang="es-ES" altLang="es-419" dirty="0" smtClean="0"/>
              <a:t>Para </a:t>
            </a:r>
            <a:r>
              <a:rPr lang="es-ES" altLang="es-419" b="1" dirty="0" smtClean="0"/>
              <a:t>acceder a empréstitos con la banca multilateral.</a:t>
            </a:r>
            <a:endParaRPr lang="es-CO" altLang="es-419" b="1" dirty="0" smtClean="0"/>
          </a:p>
          <a:p>
            <a:pPr eaLnBrk="1" hangingPunct="1"/>
            <a:r>
              <a:rPr lang="es-ES" altLang="es-419" dirty="0" smtClean="0"/>
              <a:t>Para cumplir con los requerimientos de las </a:t>
            </a:r>
            <a:r>
              <a:rPr lang="es-ES" altLang="es-419" b="1" dirty="0" smtClean="0"/>
              <a:t>operaciones de crédito público</a:t>
            </a:r>
            <a:r>
              <a:rPr lang="es-ES" altLang="es-419" dirty="0" smtClean="0"/>
              <a:t>.</a:t>
            </a:r>
          </a:p>
          <a:p>
            <a:pPr eaLnBrk="1" hangingPunct="1"/>
            <a:r>
              <a:rPr lang="es-ES" altLang="es-419" dirty="0" smtClean="0"/>
              <a:t>Es insumo de las decisiones fiscales.</a:t>
            </a:r>
          </a:p>
          <a:p>
            <a:pPr eaLnBrk="1" hangingPunct="1"/>
            <a:r>
              <a:rPr lang="es-ES" altLang="es-419" dirty="0" smtClean="0"/>
              <a:t>Se debe proteger la armonía.</a:t>
            </a:r>
            <a:endParaRPr lang="es-CO" altLang="es-419" dirty="0" smtClean="0"/>
          </a:p>
        </p:txBody>
      </p:sp>
    </p:spTree>
    <p:extLst>
      <p:ext uri="{BB962C8B-B14F-4D97-AF65-F5344CB8AC3E}">
        <p14:creationId xmlns:p14="http://schemas.microsoft.com/office/powerpoint/2010/main" val="42609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88024" y="26369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600" b="1" dirty="0">
                <a:solidFill>
                  <a:schemeClr val="accent3">
                    <a:lumMod val="75000"/>
                  </a:schemeClr>
                </a:solidFill>
              </a:rPr>
              <a:t>Planeación </a:t>
            </a:r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  <a:t>Vs. </a:t>
            </a:r>
            <a:r>
              <a:rPr lang="es-ES" sz="3600" b="1" dirty="0">
                <a:solidFill>
                  <a:schemeClr val="accent3">
                    <a:lumMod val="75000"/>
                  </a:schemeClr>
                </a:solidFill>
              </a:rPr>
              <a:t>Ejecución</a:t>
            </a:r>
            <a:endParaRPr lang="es-CO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ristian\Documents\ZELOTE\CONCEJO_BOGOTÁ\2_PONENCIAS\2016_Cupo\Imagenes\Diapositivas_Cup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92075" y="1484784"/>
            <a:ext cx="8229600" cy="419926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/>
              <a:t>Aprobación </a:t>
            </a:r>
            <a:r>
              <a:rPr lang="es-ES" sz="2800" b="1" dirty="0"/>
              <a:t>y apoyo </a:t>
            </a:r>
            <a:r>
              <a:rPr lang="es-ES" sz="2800" dirty="0"/>
              <a:t>decidido de la alta gerencia,</a:t>
            </a:r>
            <a:endParaRPr lang="es-CO" sz="2800" dirty="0"/>
          </a:p>
          <a:p>
            <a:pPr marL="514350" lvl="0" indent="-514350">
              <a:buFont typeface="+mj-lt"/>
              <a:buAutoNum type="arabicPeriod"/>
            </a:pPr>
            <a:r>
              <a:rPr lang="es-ES" sz="2800" dirty="0"/>
              <a:t>Incapacidad de </a:t>
            </a:r>
            <a:r>
              <a:rPr lang="es-ES" sz="2800" dirty="0" smtClean="0"/>
              <a:t>asumir el </a:t>
            </a:r>
            <a:r>
              <a:rPr lang="es-ES" sz="2800" b="1" dirty="0"/>
              <a:t>cambio </a:t>
            </a:r>
            <a:r>
              <a:rPr lang="es-ES" sz="2800" b="1" dirty="0" smtClean="0"/>
              <a:t>eficientemente, </a:t>
            </a:r>
            <a:endParaRPr lang="es-CO" sz="2800" b="1" dirty="0"/>
          </a:p>
          <a:p>
            <a:pPr marL="514350" lvl="0" indent="-514350">
              <a:buFont typeface="+mj-lt"/>
              <a:buAutoNum type="arabicPeriod"/>
            </a:pPr>
            <a:r>
              <a:rPr lang="es-ES" sz="2800" dirty="0"/>
              <a:t>Inadecuado </a:t>
            </a:r>
            <a:r>
              <a:rPr lang="es-ES" sz="2800" b="1" dirty="0"/>
              <a:t>intercambio de información</a:t>
            </a:r>
            <a:r>
              <a:rPr lang="es-ES" sz="2800" dirty="0"/>
              <a:t>, </a:t>
            </a:r>
            <a:endParaRPr lang="es-CO" sz="2800" dirty="0"/>
          </a:p>
          <a:p>
            <a:pPr marL="514350" lvl="0" indent="-514350">
              <a:buFont typeface="+mj-lt"/>
              <a:buAutoNum type="arabicPeriod"/>
            </a:pPr>
            <a:r>
              <a:rPr lang="es-ES" sz="2800" dirty="0"/>
              <a:t>E</a:t>
            </a:r>
            <a:r>
              <a:rPr lang="es-ES" sz="2800" dirty="0" smtClean="0"/>
              <a:t>scasa </a:t>
            </a:r>
            <a:r>
              <a:rPr lang="es-ES" sz="2800" dirty="0"/>
              <a:t>preocupación por la </a:t>
            </a:r>
            <a:r>
              <a:rPr lang="es-ES" sz="2800" b="1" dirty="0" smtClean="0"/>
              <a:t>acción,</a:t>
            </a:r>
            <a:endParaRPr lang="es-CO" sz="2800" b="1" dirty="0"/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/>
              <a:t>Carencia de directrices </a:t>
            </a:r>
            <a:r>
              <a:rPr lang="es-ES" sz="2800" dirty="0"/>
              <a:t>o modelo para guiar la </a:t>
            </a:r>
            <a:r>
              <a:rPr lang="es-ES" sz="2800" dirty="0" smtClean="0"/>
              <a:t>ejecución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/>
              <a:t>Estrategia </a:t>
            </a:r>
            <a:r>
              <a:rPr lang="es-ES" sz="2800" b="1" dirty="0"/>
              <a:t>deficiente </a:t>
            </a:r>
            <a:r>
              <a:rPr lang="es-ES" sz="2800" dirty="0"/>
              <a:t>o vaga </a:t>
            </a:r>
            <a:endParaRPr lang="es-CO" sz="2800" dirty="0"/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/>
              <a:t>Falta de control </a:t>
            </a:r>
            <a:r>
              <a:rPr lang="es-ES" sz="2800" dirty="0"/>
              <a:t>de la </a:t>
            </a:r>
            <a:r>
              <a:rPr lang="es-ES" sz="2800" dirty="0" smtClean="0"/>
              <a:t>ejecución</a:t>
            </a:r>
            <a:endParaRPr lang="es-CO" sz="280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92075" y="408774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accent3">
                    <a:lumMod val="75000"/>
                  </a:schemeClr>
                </a:solidFill>
              </a:rPr>
              <a:t>Pueden haber </a:t>
            </a:r>
            <a:r>
              <a:rPr lang="es-CO" sz="2800" b="1" dirty="0" smtClean="0">
                <a:solidFill>
                  <a:schemeClr val="accent3">
                    <a:lumMod val="75000"/>
                  </a:schemeClr>
                </a:solidFill>
              </a:rPr>
              <a:t>“brechas </a:t>
            </a:r>
            <a:r>
              <a:rPr lang="es-CO" sz="2800" b="1" dirty="0">
                <a:solidFill>
                  <a:schemeClr val="accent3">
                    <a:lumMod val="75000"/>
                  </a:schemeClr>
                </a:solidFill>
              </a:rPr>
              <a:t>de implementación” </a:t>
            </a:r>
            <a:r>
              <a:rPr lang="es-CO" sz="2800" dirty="0" smtClean="0">
                <a:solidFill>
                  <a:schemeClr val="accent3">
                    <a:lumMod val="75000"/>
                  </a:schemeClr>
                </a:solidFill>
              </a:rPr>
              <a:t>por:</a:t>
            </a:r>
            <a:endParaRPr lang="es-CO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197</Words>
  <Application>Microsoft Office PowerPoint</Application>
  <PresentationFormat>Presentación en pantalla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Christian Zelote</dc:creator>
  <cp:lastModifiedBy>Christian Vargas Quintero</cp:lastModifiedBy>
  <cp:revision>48</cp:revision>
  <dcterms:created xsi:type="dcterms:W3CDTF">2016-07-26T12:25:47Z</dcterms:created>
  <dcterms:modified xsi:type="dcterms:W3CDTF">2017-08-30T19:44:25Z</dcterms:modified>
</cp:coreProperties>
</file>