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8" r:id="rId2"/>
    <p:sldId id="305" r:id="rId3"/>
    <p:sldId id="306" r:id="rId4"/>
    <p:sldId id="307" r:id="rId5"/>
    <p:sldId id="279" r:id="rId6"/>
    <p:sldId id="273" r:id="rId7"/>
    <p:sldId id="280" r:id="rId8"/>
    <p:sldId id="274" r:id="rId9"/>
    <p:sldId id="298" r:id="rId10"/>
    <p:sldId id="299" r:id="rId11"/>
    <p:sldId id="300" r:id="rId12"/>
    <p:sldId id="301" r:id="rId13"/>
    <p:sldId id="275" r:id="rId14"/>
    <p:sldId id="276" r:id="rId15"/>
    <p:sldId id="277" r:id="rId16"/>
    <p:sldId id="281" r:id="rId17"/>
    <p:sldId id="302" r:id="rId18"/>
    <p:sldId id="282" r:id="rId19"/>
    <p:sldId id="283" r:id="rId20"/>
    <p:sldId id="30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4" r:id="rId32"/>
    <p:sldId id="294" r:id="rId33"/>
    <p:sldId id="295" r:id="rId34"/>
    <p:sldId id="296" r:id="rId35"/>
    <p:sldId id="297" r:id="rId36"/>
    <p:sldId id="308" r:id="rId3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/>
              <a:t>Participación</a:t>
            </a:r>
            <a:r>
              <a:rPr lang="es-CO" sz="1800" b="1" baseline="0"/>
              <a:t> porcentual segun el estado de las obras</a:t>
            </a:r>
            <a:endParaRPr lang="es-CO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68B-4F03-B458-ABE302D830D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68B-4F03-B458-ABE302D830D1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68B-4F03-B458-ABE302D830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68B-4F03-B458-ABE302D830D1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68B-4F03-B458-ABE302D830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68B-4F03-B458-ABE302D830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Hoja1!$I$14:$N$14</c:f>
              <c:strCache>
                <c:ptCount val="6"/>
                <c:pt idx="0">
                  <c:v>Gestion Predial</c:v>
                </c:pt>
                <c:pt idx="1">
                  <c:v>Adjudicación Obra</c:v>
                </c:pt>
                <c:pt idx="2">
                  <c:v>Estudios y Diseños</c:v>
                </c:pt>
                <c:pt idx="3">
                  <c:v>Prefactibilidad</c:v>
                </c:pt>
                <c:pt idx="4">
                  <c:v>Ejecución</c:v>
                </c:pt>
                <c:pt idx="5">
                  <c:v>Obra Terminada</c:v>
                </c:pt>
              </c:strCache>
            </c:strRef>
          </c:cat>
          <c:val>
            <c:numRef>
              <c:f>Hoja1!$I$15:$N$15</c:f>
              <c:numCache>
                <c:formatCode>0%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0.35</c:v>
                </c:pt>
                <c:pt idx="3">
                  <c:v>0.15</c:v>
                </c:pt>
                <c:pt idx="4">
                  <c:v>0.25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8B-4F03-B458-ABE302D83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de recursos del cupo Secretaria de Seguridad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DC-401F-BC2B-4E1813D496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DC-401F-BC2B-4E1813D496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Hoja8!$E$15:$F$15</c:f>
              <c:strCache>
                <c:ptCount val="2"/>
                <c:pt idx="0">
                  <c:v>Porcentaje ejecutado</c:v>
                </c:pt>
                <c:pt idx="1">
                  <c:v>Porcentaje por ejecutar</c:v>
                </c:pt>
              </c:strCache>
            </c:strRef>
          </c:cat>
          <c:val>
            <c:numRef>
              <c:f>Hoja8!$E$16:$F$16</c:f>
              <c:numCache>
                <c:formatCode>General</c:formatCode>
                <c:ptCount val="2"/>
                <c:pt idx="0">
                  <c:v>10.5</c:v>
                </c:pt>
                <c:pt idx="1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C-401F-BC2B-4E1813D49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Distribucion</a:t>
            </a:r>
            <a:r>
              <a:rPr lang="es-CO" sz="1600" b="1" baseline="0"/>
              <a:t> porcentual de recursos de cupo en la Secretaria de Seguridad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C44-4DA8-BE19-F2A7503361B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C44-4DA8-BE19-F2A7503361B5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C44-4DA8-BE19-F2A7503361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Hoja9!$H$17:$J$17</c:f>
              <c:strCache>
                <c:ptCount val="3"/>
                <c:pt idx="0">
                  <c:v>Porcentaje Ejecutado</c:v>
                </c:pt>
                <c:pt idx="1">
                  <c:v>Porcentaje en proceso</c:v>
                </c:pt>
                <c:pt idx="2">
                  <c:v>Porcentaje por prespuestar</c:v>
                </c:pt>
              </c:strCache>
            </c:strRef>
          </c:cat>
          <c:val>
            <c:numRef>
              <c:f>Hoja9!$H$18:$J$18</c:f>
              <c:numCache>
                <c:formatCode>General</c:formatCode>
                <c:ptCount val="3"/>
                <c:pt idx="0">
                  <c:v>10.5</c:v>
                </c:pt>
                <c:pt idx="1">
                  <c:v>59</c:v>
                </c:pt>
                <c:pt idx="2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44-4DA8-BE19-F2A750336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 smtClean="0"/>
              <a:t>Porcentaje</a:t>
            </a:r>
            <a:r>
              <a:rPr lang="en-US" sz="1800" b="1" baseline="0" dirty="0" smtClean="0"/>
              <a:t> </a:t>
            </a:r>
            <a:r>
              <a:rPr lang="en-US" sz="1800" b="1" baseline="0" dirty="0" err="1"/>
              <a:t>ejecución</a:t>
            </a:r>
            <a:r>
              <a:rPr lang="en-US" sz="1800" b="1" baseline="0" dirty="0"/>
              <a:t> de </a:t>
            </a:r>
            <a:r>
              <a:rPr lang="en-US" sz="1800" b="1" baseline="0" dirty="0" err="1"/>
              <a:t>recursos</a:t>
            </a:r>
            <a:r>
              <a:rPr lang="en-US" sz="1800" b="1" baseline="0" dirty="0"/>
              <a:t> del </a:t>
            </a:r>
            <a:r>
              <a:rPr lang="en-US" sz="1800" b="1" baseline="0" dirty="0" err="1"/>
              <a:t>cupo</a:t>
            </a:r>
            <a:r>
              <a:rPr lang="en-US" sz="1800" b="1" baseline="0" dirty="0"/>
              <a:t> </a:t>
            </a:r>
            <a:r>
              <a:rPr lang="en-US" sz="1800" b="1" baseline="0" dirty="0" err="1"/>
              <a:t>Secretaria</a:t>
            </a:r>
            <a:r>
              <a:rPr lang="en-US" sz="1800" b="1" baseline="0" dirty="0"/>
              <a:t> de </a:t>
            </a:r>
            <a:r>
              <a:rPr lang="en-US" sz="1800" b="1" baseline="0" dirty="0" err="1"/>
              <a:t>Educación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1A-4542-92A2-6AA734F4B17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1A-4542-92A2-6AA734F4B1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Hoja10!$I$18:$J$18</c:f>
              <c:strCache>
                <c:ptCount val="2"/>
                <c:pt idx="0">
                  <c:v>Porcentaje comprometido</c:v>
                </c:pt>
                <c:pt idx="1">
                  <c:v>Porcentaje por ejecutar</c:v>
                </c:pt>
              </c:strCache>
            </c:strRef>
          </c:cat>
          <c:val>
            <c:numRef>
              <c:f>Hoja10!$I$19:$J$19</c:f>
              <c:numCache>
                <c:formatCode>General</c:formatCode>
                <c:ptCount val="2"/>
                <c:pt idx="0">
                  <c:v>12.1</c:v>
                </c:pt>
                <c:pt idx="1">
                  <c:v>87.9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1A-4542-92A2-6AA734F4B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/>
              <a:t>Recursos</a:t>
            </a:r>
            <a:r>
              <a:rPr lang="es-CO" sz="1800" b="1" baseline="0"/>
              <a:t> ejecutados a julio de 2017 en milllones de $</a:t>
            </a:r>
            <a:endParaRPr lang="es-CO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24-4910-8D90-98B5AC17381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24-4910-8D90-98B5AC17381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E7E5B2A-2F99-43C6-813A-46E81EF81EA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-</a:t>
                    </a:r>
                    <a:r>
                      <a:rPr lang="en-US" baseline="0" dirty="0" smtClean="0"/>
                      <a:t> 15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24-4910-8D90-98B5AC17381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942.471 – 85 %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E24-4910-8D90-98B5AC173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Hoja2!$I$16:$J$16</c:f>
              <c:strCache>
                <c:ptCount val="2"/>
                <c:pt idx="0">
                  <c:v>Recursos Ejecutados</c:v>
                </c:pt>
                <c:pt idx="1">
                  <c:v>Recursos por Ejecutar</c:v>
                </c:pt>
              </c:strCache>
            </c:strRef>
          </c:cat>
          <c:val>
            <c:numRef>
              <c:f>Hoja2!$I$17:$J$17</c:f>
              <c:numCache>
                <c:formatCode>#,##0</c:formatCode>
                <c:ptCount val="2"/>
                <c:pt idx="0">
                  <c:v>127526</c:v>
                </c:pt>
                <c:pt idx="1">
                  <c:v>942474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24-4910-8D90-98B5AC173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761226721935111"/>
          <c:y val="0.92791858409494465"/>
          <c:w val="0.446530366357761"/>
          <c:h val="5.9704623462890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800" b="1"/>
              <a:t>Porcentaje ejecucion proyecto 1191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DA8-4FEC-8149-2447278D8991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DA8-4FEC-8149-2447278D899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Hoja4!$H$16:$I$16</c:f>
              <c:strCache>
                <c:ptCount val="2"/>
                <c:pt idx="0">
                  <c:v>Porcentaje ejecutado</c:v>
                </c:pt>
                <c:pt idx="1">
                  <c:v>Porcentaje por ejecutar</c:v>
                </c:pt>
              </c:strCache>
            </c:strRef>
          </c:cat>
          <c:val>
            <c:numRef>
              <c:f>Hoja4!$H$17:$I$17</c:f>
              <c:numCache>
                <c:formatCode>_-* #,##0.00_-;\-* #,##0.00_-;_-* "-"_-;_-@_-</c:formatCode>
                <c:ptCount val="2"/>
                <c:pt idx="0" formatCode="General">
                  <c:v>2.4500000000000002</c:v>
                </c:pt>
                <c:pt idx="1">
                  <c:v>97.55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A8-4FEC-8149-2447278D8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DISTRIBUCION</a:t>
            </a:r>
            <a:r>
              <a:rPr lang="en-US" b="1" baseline="0"/>
              <a:t> POR PROYECTOS DE CUPO DE ENDEUDAMIENTO en millones de $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5A-4B6C-A400-CA9D74254FDB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5A-4B6C-A400-CA9D74254F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5A-4B6C-A400-CA9D74254F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5A-4B6C-A400-CA9D74254FDB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75A-4B6C-A400-CA9D74254F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Hoja5!$I$17:$M$17</c:f>
              <c:strCache>
                <c:ptCount val="5"/>
                <c:pt idx="0">
                  <c:v>Troncal septima</c:v>
                </c:pt>
                <c:pt idx="1">
                  <c:v>Conexión NQS Americas</c:v>
                </c:pt>
                <c:pt idx="2">
                  <c:v>Cicloparqueaderos</c:v>
                </c:pt>
                <c:pt idx="3">
                  <c:v>Ampliacion infraestructura Troncal</c:v>
                </c:pt>
                <c:pt idx="4">
                  <c:v>Infraestructura zonal</c:v>
                </c:pt>
              </c:strCache>
            </c:strRef>
          </c:cat>
          <c:val>
            <c:numRef>
              <c:f>Hoja5!$I$18:$M$18</c:f>
              <c:numCache>
                <c:formatCode>General</c:formatCode>
                <c:ptCount val="5"/>
                <c:pt idx="0">
                  <c:v>1199000</c:v>
                </c:pt>
                <c:pt idx="1">
                  <c:v>75000</c:v>
                </c:pt>
                <c:pt idx="2">
                  <c:v>4506</c:v>
                </c:pt>
                <c:pt idx="3">
                  <c:v>238501</c:v>
                </c:pt>
                <c:pt idx="4">
                  <c:v>76993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5A-4B6C-A400-CA9D74254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64-4C81-B5C8-49A47DD5204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64-4C81-B5C8-49A47DD520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Hoja6!$H$14:$I$14</c:f>
              <c:strCache>
                <c:ptCount val="2"/>
                <c:pt idx="0">
                  <c:v>Porcentaje Ejecutado</c:v>
                </c:pt>
                <c:pt idx="1">
                  <c:v>Porcentaje por Ejecutar</c:v>
                </c:pt>
              </c:strCache>
            </c:strRef>
          </c:cat>
          <c:val>
            <c:numRef>
              <c:f>Hoja6!$H$15:$I$15</c:f>
              <c:numCache>
                <c:formatCode>General</c:formatCode>
                <c:ptCount val="2"/>
                <c:pt idx="0">
                  <c:v>9.56</c:v>
                </c:pt>
                <c:pt idx="1">
                  <c:v>94.44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64-4C81-B5C8-49A47DD520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Porcentaje ejecución recursos del cupo IDRD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56D-4ECB-8B4F-F97176BA133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6D-4ECB-8B4F-F97176BA13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Hoja7!$I$17:$J$17</c:f>
              <c:strCache>
                <c:ptCount val="2"/>
                <c:pt idx="0">
                  <c:v>Porcentaje comprometido</c:v>
                </c:pt>
                <c:pt idx="1">
                  <c:v>Porcentaje por ejecutar</c:v>
                </c:pt>
              </c:strCache>
            </c:strRef>
          </c:cat>
          <c:val>
            <c:numRef>
              <c:f>Hoja7!$I$18:$J$18</c:f>
              <c:numCache>
                <c:formatCode>General</c:formatCode>
                <c:ptCount val="2"/>
                <c:pt idx="0">
                  <c:v>37.159999999999997</c:v>
                </c:pt>
                <c:pt idx="1">
                  <c:v>62.84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6D-4ECB-8B4F-F97176BA13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/>
              <a:t>Porcentaje</a:t>
            </a:r>
            <a:r>
              <a:rPr lang="es-CO" sz="1600" b="1" baseline="0"/>
              <a:t> Ejecución Recursos del cupo SDA </a:t>
            </a:r>
            <a:endParaRPr lang="es-CO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0.4883</cdr:y>
    </cdr:from>
    <cdr:to>
      <cdr:x>0.80545</cdr:x>
      <cdr:y>1</cdr:y>
    </cdr:to>
    <cdr:pic>
      <cdr:nvPicPr>
        <cdr:cNvPr id="2" name="Imagen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2017037" y="1654274"/>
          <a:ext cx="5610860" cy="17335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0.00729</cdr:x>
      <cdr:y>0.03874</cdr:y>
    </cdr:from>
    <cdr:to>
      <cdr:x>0.90965</cdr:x>
      <cdr:y>1</cdr:y>
    </cdr:to>
    <cdr:pic>
      <cdr:nvPicPr>
        <cdr:cNvPr id="2" name="Imagen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131242"/>
          <a:ext cx="6285904" cy="32565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0.00729</cdr:x>
      <cdr:y>0.01501</cdr:y>
    </cdr:from>
    <cdr:to>
      <cdr:x>0.97167</cdr:x>
      <cdr:y>1</cdr:y>
    </cdr:to>
    <cdr:pic>
      <cdr:nvPicPr>
        <cdr:cNvPr id="3" name="Imagen 2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6717952" cy="33335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6043D5-0178-442C-8A52-6F9F80692591}" type="datetimeFigureOut">
              <a:rPr lang="es-CO" smtClean="0"/>
              <a:t>30/08/2017</a:t>
            </a:fld>
            <a:endParaRPr lang="es-C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2E061-21AC-4B19-8011-EBF90AC954EC}" type="slidenum">
              <a:rPr lang="es-CO" smtClean="0"/>
              <a:t>‹Nº›</a:t>
            </a:fld>
            <a:endParaRPr lang="es-C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7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27584" y="1196752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Avance </a:t>
            </a:r>
            <a:r>
              <a:rPr lang="es-MX" sz="2800" b="1" dirty="0"/>
              <a:t>ejecución de recursos del cupo de endeudamiento aprobado mediante Acuerdo 646 de 2016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702500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/>
              <a:t>IMÁGENES AVANCES DE OBRA AV TABOR</a:t>
            </a:r>
            <a:endParaRPr lang="es-CO" sz="2800" dirty="0"/>
          </a:p>
        </p:txBody>
      </p:sp>
      <p:pic>
        <p:nvPicPr>
          <p:cNvPr id="4" name="Marcador de contenido 3" descr="F:\IMG-20170822-WA008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292077" cy="438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F:\IMG-20170822-WA00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4324350" cy="3242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386467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b="1" dirty="0"/>
              <a:t>AVANCES AV LAUREANO GOMEZ KRA 9 DESDE LA CALLE 170 A 193 </a:t>
            </a:r>
            <a:endParaRPr lang="es-CO" sz="2800" dirty="0"/>
          </a:p>
        </p:txBody>
      </p:sp>
      <p:pic>
        <p:nvPicPr>
          <p:cNvPr id="4" name="Marcador de contenido 3" descr="F:\IMG-20170822-WA008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7089"/>
            <a:ext cx="4536504" cy="395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F:\IMG-20170822-WA01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45984"/>
            <a:ext cx="3960440" cy="3160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628358"/>
      </p:ext>
    </p:extLst>
  </p:cSld>
  <p:clrMapOvr>
    <a:masterClrMapping/>
  </p:clrMapOvr>
  <p:transition spd="slow"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AV ALSACIA, TINTAL, CONSTITUCIÓN </a:t>
            </a:r>
            <a:endParaRPr lang="es-CO" sz="3200" dirty="0"/>
          </a:p>
        </p:txBody>
      </p:sp>
      <p:pic>
        <p:nvPicPr>
          <p:cNvPr id="4" name="Marcador de contenido 3" descr="Resultado de imagen para AV ALSAC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08711" cy="3768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942967"/>
      </p:ext>
    </p:extLst>
  </p:cSld>
  <p:clrMapOvr>
    <a:masterClrMapping/>
  </p:clrMapOvr>
  <p:transition spd="slow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18067" y="973231"/>
            <a:ext cx="80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AVANCE </a:t>
            </a:r>
            <a:r>
              <a:rPr lang="es-CO" b="1" dirty="0" smtClean="0"/>
              <a:t>DE PROYECTOS </a:t>
            </a:r>
            <a:r>
              <a:rPr lang="es-CO" b="1" dirty="0"/>
              <a:t>Y EJECUCIÓN CUPO DE ENDEUDAMIENTO </a:t>
            </a:r>
            <a:r>
              <a:rPr lang="es-CO" b="1" dirty="0" smtClean="0"/>
              <a:t>FONDO FINANCIERO DISTRITAL DE SALUD</a:t>
            </a:r>
            <a:endParaRPr lang="es-CO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336305" y="2207027"/>
            <a:ext cx="438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>
              <a:latin typeface="+mj-lt"/>
            </a:endParaRPr>
          </a:p>
          <a:p>
            <a:endParaRPr lang="es-CO" dirty="0" smtClean="0">
              <a:latin typeface="+mj-lt"/>
            </a:endParaRPr>
          </a:p>
          <a:p>
            <a:endParaRPr lang="es-CO" dirty="0" smtClean="0">
              <a:latin typeface="+mj-lt"/>
            </a:endParaRPr>
          </a:p>
          <a:p>
            <a:endParaRPr lang="es-CO" dirty="0">
              <a:latin typeface="+mj-lt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365695"/>
              </p:ext>
            </p:extLst>
          </p:nvPr>
        </p:nvGraphicFramePr>
        <p:xfrm>
          <a:off x="683569" y="2060851"/>
          <a:ext cx="7632848" cy="3440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706">
                  <a:extLst>
                    <a:ext uri="{9D8B030D-6E8A-4147-A177-3AD203B41FA5}">
                      <a16:colId xmlns:a16="http://schemas.microsoft.com/office/drawing/2014/main" val="1693704173"/>
                    </a:ext>
                  </a:extLst>
                </a:gridCol>
                <a:gridCol w="2544571">
                  <a:extLst>
                    <a:ext uri="{9D8B030D-6E8A-4147-A177-3AD203B41FA5}">
                      <a16:colId xmlns:a16="http://schemas.microsoft.com/office/drawing/2014/main" val="393700839"/>
                    </a:ext>
                  </a:extLst>
                </a:gridCol>
                <a:gridCol w="2544571">
                  <a:extLst>
                    <a:ext uri="{9D8B030D-6E8A-4147-A177-3AD203B41FA5}">
                      <a16:colId xmlns:a16="http://schemas.microsoft.com/office/drawing/2014/main" val="950806813"/>
                    </a:ext>
                  </a:extLst>
                </a:gridCol>
              </a:tblGrid>
              <a:tr h="21017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Proyecto: Organización y operación de servicios de salud en redes integrales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61899"/>
                  </a:ext>
                </a:extLst>
              </a:tr>
              <a:tr h="21017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PRESUPUESTO: $124.000 MILLONES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48978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Convenios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Ejecución millones de $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Avances 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3026831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Convenio subred centro oriente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</a:rPr>
                        <a:t>22.320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Se cancelan las acreencias en la nómina del personal de planta y honorarios 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771827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Convenio subred norte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</a:rPr>
                        <a:t>40.920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Se cancelan las acreencias en la nómina del personal de planta y honorarios 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582403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Convenio subred sur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</a:rPr>
                        <a:t>33.480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Se cancelan las acreencias en la nómina del personal de planta y honorarios 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877889"/>
                  </a:ext>
                </a:extLst>
              </a:tr>
              <a:tr h="649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Convenio subred occidente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</a:rPr>
                        <a:t>27.280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Se cancelan las acreencias en la nómina del personal de planta y honorarios 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2325062"/>
                  </a:ext>
                </a:extLst>
              </a:tr>
              <a:tr h="210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effectLst/>
                        </a:rPr>
                        <a:t>124.000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</a:rPr>
                        <a:t> 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571613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43608" y="5589240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SDS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99004607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92900" y="1268760"/>
            <a:ext cx="8229600" cy="18002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7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27086"/>
              </p:ext>
            </p:extLst>
          </p:nvPr>
        </p:nvGraphicFramePr>
        <p:xfrm>
          <a:off x="1115616" y="1915091"/>
          <a:ext cx="6840761" cy="3676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9737">
                  <a:extLst>
                    <a:ext uri="{9D8B030D-6E8A-4147-A177-3AD203B41FA5}">
                      <a16:colId xmlns:a16="http://schemas.microsoft.com/office/drawing/2014/main" val="1758661455"/>
                    </a:ext>
                  </a:extLst>
                </a:gridCol>
                <a:gridCol w="2280512">
                  <a:extLst>
                    <a:ext uri="{9D8B030D-6E8A-4147-A177-3AD203B41FA5}">
                      <a16:colId xmlns:a16="http://schemas.microsoft.com/office/drawing/2014/main" val="1885325006"/>
                    </a:ext>
                  </a:extLst>
                </a:gridCol>
                <a:gridCol w="2280512">
                  <a:extLst>
                    <a:ext uri="{9D8B030D-6E8A-4147-A177-3AD203B41FA5}">
                      <a16:colId xmlns:a16="http://schemas.microsoft.com/office/drawing/2014/main" val="3456868061"/>
                    </a:ext>
                  </a:extLst>
                </a:gridCol>
              </a:tblGrid>
              <a:tr h="45951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Proyecto: Actualización y Modernización de la infraestructura física, tecnológica y de comunicaciones en salud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639652"/>
                  </a:ext>
                </a:extLst>
              </a:tr>
              <a:tr h="2245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PRESUPUESTO: $55.000 MILLONES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63838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Obra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Ejecución millones de $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Avances 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0408162"/>
                  </a:ext>
                </a:extLst>
              </a:tr>
              <a:tr h="694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Reforzamiento y ampliación hospital occidente de Kennedy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1.350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Obra ejecutada al 90% 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3236679"/>
                  </a:ext>
                </a:extLst>
              </a:tr>
              <a:tr h="929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Reordenamiento DE LA Unidad de Servicios de salud occidente sede Tintal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Formulación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467309"/>
                  </a:ext>
                </a:extLst>
              </a:tr>
              <a:tr h="45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Terminación UPA Antonio Nariño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Diseños 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935726"/>
                  </a:ext>
                </a:extLst>
              </a:tr>
              <a:tr h="459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Terminación UPA Libertadores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Diseños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4854363"/>
                  </a:ext>
                </a:extLst>
              </a:tr>
              <a:tr h="224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1.350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 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2133520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 rot="10800000" flipV="1">
            <a:off x="827584" y="111922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</a:t>
            </a:r>
            <a:r>
              <a:rPr lang="es-CO" b="1" dirty="0" smtClean="0"/>
              <a:t>PROYECTOS </a:t>
            </a:r>
            <a:r>
              <a:rPr lang="es-CO" b="1" dirty="0"/>
              <a:t>Y EJECUCIÓN CUPO DE ENDEUDAMIENTO FONDO FINANCIERO DISTRITAL DE SALUD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87624" y="5784805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SDS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10389384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8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339993392"/>
              </p:ext>
            </p:extLst>
          </p:nvPr>
        </p:nvGraphicFramePr>
        <p:xfrm>
          <a:off x="395536" y="1124744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52159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9552" y="8367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</a:t>
            </a:r>
            <a:r>
              <a:rPr lang="es-CO" b="1" dirty="0" smtClean="0"/>
              <a:t>TRANSMILENIO</a:t>
            </a:r>
            <a:endParaRPr lang="es-CO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899638529"/>
              </p:ext>
            </p:extLst>
          </p:nvPr>
        </p:nvGraphicFramePr>
        <p:xfrm>
          <a:off x="971600" y="1700808"/>
          <a:ext cx="7344816" cy="3600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40879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 smtClean="0"/>
              <a:t>Troncal Séptima</a:t>
            </a:r>
            <a:endParaRPr lang="es-CO" dirty="0"/>
          </a:p>
        </p:txBody>
      </p:sp>
      <p:pic>
        <p:nvPicPr>
          <p:cNvPr id="4" name="Marcador de contenido 3" descr="Resultado de imagen para TRANSMILENIO POR LA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6161615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3568" y="112474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TRANSMILENIO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50903"/>
              </p:ext>
            </p:extLst>
          </p:nvPr>
        </p:nvGraphicFramePr>
        <p:xfrm>
          <a:off x="899592" y="1916830"/>
          <a:ext cx="7416825" cy="31361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1715">
                  <a:extLst>
                    <a:ext uri="{9D8B030D-6E8A-4147-A177-3AD203B41FA5}">
                      <a16:colId xmlns:a16="http://schemas.microsoft.com/office/drawing/2014/main" val="2242037149"/>
                    </a:ext>
                  </a:extLst>
                </a:gridCol>
                <a:gridCol w="2472555">
                  <a:extLst>
                    <a:ext uri="{9D8B030D-6E8A-4147-A177-3AD203B41FA5}">
                      <a16:colId xmlns:a16="http://schemas.microsoft.com/office/drawing/2014/main" val="2736671770"/>
                    </a:ext>
                  </a:extLst>
                </a:gridCol>
                <a:gridCol w="2472555">
                  <a:extLst>
                    <a:ext uri="{9D8B030D-6E8A-4147-A177-3AD203B41FA5}">
                      <a16:colId xmlns:a16="http://schemas.microsoft.com/office/drawing/2014/main" val="2865231115"/>
                    </a:ext>
                  </a:extLst>
                </a:gridCol>
              </a:tblGrid>
              <a:tr h="3107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Plan Operativo anual de Inversiones julio 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54256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Proyectos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Presupuesto asignado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Presupuesto comprometido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6443255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Troncal Séptima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1.199.000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7421150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Conexión NQS- Américas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75.000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966449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Cicloparqueaderos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4.506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844849"/>
                  </a:ext>
                </a:extLst>
              </a:tr>
              <a:tr h="960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Ampliación y mejoramiento infraestructura troncal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238.501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927548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Infraestructura Zonal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76.993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712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829048"/>
                  </a:ext>
                </a:extLst>
              </a:tr>
              <a:tr h="31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Totales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1.594.000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712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406523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898140" y="5149342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SDS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9465163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99592" y="90872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</a:t>
            </a:r>
            <a:r>
              <a:rPr lang="es-CO" b="1" dirty="0" smtClean="0"/>
              <a:t>SECRETARIA DE MEDIO AMBIENTE</a:t>
            </a:r>
            <a:endParaRPr lang="es-CO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72837"/>
              </p:ext>
            </p:extLst>
          </p:nvPr>
        </p:nvGraphicFramePr>
        <p:xfrm>
          <a:off x="971599" y="1555054"/>
          <a:ext cx="7110129" cy="4766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9507">
                  <a:extLst>
                    <a:ext uri="{9D8B030D-6E8A-4147-A177-3AD203B41FA5}">
                      <a16:colId xmlns:a16="http://schemas.microsoft.com/office/drawing/2014/main" val="186388431"/>
                    </a:ext>
                  </a:extLst>
                </a:gridCol>
                <a:gridCol w="2370311">
                  <a:extLst>
                    <a:ext uri="{9D8B030D-6E8A-4147-A177-3AD203B41FA5}">
                      <a16:colId xmlns:a16="http://schemas.microsoft.com/office/drawing/2014/main" val="2348350994"/>
                    </a:ext>
                  </a:extLst>
                </a:gridCol>
                <a:gridCol w="2370311">
                  <a:extLst>
                    <a:ext uri="{9D8B030D-6E8A-4147-A177-3AD203B41FA5}">
                      <a16:colId xmlns:a16="http://schemas.microsoft.com/office/drawing/2014/main" val="1779632480"/>
                    </a:ext>
                  </a:extLst>
                </a:gridCol>
              </a:tblGrid>
              <a:tr h="3045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Proyecto: Implementación de acciones del Plan de manejo de la franja de adecuación y la reserva forestal protectora de los cerros orientales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85447"/>
                  </a:ext>
                </a:extLst>
              </a:tr>
              <a:tr h="152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PRESUPUESTO: $9.800 MILLONES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673348"/>
                  </a:ext>
                </a:extLst>
              </a:tr>
              <a:tr h="3045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Meta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Presupuesto asignado millones de $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Porcentaje asignado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extLst>
                  <a:ext uri="{0D108BD9-81ED-4DB2-BD59-A6C34878D82A}">
                    <a16:rowId xmlns:a16="http://schemas.microsoft.com/office/drawing/2014/main" val="3106195328"/>
                  </a:ext>
                </a:extLst>
              </a:tr>
              <a:tr h="60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Gestionar 100% del Plan de Adquisición de predios priorizados en los cerros orientales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110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1,44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2799411481"/>
                  </a:ext>
                </a:extLst>
              </a:tr>
              <a:tr h="60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Habilitar 4 hectáreas de redes de senderos ecológicos secundarios en los cerros orientales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3979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52,23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990261021"/>
                  </a:ext>
                </a:extLst>
              </a:tr>
              <a:tr h="731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Vincular 10 grupos de interés  en la conservación de los cerros implementando las 5 iniciativas ambientales.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449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5,89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838699964"/>
                  </a:ext>
                </a:extLst>
              </a:tr>
              <a:tr h="4567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Restaurar y mantener 80 hectáreas en el bosque oriental de Bogotá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1194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15,67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3157374962"/>
                  </a:ext>
                </a:extLst>
              </a:tr>
              <a:tr h="60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Manejar 80 hectáreas como estrategia prevención y mitigación de incendios forestales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1705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22,38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4272182826"/>
                  </a:ext>
                </a:extLst>
              </a:tr>
              <a:tr h="609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Desarrollar en 40 hectáreas incentivos para la conservación de coberturas vegetales.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180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2,36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 anchor="b"/>
                </a:tc>
                <a:extLst>
                  <a:ext uri="{0D108BD9-81ED-4DB2-BD59-A6C34878D82A}">
                    <a16:rowId xmlns:a16="http://schemas.microsoft.com/office/drawing/2014/main" val="499373769"/>
                  </a:ext>
                </a:extLst>
              </a:tr>
              <a:tr h="15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</a:rPr>
                        <a:t>Total ejecución y avance</a:t>
                      </a:r>
                      <a:endParaRPr lang="es-CO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7617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865" marR="57865" marT="0" marB="0"/>
                </a:tc>
                <a:extLst>
                  <a:ext uri="{0D108BD9-81ED-4DB2-BD59-A6C34878D82A}">
                    <a16:rowId xmlns:a16="http://schemas.microsoft.com/office/drawing/2014/main" val="1695129485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444127" y="6299816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SDA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30333904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/>
              <a:t>METODOLOGIA DEBATE</a:t>
            </a:r>
            <a:r>
              <a:rPr lang="es-CO" sz="3200" dirty="0"/>
              <a:t/>
            </a:r>
            <a:br>
              <a:rPr lang="es-CO" sz="3200" dirty="0"/>
            </a:br>
            <a:endParaRPr lang="es-CO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b="1" dirty="0"/>
              <a:t>1.- </a:t>
            </a:r>
            <a:r>
              <a:rPr lang="es-CO" sz="2200" b="1" dirty="0"/>
              <a:t>	ANTECEDENTES CUPO DE ENDEUDAMIENTO</a:t>
            </a:r>
            <a:endParaRPr lang="es-CO" sz="2200" dirty="0"/>
          </a:p>
          <a:p>
            <a:r>
              <a:rPr lang="es-CO" sz="2200" b="1" dirty="0"/>
              <a:t> </a:t>
            </a:r>
            <a:endParaRPr lang="es-CO" sz="2200" dirty="0"/>
          </a:p>
          <a:p>
            <a:r>
              <a:rPr lang="es-CO" sz="2200" b="1" dirty="0"/>
              <a:t>2.-	EJECUCION DEL CUPO DE ENDEUDAMIENTO POR ENTIDADES ACUERDO 646 DE 2016</a:t>
            </a:r>
            <a:endParaRPr lang="es-CO" sz="2200" dirty="0"/>
          </a:p>
          <a:p>
            <a:r>
              <a:rPr lang="es-CO" sz="2200" b="1" dirty="0"/>
              <a:t> </a:t>
            </a:r>
            <a:endParaRPr lang="es-CO" sz="2200" dirty="0"/>
          </a:p>
          <a:p>
            <a:r>
              <a:rPr lang="es-CO" sz="2200" b="1" dirty="0"/>
              <a:t>3.-	ANALISIS COMPARADO CON EL NUEVO CUPO “PROYECTO DE ACUERDO 497 DE 2017”</a:t>
            </a:r>
            <a:endParaRPr lang="es-CO" sz="2200" dirty="0"/>
          </a:p>
          <a:p>
            <a:r>
              <a:rPr lang="es-CO" sz="2200" b="1" dirty="0"/>
              <a:t> </a:t>
            </a:r>
            <a:endParaRPr lang="es-CO" sz="2200" dirty="0"/>
          </a:p>
          <a:p>
            <a:r>
              <a:rPr lang="es-CO" sz="2200" b="1" dirty="0"/>
              <a:t>4.-	ANALISIS FINANCIERO DE LA DEUDA</a:t>
            </a:r>
            <a:endParaRPr lang="es-CO" sz="2200" dirty="0"/>
          </a:p>
          <a:p>
            <a:r>
              <a:rPr lang="es-CO" sz="2200" b="1" dirty="0"/>
              <a:t> </a:t>
            </a:r>
            <a:endParaRPr lang="es-CO" sz="2200" dirty="0"/>
          </a:p>
          <a:p>
            <a:r>
              <a:rPr lang="es-CO" sz="2200" b="1" dirty="0"/>
              <a:t>5.-	CONCLUSIONES</a:t>
            </a:r>
            <a:endParaRPr lang="es-CO" sz="2200" dirty="0"/>
          </a:p>
          <a:p>
            <a:r>
              <a:rPr lang="es-CO" b="1" dirty="0"/>
              <a:t> 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398404"/>
      </p:ext>
    </p:extLst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es-CO" sz="3200" dirty="0" smtClean="0"/>
              <a:t>PROYECTO CERROS ORIENTALES</a:t>
            </a:r>
            <a:endParaRPr lang="es-CO" sz="3200" dirty="0"/>
          </a:p>
        </p:txBody>
      </p:sp>
      <p:pic>
        <p:nvPicPr>
          <p:cNvPr id="4" name="Marcador de contenido 3" descr="Resultado de imagen para CONSTRUCCIÓN CERROS ORIENTAL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70" y="1557338"/>
            <a:ext cx="7158460" cy="4767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397993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58642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AVANCE DE PROYECTOS Y EJECUCIÓN CUPO DE ENDEUDAMIENTO SECRETARIA DE MEDIO AMBIENTE</a:t>
            </a:r>
            <a:br>
              <a:rPr lang="es-CO" sz="2000" b="1" dirty="0"/>
            </a:br>
            <a:endParaRPr lang="es-CO" sz="20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559175"/>
              </p:ext>
            </p:extLst>
          </p:nvPr>
        </p:nvGraphicFramePr>
        <p:xfrm>
          <a:off x="1331641" y="1412777"/>
          <a:ext cx="6552728" cy="4842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748">
                  <a:extLst>
                    <a:ext uri="{9D8B030D-6E8A-4147-A177-3AD203B41FA5}">
                      <a16:colId xmlns:a16="http://schemas.microsoft.com/office/drawing/2014/main" val="264508691"/>
                    </a:ext>
                  </a:extLst>
                </a:gridCol>
                <a:gridCol w="2184490">
                  <a:extLst>
                    <a:ext uri="{9D8B030D-6E8A-4147-A177-3AD203B41FA5}">
                      <a16:colId xmlns:a16="http://schemas.microsoft.com/office/drawing/2014/main" val="925808736"/>
                    </a:ext>
                  </a:extLst>
                </a:gridCol>
                <a:gridCol w="2184490">
                  <a:extLst>
                    <a:ext uri="{9D8B030D-6E8A-4147-A177-3AD203B41FA5}">
                      <a16:colId xmlns:a16="http://schemas.microsoft.com/office/drawing/2014/main" val="542061823"/>
                    </a:ext>
                  </a:extLst>
                </a:gridCol>
              </a:tblGrid>
              <a:tr h="3144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Proyecto: Implementación de acciones del Plan de manejo de la franja de adecuación y la reserva forestal protectora de los cerros orientales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78273"/>
                  </a:ext>
                </a:extLst>
              </a:tr>
              <a:tr h="1572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PRESUPUESTO: $9.800 MILLONES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85690"/>
                  </a:ext>
                </a:extLst>
              </a:tr>
              <a:tr h="15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Meta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Ejecución millones de $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Porcentaje avance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19878990"/>
                  </a:ext>
                </a:extLst>
              </a:tr>
              <a:tr h="59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Gestionar 100% del Plan de Adquisición de predios priorizados en los cerros orientales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75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68%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4135733641"/>
                  </a:ext>
                </a:extLst>
              </a:tr>
              <a:tr h="59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Habilitar 4 hectáreas de redes de senderos ecológicos secundarios en los cerros orientales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174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4.37%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1960679049"/>
                  </a:ext>
                </a:extLst>
              </a:tr>
              <a:tr h="903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Vincular 10 grupos de interés  en la conservación de los cerros implementando las 5 iniciativas ambientales.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230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51.22%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85964025"/>
                  </a:ext>
                </a:extLst>
              </a:tr>
              <a:tr h="4481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Restaurar y mantener 80 hectáreas en el bosque oriental de Bogotá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127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10.64%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851488920"/>
                  </a:ext>
                </a:extLst>
              </a:tr>
              <a:tr h="59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Manejar 80 hectáreas como estrategia prevención y mitigación de incendios forestales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238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13.96%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66523346"/>
                  </a:ext>
                </a:extLst>
              </a:tr>
              <a:tr h="599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Desarrollar en 40 hectáreas incentivos para la conservación de coberturas vegetales.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93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51.67%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692271322"/>
                  </a:ext>
                </a:extLst>
              </a:tr>
              <a:tr h="157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effectLst/>
                        </a:rPr>
                        <a:t>Total ejecución y avance</a:t>
                      </a:r>
                      <a:endParaRPr lang="es-CO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</a:rPr>
                        <a:t>937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9%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2" marR="59932" marT="0" marB="0"/>
                </a:tc>
                <a:extLst>
                  <a:ext uri="{0D108BD9-81ED-4DB2-BD59-A6C34878D82A}">
                    <a16:rowId xmlns:a16="http://schemas.microsoft.com/office/drawing/2014/main" val="2151439734"/>
                  </a:ext>
                </a:extLst>
              </a:tr>
            </a:tbl>
          </a:graphicData>
        </a:graphic>
      </p:graphicFrame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203251" y="6254911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SDA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893990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13431981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6860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971600" y="90872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</a:t>
            </a:r>
            <a:r>
              <a:rPr lang="es-CO" b="1" dirty="0" smtClean="0"/>
              <a:t>IDRD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22641"/>
              </p:ext>
            </p:extLst>
          </p:nvPr>
        </p:nvGraphicFramePr>
        <p:xfrm>
          <a:off x="1331640" y="2204865"/>
          <a:ext cx="6552728" cy="2521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3748">
                  <a:extLst>
                    <a:ext uri="{9D8B030D-6E8A-4147-A177-3AD203B41FA5}">
                      <a16:colId xmlns:a16="http://schemas.microsoft.com/office/drawing/2014/main" val="417333590"/>
                    </a:ext>
                  </a:extLst>
                </a:gridCol>
                <a:gridCol w="2184490">
                  <a:extLst>
                    <a:ext uri="{9D8B030D-6E8A-4147-A177-3AD203B41FA5}">
                      <a16:colId xmlns:a16="http://schemas.microsoft.com/office/drawing/2014/main" val="2421661273"/>
                    </a:ext>
                  </a:extLst>
                </a:gridCol>
                <a:gridCol w="2184490">
                  <a:extLst>
                    <a:ext uri="{9D8B030D-6E8A-4147-A177-3AD203B41FA5}">
                      <a16:colId xmlns:a16="http://schemas.microsoft.com/office/drawing/2014/main" val="1438901638"/>
                    </a:ext>
                  </a:extLst>
                </a:gridCol>
              </a:tblGrid>
              <a:tr h="72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Proyecto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Valor Apropiado en millones de $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Comprometido a julio en millones de $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983482"/>
                  </a:ext>
                </a:extLst>
              </a:tr>
              <a:tr h="72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Construcción y Adecuación de Parques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22.038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500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341116"/>
                  </a:ext>
                </a:extLst>
              </a:tr>
              <a:tr h="722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Sostenibilidad y mejoramiento de parques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33.355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27.000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2973463"/>
                  </a:ext>
                </a:extLst>
              </a:tr>
              <a:tr h="353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55.393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27.500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4890505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331640" y="4911799"/>
            <a:ext cx="1800200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IDRD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9527428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5616" y="764704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IDRD</a:t>
            </a:r>
            <a:br>
              <a:rPr lang="es-CO" b="1" dirty="0"/>
            </a:br>
            <a:endParaRPr lang="es-CO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72020484"/>
              </p:ext>
            </p:extLst>
          </p:nvPr>
        </p:nvGraphicFramePr>
        <p:xfrm>
          <a:off x="1043608" y="1556792"/>
          <a:ext cx="6336704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64465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899592" y="83671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</a:t>
            </a:r>
            <a:r>
              <a:rPr lang="es-CO" b="1" dirty="0" smtClean="0"/>
              <a:t>SECRETARIA DE SEGURIDAD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785909"/>
              </p:ext>
            </p:extLst>
          </p:nvPr>
        </p:nvGraphicFramePr>
        <p:xfrm>
          <a:off x="1547662" y="1628800"/>
          <a:ext cx="6192688" cy="3627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4008280864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3234639838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715012868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3463634071"/>
                    </a:ext>
                  </a:extLst>
                </a:gridCol>
              </a:tblGrid>
              <a:tr h="83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Proyecto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dirty="0">
                          <a:effectLst/>
                        </a:rPr>
                        <a:t>Presupuesto asignado en millones de $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Presupuesto Ejecutado en millones de $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Presupuesto con procesos en curso en millones de $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638009"/>
                  </a:ext>
                </a:extLst>
              </a:tr>
              <a:tr h="83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Construcción segunda fase Usaquén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7.500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13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7.487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087174"/>
                  </a:ext>
                </a:extLst>
              </a:tr>
              <a:tr h="83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Fortalecimiento sistemas de video vigilancia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88.500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10.532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51.892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049985"/>
                  </a:ext>
                </a:extLst>
              </a:tr>
              <a:tr h="83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Construcción equipamientos de justicia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4.000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 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 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165672"/>
                  </a:ext>
                </a:extLst>
              </a:tr>
              <a:tr h="271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100.000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10.546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59.357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970285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547662" y="5290104"/>
            <a:ext cx="2016226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Sec. Seg.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5227415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475656" y="764704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SECRETARIA DE SEGURIDAD</a:t>
            </a:r>
            <a:br>
              <a:rPr lang="es-CO" b="1" dirty="0"/>
            </a:br>
            <a:endParaRPr lang="es-CO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1372355"/>
              </p:ext>
            </p:extLst>
          </p:nvPr>
        </p:nvGraphicFramePr>
        <p:xfrm>
          <a:off x="1475656" y="1484784"/>
          <a:ext cx="576064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625530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99175729"/>
              </p:ext>
            </p:extLst>
          </p:nvPr>
        </p:nvGraphicFramePr>
        <p:xfrm>
          <a:off x="755576" y="1052736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158799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87624" y="83671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PROYECTOS Y EJECUCIÓN CUPO DE ENDEUDAMIENTO SECRETARIA DE </a:t>
            </a:r>
            <a:r>
              <a:rPr lang="es-CO" b="1" dirty="0" smtClean="0"/>
              <a:t>EDUCACIÓN</a:t>
            </a:r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74289"/>
              </p:ext>
            </p:extLst>
          </p:nvPr>
        </p:nvGraphicFramePr>
        <p:xfrm>
          <a:off x="1795782" y="1502867"/>
          <a:ext cx="5605780" cy="635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170">
                  <a:extLst>
                    <a:ext uri="{9D8B030D-6E8A-4147-A177-3AD203B41FA5}">
                      <a16:colId xmlns:a16="http://schemas.microsoft.com/office/drawing/2014/main" val="2439657020"/>
                    </a:ext>
                  </a:extLst>
                </a:gridCol>
                <a:gridCol w="1868805">
                  <a:extLst>
                    <a:ext uri="{9D8B030D-6E8A-4147-A177-3AD203B41FA5}">
                      <a16:colId xmlns:a16="http://schemas.microsoft.com/office/drawing/2014/main" val="814530622"/>
                    </a:ext>
                  </a:extLst>
                </a:gridCol>
                <a:gridCol w="1868805">
                  <a:extLst>
                    <a:ext uri="{9D8B030D-6E8A-4147-A177-3AD203B41FA5}">
                      <a16:colId xmlns:a16="http://schemas.microsoft.com/office/drawing/2014/main" val="76019788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Secretaria de Educación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381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200" dirty="0">
                          <a:effectLst/>
                        </a:rPr>
                        <a:t>Total Aprobado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Total presupuestado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Total comprometido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52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200" dirty="0">
                          <a:effectLst/>
                        </a:rPr>
                        <a:t>$347.000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>
                          <a:effectLst/>
                        </a:rPr>
                        <a:t>$122.000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400" b="1" dirty="0">
                          <a:effectLst/>
                        </a:rPr>
                        <a:t>$41.970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813324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81153"/>
              </p:ext>
            </p:extLst>
          </p:nvPr>
        </p:nvGraphicFramePr>
        <p:xfrm>
          <a:off x="1795782" y="2132856"/>
          <a:ext cx="5579107" cy="44846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4565">
                  <a:extLst>
                    <a:ext uri="{9D8B030D-6E8A-4147-A177-3AD203B41FA5}">
                      <a16:colId xmlns:a16="http://schemas.microsoft.com/office/drawing/2014/main" val="2258616517"/>
                    </a:ext>
                  </a:extLst>
                </a:gridCol>
                <a:gridCol w="1882271">
                  <a:extLst>
                    <a:ext uri="{9D8B030D-6E8A-4147-A177-3AD203B41FA5}">
                      <a16:colId xmlns:a16="http://schemas.microsoft.com/office/drawing/2014/main" val="2603456998"/>
                    </a:ext>
                  </a:extLst>
                </a:gridCol>
                <a:gridCol w="1882271">
                  <a:extLst>
                    <a:ext uri="{9D8B030D-6E8A-4147-A177-3AD203B41FA5}">
                      <a16:colId xmlns:a16="http://schemas.microsoft.com/office/drawing/2014/main" val="624662857"/>
                    </a:ext>
                  </a:extLst>
                </a:gridCol>
              </a:tblGrid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Proyecto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Objeto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Valor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3937467"/>
                  </a:ext>
                </a:extLst>
              </a:tr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Las Américas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Ejecución de Obra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25.128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637429"/>
                  </a:ext>
                </a:extLst>
              </a:tr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Las Américas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Interventoría de obra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1.833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2951692"/>
                  </a:ext>
                </a:extLst>
              </a:tr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Compra Predio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Compra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9.764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809365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del Predio Ciudadela Cafam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Interventoría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83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428818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del Predio Ciudadela Cafam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Elaboración de Estudios y Diseños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1.578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794152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Instituto técnico Juan del Corral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Adición interventoría en ejecución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23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074041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del Predio Argelia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Diseño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382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488439"/>
                  </a:ext>
                </a:extLst>
              </a:tr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Juan del Corral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Adición a contrato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216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490445"/>
                  </a:ext>
                </a:extLst>
              </a:tr>
              <a:tr h="161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La Merced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Interventoría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210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910582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La Felicidad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Modificación contrato obra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1.329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6192104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La Felicidad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Modificación contrato interventoría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175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3140309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Manuel Cepeda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Modificación contrato de obra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1126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783053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San José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Modificación contrato interventoría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17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939812"/>
                  </a:ext>
                </a:extLst>
              </a:tr>
              <a:tr h="329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>
                          <a:effectLst/>
                        </a:rPr>
                        <a:t>Colegio Manuel cepeda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Modificación contrato interventoría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94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79092"/>
                  </a:ext>
                </a:extLst>
              </a:tr>
              <a:tr h="1610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>
                          <a:effectLst/>
                        </a:rPr>
                        <a:t>Total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es-CO" sz="1100" b="1" dirty="0">
                          <a:effectLst/>
                        </a:rPr>
                        <a:t>41.970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217442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718034" y="6617547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SDE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97665750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35166004"/>
              </p:ext>
            </p:extLst>
          </p:nvPr>
        </p:nvGraphicFramePr>
        <p:xfrm>
          <a:off x="755576" y="1124744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7000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dirty="0" smtClean="0"/>
              <a:t>ANTECEDENTES CUPO DE ENDEUDAMIENTO</a:t>
            </a:r>
            <a:endParaRPr lang="es-CO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Mediante Acuerdo 646 de 2016, el Concejo de Bogotá</a:t>
            </a:r>
            <a:r>
              <a:rPr lang="es-CO" dirty="0" smtClean="0"/>
              <a:t>, D.C</a:t>
            </a:r>
            <a:r>
              <a:rPr lang="es-CO" dirty="0"/>
              <a:t>., aprobó a la Administración Central y a los Establecimientos Públicos del Distrito un cupo de Endeudamiento por  la suma de  CINCO BILLONES TREINTA Y OCHO MIL SETECIENTOS VEINTICINCO MILLONES DE PESOS M/CTE DE 2016 ( $ 5.038.725), </a:t>
            </a:r>
            <a:r>
              <a:rPr lang="es-CO" b="1" dirty="0"/>
              <a:t>con el fin de armonizar y financiar las inversiones y obras Públicas del Plan de Desarrollo.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020381"/>
      </p:ext>
    </p:extLst>
  </p:cSld>
  <p:clrMapOvr>
    <a:masterClrMapping/>
  </p:clrMapOvr>
  <p:transition spd="slow"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115616" y="908721"/>
            <a:ext cx="64807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4875" algn="l"/>
              </a:tabLst>
            </a:pPr>
            <a:r>
              <a:rPr lang="es-C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ANALISIS COMPARADO CON EL NUEVO CUPO “PROYECTO DE ACUERDO 497 DE 2017”</a:t>
            </a:r>
            <a:endParaRPr lang="es-C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89999"/>
              </p:ext>
            </p:extLst>
          </p:nvPr>
        </p:nvGraphicFramePr>
        <p:xfrm>
          <a:off x="971600" y="1593779"/>
          <a:ext cx="6768752" cy="4453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5337">
                  <a:extLst>
                    <a:ext uri="{9D8B030D-6E8A-4147-A177-3AD203B41FA5}">
                      <a16:colId xmlns:a16="http://schemas.microsoft.com/office/drawing/2014/main" val="3688256897"/>
                    </a:ext>
                  </a:extLst>
                </a:gridCol>
                <a:gridCol w="849916">
                  <a:extLst>
                    <a:ext uri="{9D8B030D-6E8A-4147-A177-3AD203B41FA5}">
                      <a16:colId xmlns:a16="http://schemas.microsoft.com/office/drawing/2014/main" val="4046488315"/>
                    </a:ext>
                  </a:extLst>
                </a:gridCol>
                <a:gridCol w="3593499">
                  <a:extLst>
                    <a:ext uri="{9D8B030D-6E8A-4147-A177-3AD203B41FA5}">
                      <a16:colId xmlns:a16="http://schemas.microsoft.com/office/drawing/2014/main" val="3671244266"/>
                    </a:ext>
                  </a:extLst>
                </a:gridCol>
              </a:tblGrid>
              <a:tr h="1063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Entidad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Necesidades adicionales de cupo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Descripción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934359"/>
                  </a:ext>
                </a:extLst>
              </a:tr>
              <a:tr h="2279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- Empresa Transmilenio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1.440.000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Infraestructura nuevas troncales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8794533"/>
                  </a:ext>
                </a:extLst>
              </a:tr>
              <a:tr h="634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dirty="0">
                          <a:effectLst/>
                        </a:rPr>
                        <a:t>- Instituto Distrital de Recreación y Deporte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400.000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Construcción de centros deportivos, recreativos y culturales para fortalecer la posibilidad de encuentros ciudadanos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745065"/>
                  </a:ext>
                </a:extLst>
              </a:tr>
              <a:tr h="634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- Secretaría de Educación del Distrito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210.000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Ampliar la infraestructura educativa mediante compra de lotes y/o construcción propia de la SED o bajo la modalidad de cofinanciación.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9286794"/>
                  </a:ext>
                </a:extLst>
              </a:tr>
              <a:tr h="6343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- Empresa de Renovación Urbana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150.000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Recuperación zona de Bronx  a través de compra de predios de reclutamiento y construcción de edificio SENA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7390289"/>
                  </a:ext>
                </a:extLst>
              </a:tr>
              <a:tr h="419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- Secretaría de Seguridad, Convivencia y Justicia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100.000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Sede MEBOG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057592"/>
                  </a:ext>
                </a:extLst>
              </a:tr>
              <a:tr h="419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- Secretaría de Integración Social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100.000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Jardines infantiles y centros crecer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2183863"/>
                  </a:ext>
                </a:extLst>
              </a:tr>
              <a:tr h="4197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>
                          <a:effectLst/>
                        </a:rPr>
                        <a:t>2.400.000</a:t>
                      </a:r>
                      <a:endParaRPr lang="es-CO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b="1" dirty="0">
                          <a:effectLst/>
                        </a:rPr>
                        <a:t> 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032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3891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es-CO" sz="3200" b="1" dirty="0"/>
              <a:t>EDIFICIO MEBOG EN LA ACTUALIDAD </a:t>
            </a:r>
            <a:endParaRPr lang="es-CO" sz="3200" dirty="0"/>
          </a:p>
        </p:txBody>
      </p:sp>
      <p:pic>
        <p:nvPicPr>
          <p:cNvPr id="4" name="Marcador de contenido 3" descr="F:\IMG-20170822-WA006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1"/>
            <a:ext cx="432048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F:\IMG-20170822-WA006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268760"/>
            <a:ext cx="3816424" cy="3672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536066"/>
      </p:ext>
    </p:extLst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669039275"/>
              </p:ext>
            </p:extLst>
          </p:nvPr>
        </p:nvGraphicFramePr>
        <p:xfrm>
          <a:off x="1115616" y="141277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979712" y="620688"/>
            <a:ext cx="4878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</a:rPr>
              <a:t>Análisis financiero de la deuda</a:t>
            </a:r>
            <a:endParaRPr lang="es-CO" sz="2400" dirty="0"/>
          </a:p>
          <a:p>
            <a:pPr algn="just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s-CO" dirty="0">
              <a:effectLst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647328"/>
              </p:ext>
            </p:extLst>
          </p:nvPr>
        </p:nvGraphicFramePr>
        <p:xfrm>
          <a:off x="1475656" y="1052738"/>
          <a:ext cx="6120680" cy="5177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974">
                  <a:extLst>
                    <a:ext uri="{9D8B030D-6E8A-4147-A177-3AD203B41FA5}">
                      <a16:colId xmlns:a16="http://schemas.microsoft.com/office/drawing/2014/main" val="4281484546"/>
                    </a:ext>
                  </a:extLst>
                </a:gridCol>
                <a:gridCol w="721936">
                  <a:extLst>
                    <a:ext uri="{9D8B030D-6E8A-4147-A177-3AD203B41FA5}">
                      <a16:colId xmlns:a16="http://schemas.microsoft.com/office/drawing/2014/main" val="2827751977"/>
                    </a:ext>
                  </a:extLst>
                </a:gridCol>
                <a:gridCol w="766878">
                  <a:extLst>
                    <a:ext uri="{9D8B030D-6E8A-4147-A177-3AD203B41FA5}">
                      <a16:colId xmlns:a16="http://schemas.microsoft.com/office/drawing/2014/main" val="1447024988"/>
                    </a:ext>
                  </a:extLst>
                </a:gridCol>
                <a:gridCol w="841462">
                  <a:extLst>
                    <a:ext uri="{9D8B030D-6E8A-4147-A177-3AD203B41FA5}">
                      <a16:colId xmlns:a16="http://schemas.microsoft.com/office/drawing/2014/main" val="2477190440"/>
                    </a:ext>
                  </a:extLst>
                </a:gridCol>
                <a:gridCol w="984893">
                  <a:extLst>
                    <a:ext uri="{9D8B030D-6E8A-4147-A177-3AD203B41FA5}">
                      <a16:colId xmlns:a16="http://schemas.microsoft.com/office/drawing/2014/main" val="2503671202"/>
                    </a:ext>
                  </a:extLst>
                </a:gridCol>
                <a:gridCol w="947601">
                  <a:extLst>
                    <a:ext uri="{9D8B030D-6E8A-4147-A177-3AD203B41FA5}">
                      <a16:colId xmlns:a16="http://schemas.microsoft.com/office/drawing/2014/main" val="1791667013"/>
                    </a:ext>
                  </a:extLst>
                </a:gridCol>
                <a:gridCol w="721936">
                  <a:extLst>
                    <a:ext uri="{9D8B030D-6E8A-4147-A177-3AD203B41FA5}">
                      <a16:colId xmlns:a16="http://schemas.microsoft.com/office/drawing/2014/main" val="2327080011"/>
                    </a:ext>
                  </a:extLst>
                </a:gridCol>
              </a:tblGrid>
              <a:tr h="11648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Entidad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Acuerdo 646 de 2016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Ejecutado 2016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Ejecutado 2017 a septiembre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Saldo sin comprometer Acuerdo 646 </a:t>
                      </a:r>
                      <a:br>
                        <a:rPr lang="es-CO" sz="1100" b="1" dirty="0">
                          <a:effectLst/>
                        </a:rPr>
                      </a:br>
                      <a:r>
                        <a:rPr lang="es-CO" sz="1100" b="1" dirty="0">
                          <a:effectLst/>
                        </a:rPr>
                        <a:t>$ 2017 (a)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Necesidades adicionales de cupo (b)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Total, Nuevo cupo Pesos 2017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(a)+(b)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23915568"/>
                  </a:ext>
                </a:extLst>
              </a:tr>
              <a:tr h="31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IDU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1.072.000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69.578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171.397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872.125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872.125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18804462"/>
                  </a:ext>
                </a:extLst>
              </a:tr>
              <a:tr h="17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SED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347.000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145.708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215.519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210.000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425.519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39607723"/>
                  </a:ext>
                </a:extLst>
              </a:tr>
              <a:tr h="17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IDRD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74.000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500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54.893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21.620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400.000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421.620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4264980"/>
                  </a:ext>
                </a:extLst>
              </a:tr>
              <a:tr h="17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FFDS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179.000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124.000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4.547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52.708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52.708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39990407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SEC. DE AMBIENTE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230.000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8.717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230.713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230.713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22413606"/>
                  </a:ext>
                </a:extLst>
              </a:tr>
              <a:tr h="3547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SEC. DE SEGURIDAD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187.000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60.529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134.138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100.000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234.138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2020551"/>
                  </a:ext>
                </a:extLst>
              </a:tr>
              <a:tr h="17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APP’S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40.000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12.078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29.562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29.562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29425256"/>
                  </a:ext>
                </a:extLst>
              </a:tr>
              <a:tr h="53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TRANSMILENIO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2.110.000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7.782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2.188.728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1.440.000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3.628.728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9000196"/>
                  </a:ext>
                </a:extLst>
              </a:tr>
              <a:tr h="179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METRO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800.000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16.814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815.297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815.297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9042818"/>
                  </a:ext>
                </a:extLst>
              </a:tr>
              <a:tr h="532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INTEGRACIÓN SOCIAL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100.000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100.000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94778698"/>
                  </a:ext>
                </a:extLst>
              </a:tr>
              <a:tr h="709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     - EMPRESA DE         RENOVACIÓN  URBANA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150.000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150.000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32255326"/>
                  </a:ext>
                </a:extLst>
              </a:tr>
              <a:tr h="31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Total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5.039.000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210.891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465.652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4.560.409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>
                          <a:effectLst/>
                        </a:rPr>
                        <a:t>2.400.000</a:t>
                      </a:r>
                      <a:endParaRPr lang="es-CO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 b="1" dirty="0">
                          <a:effectLst/>
                        </a:rPr>
                        <a:t>6.960.409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6044975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817438" y="6355145"/>
            <a:ext cx="1778898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SDH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12821394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125178069"/>
              </p:ext>
            </p:extLst>
          </p:nvPr>
        </p:nvGraphicFramePr>
        <p:xfrm>
          <a:off x="1547664" y="-575468"/>
          <a:ext cx="7435485" cy="5156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2123728" y="836712"/>
            <a:ext cx="4752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</a:rPr>
              <a:t>Análisis financiero de la deuda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1547110" y="4588032"/>
            <a:ext cx="1778898" cy="222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Fuente: SDH Julio 2017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8532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82192643"/>
              </p:ext>
            </p:extLst>
          </p:nvPr>
        </p:nvGraphicFramePr>
        <p:xfrm>
          <a:off x="1328083" y="1584146"/>
          <a:ext cx="696611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2339752" y="620688"/>
            <a:ext cx="4518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 de Capacidad de Pago</a:t>
            </a:r>
            <a:endParaRPr lang="es-CO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</a:rPr>
              <a:t>(Intereses/Ahorro Operacional 2008-2017)</a:t>
            </a:r>
            <a:endParaRPr lang="es-C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28083" y="5108821"/>
            <a:ext cx="1778898" cy="222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Fuente: SDH Julio 2017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289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4275981953"/>
              </p:ext>
            </p:extLst>
          </p:nvPr>
        </p:nvGraphicFramePr>
        <p:xfrm>
          <a:off x="1115616" y="1916832"/>
          <a:ext cx="696611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1835696" y="764704"/>
            <a:ext cx="5022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Indicador de Sostenibilidad de la Deuda</a:t>
            </a:r>
            <a:endParaRPr lang="es-CO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(Saldo de la Deuda / Ingresos Corrientes 2008-2017)</a:t>
            </a:r>
            <a:endParaRPr lang="es-CO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50232" y="5445224"/>
            <a:ext cx="1778898" cy="222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Fuente: SDH Julio 2017</a:t>
            </a:r>
            <a:endParaRPr lang="es-CO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594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8928"/>
          </a:xfrm>
        </p:spPr>
        <p:txBody>
          <a:bodyPr/>
          <a:lstStyle/>
          <a:p>
            <a:r>
              <a:rPr lang="es-CO" dirty="0" smtClean="0"/>
              <a:t>                CONCLUSIONES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79376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1234181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800" dirty="0" smtClean="0">
                <a:solidFill>
                  <a:schemeClr val="tx1"/>
                </a:solidFill>
              </a:rPr>
              <a:t>EJECUCIÓN</a:t>
            </a:r>
            <a:r>
              <a:rPr lang="es-CO" sz="2800" dirty="0">
                <a:solidFill>
                  <a:schemeClr val="tx1"/>
                </a:solidFill>
              </a:rPr>
              <a:t>DEL CUPO DE ENDEUDAMIENTO POR ENTIDADES ACUERDO 646 DE 2016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026821"/>
              </p:ext>
            </p:extLst>
          </p:nvPr>
        </p:nvGraphicFramePr>
        <p:xfrm>
          <a:off x="1979712" y="2132855"/>
          <a:ext cx="5040560" cy="3029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5312">
                  <a:extLst>
                    <a:ext uri="{9D8B030D-6E8A-4147-A177-3AD203B41FA5}">
                      <a16:colId xmlns:a16="http://schemas.microsoft.com/office/drawing/2014/main" val="2009524047"/>
                    </a:ext>
                  </a:extLst>
                </a:gridCol>
                <a:gridCol w="2395248">
                  <a:extLst>
                    <a:ext uri="{9D8B030D-6E8A-4147-A177-3AD203B41FA5}">
                      <a16:colId xmlns:a16="http://schemas.microsoft.com/office/drawing/2014/main" val="3168416426"/>
                    </a:ext>
                  </a:extLst>
                </a:gridCol>
              </a:tblGrid>
              <a:tr h="623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Entidad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Acuerdo 646 de 2016</a:t>
                      </a:r>
                      <a:endParaRPr lang="es-CO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Miles de $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73825394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TRANSMILENIO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</a:rPr>
                        <a:t>2.110.000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7729590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IDU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1,072,000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516982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METRO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800,000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09710763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SED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347,000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0181481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S.</a:t>
                      </a:r>
                      <a:r>
                        <a:rPr lang="es-CO" sz="1200" baseline="0" dirty="0" smtClean="0">
                          <a:effectLst/>
                        </a:rPr>
                        <a:t> AMBIENTE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230,000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27550171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SEGURIDAD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187,000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54912912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FFDS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179,000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53663257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IDRD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74,000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21933099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     - </a:t>
                      </a:r>
                      <a:r>
                        <a:rPr lang="es-CO" sz="1200" dirty="0" smtClean="0">
                          <a:effectLst/>
                        </a:rPr>
                        <a:t>APPS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40,000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343413"/>
                  </a:ext>
                </a:extLst>
              </a:tr>
              <a:tr h="240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effectLst/>
                        </a:rPr>
                        <a:t>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dirty="0">
                          <a:effectLst/>
                        </a:rPr>
                        <a:t>5.039.000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357919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990726" y="5230570"/>
            <a:ext cx="1789185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SHD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426832147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98072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pPr algn="ctr"/>
            <a:r>
              <a:rPr lang="es-CO" b="1" dirty="0" smtClean="0"/>
              <a:t>AVANCE DE OBRAS Y EJECUCIÓN CUPO DE ENDEUDAMIENTO IDU</a:t>
            </a:r>
            <a:endParaRPr lang="es-CO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164475"/>
              </p:ext>
            </p:extLst>
          </p:nvPr>
        </p:nvGraphicFramePr>
        <p:xfrm>
          <a:off x="971600" y="1627056"/>
          <a:ext cx="7056784" cy="3818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728">
                  <a:extLst>
                    <a:ext uri="{9D8B030D-6E8A-4147-A177-3AD203B41FA5}">
                      <a16:colId xmlns:a16="http://schemas.microsoft.com/office/drawing/2014/main" val="2019958494"/>
                    </a:ext>
                  </a:extLst>
                </a:gridCol>
                <a:gridCol w="2352528">
                  <a:extLst>
                    <a:ext uri="{9D8B030D-6E8A-4147-A177-3AD203B41FA5}">
                      <a16:colId xmlns:a16="http://schemas.microsoft.com/office/drawing/2014/main" val="1741858082"/>
                    </a:ext>
                  </a:extLst>
                </a:gridCol>
                <a:gridCol w="2352528">
                  <a:extLst>
                    <a:ext uri="{9D8B030D-6E8A-4147-A177-3AD203B41FA5}">
                      <a16:colId xmlns:a16="http://schemas.microsoft.com/office/drawing/2014/main" val="3516427302"/>
                    </a:ext>
                  </a:extLst>
                </a:gridCol>
              </a:tblGrid>
              <a:tr h="29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PROYECTO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% DE AVANCE ETAPA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ETAPA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0742634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José celestino Mutis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Gestión Predial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834865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 los cerros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100%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Obra Terminada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4709644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Par vial Kra. 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Adjudicación de Obra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140996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Hortua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Prefactibilidad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6587734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San Antonio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Ejecución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408349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Laureano Gómez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Gestión Predial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8462354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Rincón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Ejecución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8494"/>
                  </a:ext>
                </a:extLst>
              </a:tr>
              <a:tr h="29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Tabor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18%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Ejecución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9558818"/>
                  </a:ext>
                </a:extLst>
              </a:tr>
              <a:tr h="596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Bosa desde la ciudad de Cali a la Av. Tintal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694047"/>
                  </a:ext>
                </a:extLst>
              </a:tr>
              <a:tr h="596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Av. Bosa de </a:t>
                      </a:r>
                      <a:r>
                        <a:rPr lang="es-CO" sz="1100" dirty="0" err="1">
                          <a:effectLst/>
                        </a:rPr>
                        <a:t>Agoberto</a:t>
                      </a:r>
                      <a:r>
                        <a:rPr lang="es-CO" sz="1100" dirty="0">
                          <a:effectLst/>
                        </a:rPr>
                        <a:t> Mejía a ciudad de Cali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83%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Ejecución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47253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043608" y="5589240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IDU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7452899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793352"/>
            <a:ext cx="8229600" cy="62861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400" dirty="0"/>
              <a:t/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1026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Marcador de contenido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sp>
        <p:nvSpPr>
          <p:cNvPr id="4" name="AutoShape 4" descr="Resultado de imagen para indigente siglo xi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Resultado de imagen para indigente siglo xi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8" descr="Resultado de imagen para indigente siglo xi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0" descr="Resultado de imagen para indigente siglo xix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12" descr="Resultado de imagen para indigente siglo xix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34922"/>
              </p:ext>
            </p:extLst>
          </p:nvPr>
        </p:nvGraphicFramePr>
        <p:xfrm>
          <a:off x="917575" y="1421969"/>
          <a:ext cx="7164153" cy="4641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7511">
                  <a:extLst>
                    <a:ext uri="{9D8B030D-6E8A-4147-A177-3AD203B41FA5}">
                      <a16:colId xmlns:a16="http://schemas.microsoft.com/office/drawing/2014/main" val="4029106453"/>
                    </a:ext>
                  </a:extLst>
                </a:gridCol>
                <a:gridCol w="2388321">
                  <a:extLst>
                    <a:ext uri="{9D8B030D-6E8A-4147-A177-3AD203B41FA5}">
                      <a16:colId xmlns:a16="http://schemas.microsoft.com/office/drawing/2014/main" val="1711373806"/>
                    </a:ext>
                  </a:extLst>
                </a:gridCol>
                <a:gridCol w="2388321">
                  <a:extLst>
                    <a:ext uri="{9D8B030D-6E8A-4147-A177-3AD203B41FA5}">
                      <a16:colId xmlns:a16="http://schemas.microsoft.com/office/drawing/2014/main" val="2192606203"/>
                    </a:ext>
                  </a:extLst>
                </a:gridCol>
              </a:tblGrid>
              <a:tr h="206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PROYECTO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% DE AVANCE ETAPA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ETAPA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527860"/>
                  </a:ext>
                </a:extLst>
              </a:tr>
              <a:tr h="637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Av. Ciudad de Cali, desde Av. Bosa hasta San Bernardino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69%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Ejecución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246993"/>
                  </a:ext>
                </a:extLst>
              </a:tr>
              <a:tr h="853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Tintal de Av. Villavicencio a Av. Manuel Cepeda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23%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123847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Tintal de Av. Manuel Cepeda a Av. Alsacia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089252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Alsacia desde Av. Tintal a Av. Cali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23%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Estudios y diseños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961502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Alsacia desde Av. Constitución a Av. Boyacá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132155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Alsacia desde Av. Boyacá a Av. Cali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04745"/>
                  </a:ext>
                </a:extLst>
              </a:tr>
              <a:tr h="20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Constitución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23%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Estudios y diseños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556452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1 de Mayo desde la Kra. 3 este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Adjudicación de obra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478489"/>
                  </a:ext>
                </a:extLst>
              </a:tr>
              <a:tr h="206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Av. Jorge Gaitán Cortes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Prefactibilidad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866373"/>
                  </a:ext>
                </a:extLst>
              </a:tr>
              <a:tr h="4219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Intersección Av. chile con Av. Cali.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 err="1">
                          <a:effectLst/>
                        </a:rPr>
                        <a:t>Prefactibilidad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058195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 rot="10800000" flipV="1">
            <a:off x="539552" y="111922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AVANCE DE OBRAS Y EJECUCIÓN CUPO DE ENDEUDAMIENTO IDU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17575" y="6032846"/>
            <a:ext cx="1656184" cy="222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/>
              <a:t>Fuente: IDU Julio 2017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61835958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4 Marcador de contenido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633854005"/>
              </p:ext>
            </p:extLst>
          </p:nvPr>
        </p:nvGraphicFramePr>
        <p:xfrm>
          <a:off x="323528" y="1340768"/>
          <a:ext cx="8136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05360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28" y="5811914"/>
            <a:ext cx="901421" cy="78543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331640" y="6224957"/>
            <a:ext cx="4000406" cy="37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>
                <a:latin typeface="Bell MT" pitchFamily="18" charset="0"/>
                <a:cs typeface="Aharoni" pitchFamily="2" charset="-79"/>
              </a:rPr>
              <a:t> H. C  ROGER  CARRILLO   CAMPO</a:t>
            </a:r>
            <a:endParaRPr lang="es-CO" b="1" i="1" dirty="0">
              <a:latin typeface="Bell MT" pitchFamily="18" charset="0"/>
              <a:cs typeface="Aharoni" pitchFamily="2" charset="-79"/>
            </a:endParaRPr>
          </a:p>
        </p:txBody>
      </p:sp>
      <p:pic>
        <p:nvPicPr>
          <p:cNvPr id="7" name="Picture 2" descr="http://partidoconservador.com/wp-content/uploads/2015/05/logo-nuevo-blan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" y="5691021"/>
            <a:ext cx="1277480" cy="10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42397" y="2139826"/>
            <a:ext cx="4608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sz="2400" b="1" dirty="0" smtClean="0"/>
          </a:p>
          <a:p>
            <a:endParaRPr lang="es-CO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90451534"/>
              </p:ext>
            </p:extLst>
          </p:nvPr>
        </p:nvGraphicFramePr>
        <p:xfrm>
          <a:off x="179512" y="1196752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01408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es-CO" sz="2000" b="1" dirty="0"/>
              <a:t>IMÁGENES AVANCES DE OBRA AV RINCON </a:t>
            </a:r>
            <a:endParaRPr lang="es-CO" sz="2000" dirty="0"/>
          </a:p>
        </p:txBody>
      </p:sp>
      <p:pic>
        <p:nvPicPr>
          <p:cNvPr id="4" name="Imagen 3" descr="F:\IMG-20170822-WA00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4032448" cy="272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F:\IMG-20170822-WA00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1268761"/>
            <a:ext cx="3721173" cy="272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 descr="F:\IMG-20170822-WA0090.jpg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68833"/>
            <a:ext cx="4392488" cy="252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626415"/>
      </p:ext>
    </p:extLst>
  </p:cSld>
  <p:clrMapOvr>
    <a:masterClrMapping/>
  </p:clrMapOvr>
  <p:transition spd="slow">
    <p:cover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1946</Words>
  <Application>Microsoft Office PowerPoint</Application>
  <PresentationFormat>Presentación en pantalla (4:3)</PresentationFormat>
  <Paragraphs>521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4" baseType="lpstr">
      <vt:lpstr>Aharoni</vt:lpstr>
      <vt:lpstr>Arial</vt:lpstr>
      <vt:lpstr>Bell MT</vt:lpstr>
      <vt:lpstr>Calibri</vt:lpstr>
      <vt:lpstr>Constantia</vt:lpstr>
      <vt:lpstr>Times New Roman</vt:lpstr>
      <vt:lpstr>Wingdings 2</vt:lpstr>
      <vt:lpstr>Flujo</vt:lpstr>
      <vt:lpstr>Presentación de PowerPoint</vt:lpstr>
      <vt:lpstr>METODOLOGIA DEBATE </vt:lpstr>
      <vt:lpstr>ANTECEDENTES CUPO DE ENDEUDAMIENTO</vt:lpstr>
      <vt:lpstr>EJECUCIÓNDEL CUPO DE ENDEUDAMIENTO POR ENTIDADES ACUERDO 646 DE 2016</vt:lpstr>
      <vt:lpstr>Presentación de PowerPoint</vt:lpstr>
      <vt:lpstr> </vt:lpstr>
      <vt:lpstr>Presentación de PowerPoint</vt:lpstr>
      <vt:lpstr>Presentación de PowerPoint</vt:lpstr>
      <vt:lpstr>IMÁGENES AVANCES DE OBRA AV RINCON </vt:lpstr>
      <vt:lpstr>IMÁGENES AVANCES DE OBRA AV TABOR</vt:lpstr>
      <vt:lpstr>AVANCES AV LAUREANO GOMEZ KRA 9 DESDE LA CALLE 170 A 193 </vt:lpstr>
      <vt:lpstr>AV ALSACIA, TINTAL, CONSTITUCIÓN </vt:lpstr>
      <vt:lpstr>Presentación de PowerPoint</vt:lpstr>
      <vt:lpstr>Presentación de PowerPoint</vt:lpstr>
      <vt:lpstr>Presentación de PowerPoint</vt:lpstr>
      <vt:lpstr>Presentación de PowerPoint</vt:lpstr>
      <vt:lpstr>Troncal Séptima</vt:lpstr>
      <vt:lpstr>Presentación de PowerPoint</vt:lpstr>
      <vt:lpstr>Presentación de PowerPoint</vt:lpstr>
      <vt:lpstr>PROYECTO CERROS ORIENTALES</vt:lpstr>
      <vt:lpstr>AVANCE DE PROYECTOS Y EJECUCIÓN CUPO DE ENDEUDAMIENTO SECRETARIA DE MEDIO AMBIENTE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EDIFICIO MEBOG EN LA ACTUALIDAD </vt:lpstr>
      <vt:lpstr>Presentación de PowerPoint</vt:lpstr>
      <vt:lpstr>Presentación de PowerPoint</vt:lpstr>
      <vt:lpstr>Presentación de PowerPoint</vt:lpstr>
      <vt:lpstr>Presentación de PowerPoint</vt:lpstr>
      <vt:lpstr>                CONCLUSIONES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 PRIMER DEBATE, PROYECTO DE ACUERDO No124 de 2016</dc:title>
  <dc:creator>VIVIAN ROCIO DIAZ RIOS</dc:creator>
  <cp:lastModifiedBy>ANGELA MARIA GARZON GIL</cp:lastModifiedBy>
  <cp:revision>104</cp:revision>
  <dcterms:created xsi:type="dcterms:W3CDTF">2016-04-15T21:32:50Z</dcterms:created>
  <dcterms:modified xsi:type="dcterms:W3CDTF">2017-08-30T19:14:39Z</dcterms:modified>
</cp:coreProperties>
</file>