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69" r:id="rId16"/>
    <p:sldId id="271" r:id="rId17"/>
  </p:sldIdLst>
  <p:sldSz cx="10080625" cy="5670550"/>
  <p:notesSz cx="7772400" cy="10058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6">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4" autoAdjust="0"/>
  </p:normalViewPr>
  <p:slideViewPr>
    <p:cSldViewPr snapToGrid="0">
      <p:cViewPr varScale="1">
        <p:scale>
          <a:sx n="79" d="100"/>
          <a:sy n="79" d="100"/>
        </p:scale>
        <p:origin x="834" y="84"/>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A4D014-71B1-4B7D-AAA8-BFBD6C2D258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ES"/>
        </a:p>
      </dgm:t>
    </dgm:pt>
    <dgm:pt modelId="{FB4F8D87-BA18-4A21-B5FE-FC06AF9A05B8}">
      <dgm:prSet phldrT="[Texto]" custT="1"/>
      <dgm:spPr/>
      <dgm:t>
        <a:bodyPr/>
        <a:lstStyle/>
        <a:p>
          <a:pPr algn="just"/>
          <a:r>
            <a:rPr lang="es-CO" sz="1800" b="1" dirty="0" smtClean="0">
              <a:latin typeface="+mn-lt"/>
            </a:rPr>
            <a:t>SE PLANTEA QUE EXISTE LA NORMATIVIDAD SUFICIENTE PARA REGULAR EL MANEJO DE VERTIMIENTOS PELIGROSOS VETERINARIOS.</a:t>
          </a:r>
          <a:endParaRPr lang="es-ES" sz="1800" b="1" dirty="0">
            <a:latin typeface="+mn-lt"/>
          </a:endParaRPr>
        </a:p>
      </dgm:t>
    </dgm:pt>
    <dgm:pt modelId="{57F2560A-800B-46E8-85FB-818DD4C8CF79}" type="parTrans" cxnId="{E68232A8-2A7F-4420-B621-4E319C00A352}">
      <dgm:prSet/>
      <dgm:spPr/>
      <dgm:t>
        <a:bodyPr/>
        <a:lstStyle/>
        <a:p>
          <a:pPr algn="just"/>
          <a:endParaRPr lang="es-ES" sz="1800" b="1">
            <a:latin typeface="+mn-lt"/>
          </a:endParaRPr>
        </a:p>
      </dgm:t>
    </dgm:pt>
    <dgm:pt modelId="{F374868E-0621-48E0-B766-6D036DF07776}" type="sibTrans" cxnId="{E68232A8-2A7F-4420-B621-4E319C00A352}">
      <dgm:prSet/>
      <dgm:spPr/>
      <dgm:t>
        <a:bodyPr/>
        <a:lstStyle/>
        <a:p>
          <a:pPr algn="just"/>
          <a:endParaRPr lang="es-ES" sz="1800" b="1">
            <a:latin typeface="+mn-lt"/>
          </a:endParaRPr>
        </a:p>
      </dgm:t>
    </dgm:pt>
    <dgm:pt modelId="{8BB1D5B5-0157-4991-96A8-1FAD6C95053E}">
      <dgm:prSet phldrT="[Texto]" custT="1"/>
      <dgm:spPr/>
      <dgm:t>
        <a:bodyPr/>
        <a:lstStyle/>
        <a:p>
          <a:pPr algn="just"/>
          <a:r>
            <a:rPr lang="es-CO" sz="1800" b="1" dirty="0" smtClean="0">
              <a:latin typeface="+mn-lt"/>
              <a:ea typeface="Calibri" panose="020F0502020204030204" pitchFamily="34" charset="0"/>
              <a:cs typeface="Times New Roman" panose="02020603050405020304" pitchFamily="18" charset="0"/>
            </a:rPr>
            <a:t>SE RECOMENDÓ EVALUAR LA COHERENCIA DE INCLUIR DENTRO DEL OBJETIVO GENERAL, LOS OBJETIVOS ESPECÍFICOS Y LAS ESTRATEGIAS DE LOS LINEAMIENTOS DE LA POLÍTICA PÚBLICA, EL MITIGAR, MINIMIZAR Y/O REDUCIR AL MÁXIMO LA GENERACIÓN DE VERTIMIENTOS PELIGROSOS, POR CUANTO LOS MISMOS ESTÁN PROHIBIDOS CONFORME CON LO ESTABLECIDO EN EL ART. 18 RESOLUCIÓN (SDA) NO. 3957 DE 2009; ART. 24 DECRETO NACIONAL 2930 DE 2010; Y DECRETO LEY 2811 DE 1974</a:t>
          </a:r>
          <a:endParaRPr lang="es-ES" sz="1800" b="1" dirty="0">
            <a:latin typeface="+mn-lt"/>
          </a:endParaRPr>
        </a:p>
      </dgm:t>
    </dgm:pt>
    <dgm:pt modelId="{27C7770F-2A7B-48AF-90DB-7EE2514E1E6C}" type="parTrans" cxnId="{44762558-45D6-45D3-B869-C73715A150AE}">
      <dgm:prSet/>
      <dgm:spPr/>
      <dgm:t>
        <a:bodyPr/>
        <a:lstStyle/>
        <a:p>
          <a:pPr algn="just"/>
          <a:endParaRPr lang="es-ES" sz="1800" b="1">
            <a:latin typeface="+mn-lt"/>
          </a:endParaRPr>
        </a:p>
      </dgm:t>
    </dgm:pt>
    <dgm:pt modelId="{5B3EB307-A0C1-411D-B10E-72C2B5426AB7}" type="sibTrans" cxnId="{44762558-45D6-45D3-B869-C73715A150AE}">
      <dgm:prSet/>
      <dgm:spPr/>
      <dgm:t>
        <a:bodyPr/>
        <a:lstStyle/>
        <a:p>
          <a:pPr algn="just"/>
          <a:endParaRPr lang="es-ES" sz="1800" b="1">
            <a:latin typeface="+mn-lt"/>
          </a:endParaRPr>
        </a:p>
      </dgm:t>
    </dgm:pt>
    <dgm:pt modelId="{B1C777EF-AF6B-43EC-9A54-AFE5F110A156}">
      <dgm:prSet phldrT="[Texto]" custT="1"/>
      <dgm:spPr/>
      <dgm:t>
        <a:bodyPr/>
        <a:lstStyle/>
        <a:p>
          <a:pPr algn="just"/>
          <a:r>
            <a:rPr lang="es-ES" sz="1800" b="1" dirty="0" smtClean="0">
              <a:latin typeface="+mn-lt"/>
            </a:rPr>
            <a:t>SE MANIFIESTA QUE LA INICIATIVA TIENE IMPACTO FISCAL Y ESTE NO PUEDE SER ATENDIDO POR EL SECTOR</a:t>
          </a:r>
          <a:endParaRPr lang="es-ES" sz="1800" b="1" dirty="0">
            <a:latin typeface="+mn-lt"/>
          </a:endParaRPr>
        </a:p>
      </dgm:t>
    </dgm:pt>
    <dgm:pt modelId="{943F95D0-B2F5-4354-83D3-50381F30626E}" type="parTrans" cxnId="{06794291-CD48-419C-BC5A-4D127AB9628A}">
      <dgm:prSet/>
      <dgm:spPr/>
      <dgm:t>
        <a:bodyPr/>
        <a:lstStyle/>
        <a:p>
          <a:pPr algn="just"/>
          <a:endParaRPr lang="es-ES" sz="1800" b="1">
            <a:latin typeface="+mn-lt"/>
          </a:endParaRPr>
        </a:p>
      </dgm:t>
    </dgm:pt>
    <dgm:pt modelId="{4487DAE5-79CA-420E-A52A-7D4090A12992}" type="sibTrans" cxnId="{06794291-CD48-419C-BC5A-4D127AB9628A}">
      <dgm:prSet/>
      <dgm:spPr/>
      <dgm:t>
        <a:bodyPr/>
        <a:lstStyle/>
        <a:p>
          <a:pPr algn="just"/>
          <a:endParaRPr lang="es-ES" sz="1800" b="1">
            <a:latin typeface="+mn-lt"/>
          </a:endParaRPr>
        </a:p>
      </dgm:t>
    </dgm:pt>
    <dgm:pt modelId="{EB479E90-A468-4699-A894-BD4A57B2C57C}" type="pres">
      <dgm:prSet presAssocID="{6CA4D014-71B1-4B7D-AAA8-BFBD6C2D258A}" presName="linear" presStyleCnt="0">
        <dgm:presLayoutVars>
          <dgm:animLvl val="lvl"/>
          <dgm:resizeHandles val="exact"/>
        </dgm:presLayoutVars>
      </dgm:prSet>
      <dgm:spPr/>
      <dgm:t>
        <a:bodyPr/>
        <a:lstStyle/>
        <a:p>
          <a:endParaRPr lang="es-ES"/>
        </a:p>
      </dgm:t>
    </dgm:pt>
    <dgm:pt modelId="{56784689-1C7F-420A-87C4-9BCD1488E013}" type="pres">
      <dgm:prSet presAssocID="{FB4F8D87-BA18-4A21-B5FE-FC06AF9A05B8}" presName="parentText" presStyleLbl="node1" presStyleIdx="0" presStyleCnt="3" custScaleY="53612">
        <dgm:presLayoutVars>
          <dgm:chMax val="0"/>
          <dgm:bulletEnabled val="1"/>
        </dgm:presLayoutVars>
      </dgm:prSet>
      <dgm:spPr/>
      <dgm:t>
        <a:bodyPr/>
        <a:lstStyle/>
        <a:p>
          <a:endParaRPr lang="es-ES"/>
        </a:p>
      </dgm:t>
    </dgm:pt>
    <dgm:pt modelId="{42620AE2-6862-47D2-BA0C-FA9AE4BCEC1F}" type="pres">
      <dgm:prSet presAssocID="{F374868E-0621-48E0-B766-6D036DF07776}" presName="spacer" presStyleCnt="0"/>
      <dgm:spPr/>
    </dgm:pt>
    <dgm:pt modelId="{C724D701-15AD-4308-BC50-A7548DC6790A}" type="pres">
      <dgm:prSet presAssocID="{8BB1D5B5-0157-4991-96A8-1FAD6C95053E}" presName="parentText" presStyleLbl="node1" presStyleIdx="1" presStyleCnt="3">
        <dgm:presLayoutVars>
          <dgm:chMax val="0"/>
          <dgm:bulletEnabled val="1"/>
        </dgm:presLayoutVars>
      </dgm:prSet>
      <dgm:spPr/>
      <dgm:t>
        <a:bodyPr/>
        <a:lstStyle/>
        <a:p>
          <a:endParaRPr lang="es-ES"/>
        </a:p>
      </dgm:t>
    </dgm:pt>
    <dgm:pt modelId="{B789B09B-4DB6-4877-8A18-0100D3B815F5}" type="pres">
      <dgm:prSet presAssocID="{5B3EB307-A0C1-411D-B10E-72C2B5426AB7}" presName="spacer" presStyleCnt="0"/>
      <dgm:spPr/>
    </dgm:pt>
    <dgm:pt modelId="{47EB7E8D-35C7-4A85-AFE6-1CF8A483A0C1}" type="pres">
      <dgm:prSet presAssocID="{B1C777EF-AF6B-43EC-9A54-AFE5F110A156}" presName="parentText" presStyleLbl="node1" presStyleIdx="2" presStyleCnt="3" custScaleY="44229">
        <dgm:presLayoutVars>
          <dgm:chMax val="0"/>
          <dgm:bulletEnabled val="1"/>
        </dgm:presLayoutVars>
      </dgm:prSet>
      <dgm:spPr/>
      <dgm:t>
        <a:bodyPr/>
        <a:lstStyle/>
        <a:p>
          <a:endParaRPr lang="es-ES"/>
        </a:p>
      </dgm:t>
    </dgm:pt>
  </dgm:ptLst>
  <dgm:cxnLst>
    <dgm:cxn modelId="{44762558-45D6-45D3-B869-C73715A150AE}" srcId="{6CA4D014-71B1-4B7D-AAA8-BFBD6C2D258A}" destId="{8BB1D5B5-0157-4991-96A8-1FAD6C95053E}" srcOrd="1" destOrd="0" parTransId="{27C7770F-2A7B-48AF-90DB-7EE2514E1E6C}" sibTransId="{5B3EB307-A0C1-411D-B10E-72C2B5426AB7}"/>
    <dgm:cxn modelId="{6A7669F9-6E2C-4161-8ECB-3ED51791E424}" type="presOf" srcId="{8BB1D5B5-0157-4991-96A8-1FAD6C95053E}" destId="{C724D701-15AD-4308-BC50-A7548DC6790A}" srcOrd="0" destOrd="0" presId="urn:microsoft.com/office/officeart/2005/8/layout/vList2"/>
    <dgm:cxn modelId="{E68232A8-2A7F-4420-B621-4E319C00A352}" srcId="{6CA4D014-71B1-4B7D-AAA8-BFBD6C2D258A}" destId="{FB4F8D87-BA18-4A21-B5FE-FC06AF9A05B8}" srcOrd="0" destOrd="0" parTransId="{57F2560A-800B-46E8-85FB-818DD4C8CF79}" sibTransId="{F374868E-0621-48E0-B766-6D036DF07776}"/>
    <dgm:cxn modelId="{F5C32D87-7ED5-429E-8DCA-7DFCFEDF70EE}" type="presOf" srcId="{FB4F8D87-BA18-4A21-B5FE-FC06AF9A05B8}" destId="{56784689-1C7F-420A-87C4-9BCD1488E013}" srcOrd="0" destOrd="0" presId="urn:microsoft.com/office/officeart/2005/8/layout/vList2"/>
    <dgm:cxn modelId="{A164F3F7-FAE6-4992-B9F2-00231E98B720}" type="presOf" srcId="{6CA4D014-71B1-4B7D-AAA8-BFBD6C2D258A}" destId="{EB479E90-A468-4699-A894-BD4A57B2C57C}" srcOrd="0" destOrd="0" presId="urn:microsoft.com/office/officeart/2005/8/layout/vList2"/>
    <dgm:cxn modelId="{06794291-CD48-419C-BC5A-4D127AB9628A}" srcId="{6CA4D014-71B1-4B7D-AAA8-BFBD6C2D258A}" destId="{B1C777EF-AF6B-43EC-9A54-AFE5F110A156}" srcOrd="2" destOrd="0" parTransId="{943F95D0-B2F5-4354-83D3-50381F30626E}" sibTransId="{4487DAE5-79CA-420E-A52A-7D4090A12992}"/>
    <dgm:cxn modelId="{A7C0A418-4BD0-43C2-A849-8D0031823FEA}" type="presOf" srcId="{B1C777EF-AF6B-43EC-9A54-AFE5F110A156}" destId="{47EB7E8D-35C7-4A85-AFE6-1CF8A483A0C1}" srcOrd="0" destOrd="0" presId="urn:microsoft.com/office/officeart/2005/8/layout/vList2"/>
    <dgm:cxn modelId="{05FE63EF-D178-4DD4-B72F-1425D02095FA}" type="presParOf" srcId="{EB479E90-A468-4699-A894-BD4A57B2C57C}" destId="{56784689-1C7F-420A-87C4-9BCD1488E013}" srcOrd="0" destOrd="0" presId="urn:microsoft.com/office/officeart/2005/8/layout/vList2"/>
    <dgm:cxn modelId="{E3AA25A9-C96E-42E5-9098-1BA07297E125}" type="presParOf" srcId="{EB479E90-A468-4699-A894-BD4A57B2C57C}" destId="{42620AE2-6862-47D2-BA0C-FA9AE4BCEC1F}" srcOrd="1" destOrd="0" presId="urn:microsoft.com/office/officeart/2005/8/layout/vList2"/>
    <dgm:cxn modelId="{279A0B57-D4A0-42DF-A600-2BAE4CE03294}" type="presParOf" srcId="{EB479E90-A468-4699-A894-BD4A57B2C57C}" destId="{C724D701-15AD-4308-BC50-A7548DC6790A}" srcOrd="2" destOrd="0" presId="urn:microsoft.com/office/officeart/2005/8/layout/vList2"/>
    <dgm:cxn modelId="{9ECDE5FC-3BEA-42CA-B53C-47B3D942BD3A}" type="presParOf" srcId="{EB479E90-A468-4699-A894-BD4A57B2C57C}" destId="{B789B09B-4DB6-4877-8A18-0100D3B815F5}" srcOrd="3" destOrd="0" presId="urn:microsoft.com/office/officeart/2005/8/layout/vList2"/>
    <dgm:cxn modelId="{0ED4AAC1-26A9-4243-8262-E36641524DC3}" type="presParOf" srcId="{EB479E90-A468-4699-A894-BD4A57B2C57C}" destId="{47EB7E8D-35C7-4A85-AFE6-1CF8A483A0C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AA0F82-D77C-49AE-AE32-A0E45404D81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ES"/>
        </a:p>
      </dgm:t>
    </dgm:pt>
    <dgm:pt modelId="{2CDA45FE-F51C-4748-8251-11B3EA1AFA67}">
      <dgm:prSet phldrT="[Texto]" custT="1"/>
      <dgm:spPr/>
      <dgm:t>
        <a:bodyPr/>
        <a:lstStyle/>
        <a:p>
          <a:pPr algn="just"/>
          <a:r>
            <a:rPr lang="es-CO" sz="1200" b="1" dirty="0" smtClean="0"/>
            <a:t>Residuo o desecho. </a:t>
          </a:r>
          <a:r>
            <a:rPr lang="es-CO" sz="1200" dirty="0" smtClean="0"/>
            <a:t>Es cualquier objeto, material, sustancia, elemento o producto que se encuentra en estado sólido o semisólido, o es un líquido o gas contenido en recipientes o de pósitos, cuyo generador descarta, rechaza o entrega porque sus propiedades no permiten usarlo nuevamente en la actividad que lo generó o porque la legislación o la normatividad vigente así lo estipula. (Artículo 3°. Decreto Nacional 4741 de 2005)</a:t>
          </a:r>
          <a:endParaRPr lang="es-ES" sz="1200" dirty="0"/>
        </a:p>
      </dgm:t>
    </dgm:pt>
    <dgm:pt modelId="{FD99D885-6AB2-43E1-889E-89D411069CD0}" type="parTrans" cxnId="{8A85D000-186C-4070-AB73-09DBA9FF6D10}">
      <dgm:prSet/>
      <dgm:spPr/>
      <dgm:t>
        <a:bodyPr/>
        <a:lstStyle/>
        <a:p>
          <a:pPr algn="just"/>
          <a:endParaRPr lang="es-ES" sz="1200"/>
        </a:p>
      </dgm:t>
    </dgm:pt>
    <dgm:pt modelId="{23E65F02-F5FC-47AC-8403-9BDC29E7CDF6}" type="sibTrans" cxnId="{8A85D000-186C-4070-AB73-09DBA9FF6D10}">
      <dgm:prSet/>
      <dgm:spPr/>
      <dgm:t>
        <a:bodyPr/>
        <a:lstStyle/>
        <a:p>
          <a:pPr algn="just"/>
          <a:endParaRPr lang="es-ES" sz="1200"/>
        </a:p>
      </dgm:t>
    </dgm:pt>
    <dgm:pt modelId="{DB6307C5-E59E-4EE6-B1E4-9951C2EBBF00}">
      <dgm:prSet phldrT="[Texto]" custT="1"/>
      <dgm:spPr/>
      <dgm:t>
        <a:bodyPr/>
        <a:lstStyle/>
        <a:p>
          <a:pPr algn="just"/>
          <a:r>
            <a:rPr lang="es-CO" sz="1200" b="1" smtClean="0"/>
            <a:t>Residuo o desecho peligroso.</a:t>
          </a:r>
          <a:r>
            <a:rPr lang="es-CO" sz="1200" smtClean="0"/>
            <a:t> Es aquel residuo o desecho que por sus características corrosivas, reactivas, explosivas, tóxicas, inflamables, infecciosas o radiactivas puede causar riesgo o daño para la salud humana y el ambiente. Así mismo, se considera residuo o desecho peligroso los envases, empaques y embalajes que hayan estado en contacto con ellos. (Artículo 3°. Decreto Nacional 4741 de 2005)</a:t>
          </a:r>
          <a:endParaRPr lang="es-ES" sz="1200"/>
        </a:p>
      </dgm:t>
    </dgm:pt>
    <dgm:pt modelId="{B58DB26F-D909-44A1-9235-BC093EFE458F}" type="parTrans" cxnId="{A773E770-F105-42AE-9CCC-E8203356FCE4}">
      <dgm:prSet/>
      <dgm:spPr/>
      <dgm:t>
        <a:bodyPr/>
        <a:lstStyle/>
        <a:p>
          <a:pPr algn="just"/>
          <a:endParaRPr lang="es-ES" sz="1200"/>
        </a:p>
      </dgm:t>
    </dgm:pt>
    <dgm:pt modelId="{A3B33FD3-E6EF-4304-83A4-4AEEE40D4B0A}" type="sibTrans" cxnId="{A773E770-F105-42AE-9CCC-E8203356FCE4}">
      <dgm:prSet/>
      <dgm:spPr/>
      <dgm:t>
        <a:bodyPr/>
        <a:lstStyle/>
        <a:p>
          <a:pPr algn="just"/>
          <a:endParaRPr lang="es-ES" sz="1200"/>
        </a:p>
      </dgm:t>
    </dgm:pt>
    <dgm:pt modelId="{BD43E4B1-D707-4574-82AF-898B8EF36D1A}">
      <dgm:prSet phldrT="[Texto]" custT="1"/>
      <dgm:spPr/>
      <dgm:t>
        <a:bodyPr/>
        <a:lstStyle/>
        <a:p>
          <a:pPr algn="just"/>
          <a:r>
            <a:rPr lang="es-CO" sz="1200" b="1" dirty="0" smtClean="0"/>
            <a:t>Vertimiento.</a:t>
          </a:r>
          <a:r>
            <a:rPr lang="es-CO" sz="1200" dirty="0" smtClean="0"/>
            <a:t> Descarga final a un cuerpo de agua, a un alcantarillado o al suelo, de elementos, sustancias o compuestos contenidos en un medio líquido. (Artículo 2.2.3.3.1.3.35. Decreto Nacional 1076 de 2015)</a:t>
          </a:r>
          <a:endParaRPr lang="es-ES" sz="1200" dirty="0"/>
        </a:p>
      </dgm:t>
    </dgm:pt>
    <dgm:pt modelId="{7172ACB6-18CE-441F-865F-DA1804881ED7}" type="parTrans" cxnId="{63AE9CA8-E678-4919-A5C3-9012A86EE70D}">
      <dgm:prSet/>
      <dgm:spPr/>
      <dgm:t>
        <a:bodyPr/>
        <a:lstStyle/>
        <a:p>
          <a:pPr algn="just"/>
          <a:endParaRPr lang="es-ES" sz="1200"/>
        </a:p>
      </dgm:t>
    </dgm:pt>
    <dgm:pt modelId="{A011747B-6677-4EFE-82BE-D65997B0C993}" type="sibTrans" cxnId="{63AE9CA8-E678-4919-A5C3-9012A86EE70D}">
      <dgm:prSet/>
      <dgm:spPr/>
      <dgm:t>
        <a:bodyPr/>
        <a:lstStyle/>
        <a:p>
          <a:pPr algn="just"/>
          <a:endParaRPr lang="es-ES" sz="1200"/>
        </a:p>
      </dgm:t>
    </dgm:pt>
    <dgm:pt modelId="{10A59E2F-4AC4-4A0A-A76E-56CA6D76DD9B}">
      <dgm:prSet phldrT="[Texto]" custT="1"/>
      <dgm:spPr/>
      <dgm:t>
        <a:bodyPr/>
        <a:lstStyle/>
        <a:p>
          <a:pPr algn="just"/>
          <a:r>
            <a:rPr lang="es-CO" sz="1200" b="1" dirty="0" smtClean="0"/>
            <a:t>Vertimiento puntual.</a:t>
          </a:r>
          <a:r>
            <a:rPr lang="es-CO" sz="1200" dirty="0" smtClean="0"/>
            <a:t> El que se realiza a partir de un medio de conducción, del cual se puede precisar el punto exacto de descarga al cuerpo de agua, al alcantarillado o al suelo. (Artículo 2.2.3.3.1.3.36. Decreto Nacional 1076 de 2015)</a:t>
          </a:r>
          <a:endParaRPr lang="es-ES" sz="1200" dirty="0"/>
        </a:p>
      </dgm:t>
    </dgm:pt>
    <dgm:pt modelId="{DE131DF3-3574-472F-903B-BFC5DA9AAB6E}" type="parTrans" cxnId="{B7AA3CF6-CC00-4C50-9DD2-205C709524DB}">
      <dgm:prSet/>
      <dgm:spPr/>
      <dgm:t>
        <a:bodyPr/>
        <a:lstStyle/>
        <a:p>
          <a:pPr algn="just"/>
          <a:endParaRPr lang="es-ES" sz="1200"/>
        </a:p>
      </dgm:t>
    </dgm:pt>
    <dgm:pt modelId="{4C68F3C0-D27B-47EC-9955-46311EBB3DA8}" type="sibTrans" cxnId="{B7AA3CF6-CC00-4C50-9DD2-205C709524DB}">
      <dgm:prSet/>
      <dgm:spPr/>
      <dgm:t>
        <a:bodyPr/>
        <a:lstStyle/>
        <a:p>
          <a:pPr algn="just"/>
          <a:endParaRPr lang="es-ES" sz="1200"/>
        </a:p>
      </dgm:t>
    </dgm:pt>
    <dgm:pt modelId="{6D3EB0E7-4AE0-4211-B69E-4CAD6BB8047F}">
      <dgm:prSet phldrT="[Texto]" custT="1"/>
      <dgm:spPr/>
      <dgm:t>
        <a:bodyPr/>
        <a:lstStyle/>
        <a:p>
          <a:pPr algn="just"/>
          <a:r>
            <a:rPr lang="es-CO" sz="1200" b="1" dirty="0" smtClean="0"/>
            <a:t>Vertimiento no puntual.</a:t>
          </a:r>
          <a:r>
            <a:rPr lang="es-CO" sz="1200" dirty="0" smtClean="0"/>
            <a:t> Aquel en el cual no se puede precisar el punto exacto de descarga al cuerpo de agua o al suelo, tal es el caso de vertimientos provenientes de escorrentía, aplicación de agroquímicos u otros similares. (Artículo 2.2.3.3.1.3.37. Decreto Nacional 1076 de 2015)</a:t>
          </a:r>
          <a:endParaRPr lang="es-ES" sz="1200" dirty="0"/>
        </a:p>
      </dgm:t>
    </dgm:pt>
    <dgm:pt modelId="{14AA6E90-7937-487A-A970-F446D0561099}" type="parTrans" cxnId="{47940DB4-4CCB-4751-BFB5-93E2FBF170FD}">
      <dgm:prSet/>
      <dgm:spPr/>
      <dgm:t>
        <a:bodyPr/>
        <a:lstStyle/>
        <a:p>
          <a:pPr algn="just"/>
          <a:endParaRPr lang="es-ES" sz="1200"/>
        </a:p>
      </dgm:t>
    </dgm:pt>
    <dgm:pt modelId="{2B04CE0C-CDA4-4094-B415-8FD43D077FBD}" type="sibTrans" cxnId="{47940DB4-4CCB-4751-BFB5-93E2FBF170FD}">
      <dgm:prSet/>
      <dgm:spPr/>
      <dgm:t>
        <a:bodyPr/>
        <a:lstStyle/>
        <a:p>
          <a:pPr algn="just"/>
          <a:endParaRPr lang="es-ES" sz="1200"/>
        </a:p>
      </dgm:t>
    </dgm:pt>
    <dgm:pt modelId="{F2E5F052-8DB3-4E80-B3C9-7F8353E1A1B1}" type="pres">
      <dgm:prSet presAssocID="{A2AA0F82-D77C-49AE-AE32-A0E45404D818}" presName="linear" presStyleCnt="0">
        <dgm:presLayoutVars>
          <dgm:animLvl val="lvl"/>
          <dgm:resizeHandles val="exact"/>
        </dgm:presLayoutVars>
      </dgm:prSet>
      <dgm:spPr/>
      <dgm:t>
        <a:bodyPr/>
        <a:lstStyle/>
        <a:p>
          <a:endParaRPr lang="es-ES"/>
        </a:p>
      </dgm:t>
    </dgm:pt>
    <dgm:pt modelId="{733EDD27-6E9F-416E-ADD9-98F4AC33FBAB}" type="pres">
      <dgm:prSet presAssocID="{2CDA45FE-F51C-4748-8251-11B3EA1AFA67}" presName="parentText" presStyleLbl="node1" presStyleIdx="0" presStyleCnt="5">
        <dgm:presLayoutVars>
          <dgm:chMax val="0"/>
          <dgm:bulletEnabled val="1"/>
        </dgm:presLayoutVars>
      </dgm:prSet>
      <dgm:spPr/>
      <dgm:t>
        <a:bodyPr/>
        <a:lstStyle/>
        <a:p>
          <a:endParaRPr lang="es-ES"/>
        </a:p>
      </dgm:t>
    </dgm:pt>
    <dgm:pt modelId="{E0A044FF-3038-4759-AB32-C6FC3638E976}" type="pres">
      <dgm:prSet presAssocID="{23E65F02-F5FC-47AC-8403-9BDC29E7CDF6}" presName="spacer" presStyleCnt="0"/>
      <dgm:spPr/>
    </dgm:pt>
    <dgm:pt modelId="{B92EDCD6-D102-4CDA-BF6A-9BA7B109EA2A}" type="pres">
      <dgm:prSet presAssocID="{DB6307C5-E59E-4EE6-B1E4-9951C2EBBF00}" presName="parentText" presStyleLbl="node1" presStyleIdx="1" presStyleCnt="5">
        <dgm:presLayoutVars>
          <dgm:chMax val="0"/>
          <dgm:bulletEnabled val="1"/>
        </dgm:presLayoutVars>
      </dgm:prSet>
      <dgm:spPr/>
      <dgm:t>
        <a:bodyPr/>
        <a:lstStyle/>
        <a:p>
          <a:endParaRPr lang="es-ES"/>
        </a:p>
      </dgm:t>
    </dgm:pt>
    <dgm:pt modelId="{9880B5A8-203F-431C-BFB6-A9605A4A4F13}" type="pres">
      <dgm:prSet presAssocID="{A3B33FD3-E6EF-4304-83A4-4AEEE40D4B0A}" presName="spacer" presStyleCnt="0"/>
      <dgm:spPr/>
    </dgm:pt>
    <dgm:pt modelId="{FF8214EA-5D17-41DD-8D80-B8DEBF9D41EE}" type="pres">
      <dgm:prSet presAssocID="{BD43E4B1-D707-4574-82AF-898B8EF36D1A}" presName="parentText" presStyleLbl="node1" presStyleIdx="2" presStyleCnt="5">
        <dgm:presLayoutVars>
          <dgm:chMax val="0"/>
          <dgm:bulletEnabled val="1"/>
        </dgm:presLayoutVars>
      </dgm:prSet>
      <dgm:spPr/>
      <dgm:t>
        <a:bodyPr/>
        <a:lstStyle/>
        <a:p>
          <a:endParaRPr lang="es-ES"/>
        </a:p>
      </dgm:t>
    </dgm:pt>
    <dgm:pt modelId="{15E481CD-B2B2-43F6-A650-9A940CB0AE18}" type="pres">
      <dgm:prSet presAssocID="{A011747B-6677-4EFE-82BE-D65997B0C993}" presName="spacer" presStyleCnt="0"/>
      <dgm:spPr/>
    </dgm:pt>
    <dgm:pt modelId="{EF2F267F-E781-4A03-81D7-BFF6449FB741}" type="pres">
      <dgm:prSet presAssocID="{10A59E2F-4AC4-4A0A-A76E-56CA6D76DD9B}" presName="parentText" presStyleLbl="node1" presStyleIdx="3" presStyleCnt="5">
        <dgm:presLayoutVars>
          <dgm:chMax val="0"/>
          <dgm:bulletEnabled val="1"/>
        </dgm:presLayoutVars>
      </dgm:prSet>
      <dgm:spPr/>
      <dgm:t>
        <a:bodyPr/>
        <a:lstStyle/>
        <a:p>
          <a:endParaRPr lang="es-ES"/>
        </a:p>
      </dgm:t>
    </dgm:pt>
    <dgm:pt modelId="{434D44BD-B91E-48EF-99B7-5533240F0117}" type="pres">
      <dgm:prSet presAssocID="{4C68F3C0-D27B-47EC-9955-46311EBB3DA8}" presName="spacer" presStyleCnt="0"/>
      <dgm:spPr/>
    </dgm:pt>
    <dgm:pt modelId="{2B777341-EECC-4F77-ACCE-C1E15AE93902}" type="pres">
      <dgm:prSet presAssocID="{6D3EB0E7-4AE0-4211-B69E-4CAD6BB8047F}" presName="parentText" presStyleLbl="node1" presStyleIdx="4" presStyleCnt="5" custLinFactY="1451" custLinFactNeighborX="909" custLinFactNeighborY="100000">
        <dgm:presLayoutVars>
          <dgm:chMax val="0"/>
          <dgm:bulletEnabled val="1"/>
        </dgm:presLayoutVars>
      </dgm:prSet>
      <dgm:spPr/>
      <dgm:t>
        <a:bodyPr/>
        <a:lstStyle/>
        <a:p>
          <a:endParaRPr lang="es-ES"/>
        </a:p>
      </dgm:t>
    </dgm:pt>
  </dgm:ptLst>
  <dgm:cxnLst>
    <dgm:cxn modelId="{CBDE4E77-6005-47DF-BB4B-A4E7CF4D8803}" type="presOf" srcId="{DB6307C5-E59E-4EE6-B1E4-9951C2EBBF00}" destId="{B92EDCD6-D102-4CDA-BF6A-9BA7B109EA2A}" srcOrd="0" destOrd="0" presId="urn:microsoft.com/office/officeart/2005/8/layout/vList2"/>
    <dgm:cxn modelId="{63AE9CA8-E678-4919-A5C3-9012A86EE70D}" srcId="{A2AA0F82-D77C-49AE-AE32-A0E45404D818}" destId="{BD43E4B1-D707-4574-82AF-898B8EF36D1A}" srcOrd="2" destOrd="0" parTransId="{7172ACB6-18CE-441F-865F-DA1804881ED7}" sibTransId="{A011747B-6677-4EFE-82BE-D65997B0C993}"/>
    <dgm:cxn modelId="{A2E8CBDB-6A6A-41C2-8DC1-DD765C0264A3}" type="presOf" srcId="{A2AA0F82-D77C-49AE-AE32-A0E45404D818}" destId="{F2E5F052-8DB3-4E80-B3C9-7F8353E1A1B1}" srcOrd="0" destOrd="0" presId="urn:microsoft.com/office/officeart/2005/8/layout/vList2"/>
    <dgm:cxn modelId="{FB06C762-C2C9-4F89-82AA-0AE901A15F60}" type="presOf" srcId="{6D3EB0E7-4AE0-4211-B69E-4CAD6BB8047F}" destId="{2B777341-EECC-4F77-ACCE-C1E15AE93902}" srcOrd="0" destOrd="0" presId="urn:microsoft.com/office/officeart/2005/8/layout/vList2"/>
    <dgm:cxn modelId="{A773E770-F105-42AE-9CCC-E8203356FCE4}" srcId="{A2AA0F82-D77C-49AE-AE32-A0E45404D818}" destId="{DB6307C5-E59E-4EE6-B1E4-9951C2EBBF00}" srcOrd="1" destOrd="0" parTransId="{B58DB26F-D909-44A1-9235-BC093EFE458F}" sibTransId="{A3B33FD3-E6EF-4304-83A4-4AEEE40D4B0A}"/>
    <dgm:cxn modelId="{2E3651EC-2270-4D8F-A310-4C4A74A5611A}" type="presOf" srcId="{2CDA45FE-F51C-4748-8251-11B3EA1AFA67}" destId="{733EDD27-6E9F-416E-ADD9-98F4AC33FBAB}" srcOrd="0" destOrd="0" presId="urn:microsoft.com/office/officeart/2005/8/layout/vList2"/>
    <dgm:cxn modelId="{47940DB4-4CCB-4751-BFB5-93E2FBF170FD}" srcId="{A2AA0F82-D77C-49AE-AE32-A0E45404D818}" destId="{6D3EB0E7-4AE0-4211-B69E-4CAD6BB8047F}" srcOrd="4" destOrd="0" parTransId="{14AA6E90-7937-487A-A970-F446D0561099}" sibTransId="{2B04CE0C-CDA4-4094-B415-8FD43D077FBD}"/>
    <dgm:cxn modelId="{11DB9828-ACAD-4E5A-9623-73DE9FF96893}" type="presOf" srcId="{BD43E4B1-D707-4574-82AF-898B8EF36D1A}" destId="{FF8214EA-5D17-41DD-8D80-B8DEBF9D41EE}" srcOrd="0" destOrd="0" presId="urn:microsoft.com/office/officeart/2005/8/layout/vList2"/>
    <dgm:cxn modelId="{7CFA10BC-666C-40C5-8F74-6E57651D4A1D}" type="presOf" srcId="{10A59E2F-4AC4-4A0A-A76E-56CA6D76DD9B}" destId="{EF2F267F-E781-4A03-81D7-BFF6449FB741}" srcOrd="0" destOrd="0" presId="urn:microsoft.com/office/officeart/2005/8/layout/vList2"/>
    <dgm:cxn modelId="{B7AA3CF6-CC00-4C50-9DD2-205C709524DB}" srcId="{A2AA0F82-D77C-49AE-AE32-A0E45404D818}" destId="{10A59E2F-4AC4-4A0A-A76E-56CA6D76DD9B}" srcOrd="3" destOrd="0" parTransId="{DE131DF3-3574-472F-903B-BFC5DA9AAB6E}" sibTransId="{4C68F3C0-D27B-47EC-9955-46311EBB3DA8}"/>
    <dgm:cxn modelId="{8A85D000-186C-4070-AB73-09DBA9FF6D10}" srcId="{A2AA0F82-D77C-49AE-AE32-A0E45404D818}" destId="{2CDA45FE-F51C-4748-8251-11B3EA1AFA67}" srcOrd="0" destOrd="0" parTransId="{FD99D885-6AB2-43E1-889E-89D411069CD0}" sibTransId="{23E65F02-F5FC-47AC-8403-9BDC29E7CDF6}"/>
    <dgm:cxn modelId="{F2D597D3-A2D7-4F98-9FAE-FDE85C8C09A2}" type="presParOf" srcId="{F2E5F052-8DB3-4E80-B3C9-7F8353E1A1B1}" destId="{733EDD27-6E9F-416E-ADD9-98F4AC33FBAB}" srcOrd="0" destOrd="0" presId="urn:microsoft.com/office/officeart/2005/8/layout/vList2"/>
    <dgm:cxn modelId="{BEBDA2E3-3EED-4A23-9C1D-642F4BED78FF}" type="presParOf" srcId="{F2E5F052-8DB3-4E80-B3C9-7F8353E1A1B1}" destId="{E0A044FF-3038-4759-AB32-C6FC3638E976}" srcOrd="1" destOrd="0" presId="urn:microsoft.com/office/officeart/2005/8/layout/vList2"/>
    <dgm:cxn modelId="{6BB80157-A57B-4314-BEC1-3475B026BF0E}" type="presParOf" srcId="{F2E5F052-8DB3-4E80-B3C9-7F8353E1A1B1}" destId="{B92EDCD6-D102-4CDA-BF6A-9BA7B109EA2A}" srcOrd="2" destOrd="0" presId="urn:microsoft.com/office/officeart/2005/8/layout/vList2"/>
    <dgm:cxn modelId="{DC9FC9DE-72A9-41FE-A452-39DFCB085972}" type="presParOf" srcId="{F2E5F052-8DB3-4E80-B3C9-7F8353E1A1B1}" destId="{9880B5A8-203F-431C-BFB6-A9605A4A4F13}" srcOrd="3" destOrd="0" presId="urn:microsoft.com/office/officeart/2005/8/layout/vList2"/>
    <dgm:cxn modelId="{F43F2465-6F30-4B11-AFDD-B043EB734FD0}" type="presParOf" srcId="{F2E5F052-8DB3-4E80-B3C9-7F8353E1A1B1}" destId="{FF8214EA-5D17-41DD-8D80-B8DEBF9D41EE}" srcOrd="4" destOrd="0" presId="urn:microsoft.com/office/officeart/2005/8/layout/vList2"/>
    <dgm:cxn modelId="{E9506459-8BC4-49DE-B079-BDA3F8A46D02}" type="presParOf" srcId="{F2E5F052-8DB3-4E80-B3C9-7F8353E1A1B1}" destId="{15E481CD-B2B2-43F6-A650-9A940CB0AE18}" srcOrd="5" destOrd="0" presId="urn:microsoft.com/office/officeart/2005/8/layout/vList2"/>
    <dgm:cxn modelId="{717926C8-417C-4C96-B44B-9EEB76534421}" type="presParOf" srcId="{F2E5F052-8DB3-4E80-B3C9-7F8353E1A1B1}" destId="{EF2F267F-E781-4A03-81D7-BFF6449FB741}" srcOrd="6" destOrd="0" presId="urn:microsoft.com/office/officeart/2005/8/layout/vList2"/>
    <dgm:cxn modelId="{C1E8D0B2-6DBC-411B-BD60-1879BD0F5523}" type="presParOf" srcId="{F2E5F052-8DB3-4E80-B3C9-7F8353E1A1B1}" destId="{434D44BD-B91E-48EF-99B7-5533240F0117}" srcOrd="7" destOrd="0" presId="urn:microsoft.com/office/officeart/2005/8/layout/vList2"/>
    <dgm:cxn modelId="{90F03391-F949-4963-ACE1-1CC13D62F950}" type="presParOf" srcId="{F2E5F052-8DB3-4E80-B3C9-7F8353E1A1B1}" destId="{2B777341-EECC-4F77-ACCE-C1E15AE9390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84689-1C7F-420A-87C4-9BCD1488E013}">
      <dsp:nvSpPr>
        <dsp:cNvPr id="0" name=""/>
        <dsp:cNvSpPr/>
      </dsp:nvSpPr>
      <dsp:spPr>
        <a:xfrm>
          <a:off x="0" y="241063"/>
          <a:ext cx="8811942" cy="98354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CO" sz="1800" b="1" kern="1200" dirty="0" smtClean="0">
              <a:latin typeface="+mn-lt"/>
            </a:rPr>
            <a:t>SE PLANTEA QUE EXISTE LA NORMATIVIDAD SUFICIENTE PARA REGULAR EL MANEJO DE VERTIMIENTOS PELIGROSOS VETERINARIOS.</a:t>
          </a:r>
          <a:endParaRPr lang="es-ES" sz="1800" b="1" kern="1200" dirty="0">
            <a:latin typeface="+mn-lt"/>
          </a:endParaRPr>
        </a:p>
      </dsp:txBody>
      <dsp:txXfrm>
        <a:off x="48013" y="289076"/>
        <a:ext cx="8715916" cy="887518"/>
      </dsp:txXfrm>
    </dsp:sp>
    <dsp:sp modelId="{C724D701-15AD-4308-BC50-A7548DC6790A}">
      <dsp:nvSpPr>
        <dsp:cNvPr id="0" name=""/>
        <dsp:cNvSpPr/>
      </dsp:nvSpPr>
      <dsp:spPr>
        <a:xfrm>
          <a:off x="0" y="1408927"/>
          <a:ext cx="8811942" cy="18345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CO" sz="1800" b="1" kern="1200" dirty="0" smtClean="0">
              <a:latin typeface="+mn-lt"/>
              <a:ea typeface="Calibri" panose="020F0502020204030204" pitchFamily="34" charset="0"/>
              <a:cs typeface="Times New Roman" panose="02020603050405020304" pitchFamily="18" charset="0"/>
            </a:rPr>
            <a:t>SE RECOMENDÓ EVALUAR LA COHERENCIA DE INCLUIR DENTRO DEL OBJETIVO GENERAL, LOS OBJETIVOS ESPECÍFICOS Y LAS ESTRATEGIAS DE LOS LINEAMIENTOS DE LA POLÍTICA PÚBLICA, EL MITIGAR, MINIMIZAR Y/O REDUCIR AL MÁXIMO LA GENERACIÓN DE VERTIMIENTOS PELIGROSOS, POR CUANTO LOS MISMOS ESTÁN PROHIBIDOS CONFORME CON LO ESTABLECIDO EN EL ART. 18 RESOLUCIÓN (SDA) NO. 3957 DE 2009; ART. 24 DECRETO NACIONAL 2930 DE 2010; Y DECRETO LEY 2811 DE 1974</a:t>
          </a:r>
          <a:endParaRPr lang="es-ES" sz="1800" b="1" kern="1200" dirty="0">
            <a:latin typeface="+mn-lt"/>
          </a:endParaRPr>
        </a:p>
      </dsp:txBody>
      <dsp:txXfrm>
        <a:off x="89556" y="1498483"/>
        <a:ext cx="8632830" cy="1655448"/>
      </dsp:txXfrm>
    </dsp:sp>
    <dsp:sp modelId="{47EB7E8D-35C7-4A85-AFE6-1CF8A483A0C1}">
      <dsp:nvSpPr>
        <dsp:cNvPr id="0" name=""/>
        <dsp:cNvSpPr/>
      </dsp:nvSpPr>
      <dsp:spPr>
        <a:xfrm>
          <a:off x="0" y="3427807"/>
          <a:ext cx="8811942" cy="81140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b="1" kern="1200" dirty="0" smtClean="0">
              <a:latin typeface="+mn-lt"/>
            </a:rPr>
            <a:t>SE MANIFIESTA QUE LA INICIATIVA TIENE IMPACTO FISCAL Y ESTE NO PUEDE SER ATENDIDO POR EL SECTOR</a:t>
          </a:r>
          <a:endParaRPr lang="es-ES" sz="1800" b="1" kern="1200" dirty="0">
            <a:latin typeface="+mn-lt"/>
          </a:endParaRPr>
        </a:p>
      </dsp:txBody>
      <dsp:txXfrm>
        <a:off x="39610" y="3467417"/>
        <a:ext cx="8732722" cy="732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EDD27-6E9F-416E-ADD9-98F4AC33FBAB}">
      <dsp:nvSpPr>
        <dsp:cNvPr id="0" name=""/>
        <dsp:cNvSpPr/>
      </dsp:nvSpPr>
      <dsp:spPr>
        <a:xfrm>
          <a:off x="0" y="9792"/>
          <a:ext cx="9390232" cy="673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CO" sz="1200" b="1" kern="1200" dirty="0" smtClean="0"/>
            <a:t>Residuo o desecho. </a:t>
          </a:r>
          <a:r>
            <a:rPr lang="es-CO" sz="1200" kern="1200" dirty="0" smtClean="0"/>
            <a:t>Es cualquier objeto, material, sustancia, elemento o producto que se encuentra en estado sólido o semisólido, o es un líquido o gas contenido en recipientes o de pósitos, cuyo generador descarta, rechaza o entrega porque sus propiedades no permiten usarlo nuevamente en la actividad que lo generó o porque la legislación o la normatividad vigente así lo estipula. (Artículo 3°. Decreto Nacional 4741 de 2005)</a:t>
          </a:r>
          <a:endParaRPr lang="es-ES" sz="1200" kern="1200" dirty="0"/>
        </a:p>
      </dsp:txBody>
      <dsp:txXfrm>
        <a:off x="32898" y="42690"/>
        <a:ext cx="9324436" cy="608124"/>
      </dsp:txXfrm>
    </dsp:sp>
    <dsp:sp modelId="{B92EDCD6-D102-4CDA-BF6A-9BA7B109EA2A}">
      <dsp:nvSpPr>
        <dsp:cNvPr id="0" name=""/>
        <dsp:cNvSpPr/>
      </dsp:nvSpPr>
      <dsp:spPr>
        <a:xfrm>
          <a:off x="0" y="787392"/>
          <a:ext cx="9390232" cy="673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CO" sz="1200" b="1" kern="1200" smtClean="0"/>
            <a:t>Residuo o desecho peligroso.</a:t>
          </a:r>
          <a:r>
            <a:rPr lang="es-CO" sz="1200" kern="1200" smtClean="0"/>
            <a:t> Es aquel residuo o desecho que por sus características corrosivas, reactivas, explosivas, tóxicas, inflamables, infecciosas o radiactivas puede causar riesgo o daño para la salud humana y el ambiente. Así mismo, se considera residuo o desecho peligroso los envases, empaques y embalajes que hayan estado en contacto con ellos. (Artículo 3°. Decreto Nacional 4741 de 2005)</a:t>
          </a:r>
          <a:endParaRPr lang="es-ES" sz="1200" kern="1200"/>
        </a:p>
      </dsp:txBody>
      <dsp:txXfrm>
        <a:off x="32898" y="820290"/>
        <a:ext cx="9324436" cy="608124"/>
      </dsp:txXfrm>
    </dsp:sp>
    <dsp:sp modelId="{FF8214EA-5D17-41DD-8D80-B8DEBF9D41EE}">
      <dsp:nvSpPr>
        <dsp:cNvPr id="0" name=""/>
        <dsp:cNvSpPr/>
      </dsp:nvSpPr>
      <dsp:spPr>
        <a:xfrm>
          <a:off x="0" y="1564992"/>
          <a:ext cx="9390232" cy="673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CO" sz="1200" b="1" kern="1200" dirty="0" smtClean="0"/>
            <a:t>Vertimiento.</a:t>
          </a:r>
          <a:r>
            <a:rPr lang="es-CO" sz="1200" kern="1200" dirty="0" smtClean="0"/>
            <a:t> Descarga final a un cuerpo de agua, a un alcantarillado o al suelo, de elementos, sustancias o compuestos contenidos en un medio líquido. (Artículo 2.2.3.3.1.3.35. Decreto Nacional 1076 de 2015)</a:t>
          </a:r>
          <a:endParaRPr lang="es-ES" sz="1200" kern="1200" dirty="0"/>
        </a:p>
      </dsp:txBody>
      <dsp:txXfrm>
        <a:off x="32898" y="1597890"/>
        <a:ext cx="9324436" cy="608124"/>
      </dsp:txXfrm>
    </dsp:sp>
    <dsp:sp modelId="{EF2F267F-E781-4A03-81D7-BFF6449FB741}">
      <dsp:nvSpPr>
        <dsp:cNvPr id="0" name=""/>
        <dsp:cNvSpPr/>
      </dsp:nvSpPr>
      <dsp:spPr>
        <a:xfrm>
          <a:off x="0" y="2342592"/>
          <a:ext cx="9390232" cy="673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CO" sz="1200" b="1" kern="1200" dirty="0" smtClean="0"/>
            <a:t>Vertimiento puntual.</a:t>
          </a:r>
          <a:r>
            <a:rPr lang="es-CO" sz="1200" kern="1200" dirty="0" smtClean="0"/>
            <a:t> El que se realiza a partir de un medio de conducción, del cual se puede precisar el punto exacto de descarga al cuerpo de agua, al alcantarillado o al suelo. (Artículo 2.2.3.3.1.3.36. Decreto Nacional 1076 de 2015)</a:t>
          </a:r>
          <a:endParaRPr lang="es-ES" sz="1200" kern="1200" dirty="0"/>
        </a:p>
      </dsp:txBody>
      <dsp:txXfrm>
        <a:off x="32898" y="2375490"/>
        <a:ext cx="9324436" cy="608124"/>
      </dsp:txXfrm>
    </dsp:sp>
    <dsp:sp modelId="{2B777341-EECC-4F77-ACCE-C1E15AE93902}">
      <dsp:nvSpPr>
        <dsp:cNvPr id="0" name=""/>
        <dsp:cNvSpPr/>
      </dsp:nvSpPr>
      <dsp:spPr>
        <a:xfrm>
          <a:off x="0" y="3129984"/>
          <a:ext cx="9390232" cy="673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CO" sz="1200" b="1" kern="1200" dirty="0" smtClean="0"/>
            <a:t>Vertimiento no puntual.</a:t>
          </a:r>
          <a:r>
            <a:rPr lang="es-CO" sz="1200" kern="1200" dirty="0" smtClean="0"/>
            <a:t> Aquel en el cual no se puede precisar el punto exacto de descarga al cuerpo de agua o al suelo, tal es el caso de vertimientos provenientes de escorrentía, aplicación de agroquímicos u otros similares. (Artículo 2.2.3.3.1.3.37. Decreto Nacional 1076 de 2015)</a:t>
          </a:r>
          <a:endParaRPr lang="es-ES" sz="1200" kern="1200" dirty="0"/>
        </a:p>
      </dsp:txBody>
      <dsp:txXfrm>
        <a:off x="32898" y="3162882"/>
        <a:ext cx="9324436" cy="6081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Marcador de encabezado 1"/>
          <p:cNvSpPr txBox="1">
            <a:spLocks noGrp="1"/>
          </p:cNvSpPr>
          <p:nvPr>
            <p:ph type="hdr" sz="quarter"/>
          </p:nvPr>
        </p:nvSpPr>
        <p:spPr>
          <a:xfrm>
            <a:off x="0" y="0"/>
            <a:ext cx="3372840" cy="50256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s-CO" sz="1400" b="0" i="0" u="none" strike="noStrike" kern="1200" cap="none">
              <a:ln>
                <a:noFill/>
              </a:ln>
              <a:latin typeface="Liberation Sans" pitchFamily="18"/>
              <a:ea typeface="Microsoft YaHei" pitchFamily="2"/>
              <a:cs typeface="Lucida Sans" pitchFamily="2"/>
            </a:endParaRPr>
          </a:p>
        </p:txBody>
      </p:sp>
      <p:sp>
        <p:nvSpPr>
          <p:cNvPr id="3" name="Marcador de fecha 2"/>
          <p:cNvSpPr txBox="1">
            <a:spLocks noGrp="1"/>
          </p:cNvSpPr>
          <p:nvPr>
            <p:ph type="dt" sz="quarter" idx="1"/>
          </p:nvPr>
        </p:nvSpPr>
        <p:spPr>
          <a:xfrm>
            <a:off x="4399200" y="0"/>
            <a:ext cx="3372840" cy="50256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s-CO" sz="1400" b="0" i="0" u="none" strike="noStrike" kern="1200" cap="none">
              <a:ln>
                <a:noFill/>
              </a:ln>
              <a:latin typeface="Liberation Sans" pitchFamily="18"/>
              <a:ea typeface="Microsoft YaHei" pitchFamily="2"/>
              <a:cs typeface="Lucida Sans" pitchFamily="2"/>
            </a:endParaRPr>
          </a:p>
        </p:txBody>
      </p:sp>
      <p:sp>
        <p:nvSpPr>
          <p:cNvPr id="4" name="Marcador de pie de página 3"/>
          <p:cNvSpPr txBox="1">
            <a:spLocks noGrp="1"/>
          </p:cNvSpPr>
          <p:nvPr>
            <p:ph type="ftr" sz="quarter" idx="2"/>
          </p:nvPr>
        </p:nvSpPr>
        <p:spPr>
          <a:xfrm>
            <a:off x="0" y="9555480"/>
            <a:ext cx="3372840" cy="50256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s-CO" sz="1400" b="0" i="0" u="none" strike="noStrike" kern="1200" cap="none">
              <a:ln>
                <a:noFill/>
              </a:ln>
              <a:latin typeface="Liberation Sans" pitchFamily="18"/>
              <a:ea typeface="Microsoft YaHei" pitchFamily="2"/>
              <a:cs typeface="Lucida Sans" pitchFamily="2"/>
            </a:endParaRPr>
          </a:p>
        </p:txBody>
      </p:sp>
      <p:sp>
        <p:nvSpPr>
          <p:cNvPr id="5" name="Marcador de número de diapositiva 4"/>
          <p:cNvSpPr txBox="1">
            <a:spLocks noGrp="1"/>
          </p:cNvSpPr>
          <p:nvPr>
            <p:ph type="sldNum" sz="quarter" idx="3"/>
          </p:nvPr>
        </p:nvSpPr>
        <p:spPr>
          <a:xfrm>
            <a:off x="4399200" y="9555480"/>
            <a:ext cx="3372840" cy="50256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BE11E3FB-164E-438F-9431-2503F16AF400}" type="slidenum">
              <a:t>‹Nº›</a:t>
            </a:fld>
            <a:endParaRPr lang="es-CO" sz="1400" b="0" i="0" u="none" strike="noStrike" kern="1200" cap="none">
              <a:ln>
                <a:noFill/>
              </a:ln>
              <a:latin typeface="Liberation Sans" pitchFamily="18"/>
              <a:ea typeface="Microsoft YaHei" pitchFamily="2"/>
              <a:cs typeface="Lucida Sans" pitchFamily="2"/>
            </a:endParaRPr>
          </a:p>
        </p:txBody>
      </p:sp>
    </p:spTree>
    <p:extLst>
      <p:ext uri="{BB962C8B-B14F-4D97-AF65-F5344CB8AC3E}">
        <p14:creationId xmlns:p14="http://schemas.microsoft.com/office/powerpoint/2010/main" val="1487552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Marcador de notas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s-CO"/>
          </a:p>
        </p:txBody>
      </p:sp>
      <p:sp>
        <p:nvSpPr>
          <p:cNvPr id="4" name="Marcador de encabezado 3"/>
          <p:cNvSpPr txBox="1">
            <a:spLocks noGrp="1"/>
          </p:cNvSpPr>
          <p:nvPr>
            <p:ph type="hdr" sz="quarter"/>
          </p:nvPr>
        </p:nvSpPr>
        <p:spPr>
          <a:xfrm>
            <a:off x="0" y="0"/>
            <a:ext cx="3372840" cy="502560"/>
          </a:xfrm>
          <a:prstGeom prst="rect">
            <a:avLst/>
          </a:prstGeom>
          <a:noFill/>
          <a:ln>
            <a:noFill/>
          </a:ln>
        </p:spPr>
        <p:txBody>
          <a:bodyPr lIns="0" tIns="0" rIns="0" bIns="0" anchorCtr="0">
            <a:noAutofit/>
          </a:bodyPr>
          <a:lstStyle>
            <a:lvl1pPr lvl="0" rtl="0" hangingPunct="0">
              <a:buNone/>
              <a:tabLst/>
              <a:defRPr lang="es-CO" sz="1400" kern="1200">
                <a:latin typeface="Liberation Serif" pitchFamily="18"/>
                <a:ea typeface="Segoe UI" pitchFamily="2"/>
                <a:cs typeface="Tahoma" pitchFamily="2"/>
              </a:defRPr>
            </a:lvl1pPr>
          </a:lstStyle>
          <a:p>
            <a:pPr lvl="0"/>
            <a:endParaRPr lang="es-CO"/>
          </a:p>
        </p:txBody>
      </p:sp>
      <p:sp>
        <p:nvSpPr>
          <p:cNvPr id="5" name="Marcador de fecha 4"/>
          <p:cNvSpPr txBox="1">
            <a:spLocks noGrp="1"/>
          </p:cNvSpPr>
          <p:nvPr>
            <p:ph type="dt" idx="1"/>
          </p:nvPr>
        </p:nvSpPr>
        <p:spPr>
          <a:xfrm>
            <a:off x="4399200" y="0"/>
            <a:ext cx="3372840" cy="502560"/>
          </a:xfrm>
          <a:prstGeom prst="rect">
            <a:avLst/>
          </a:prstGeom>
          <a:noFill/>
          <a:ln>
            <a:noFill/>
          </a:ln>
        </p:spPr>
        <p:txBody>
          <a:bodyPr lIns="0" tIns="0" rIns="0" bIns="0" anchorCtr="0">
            <a:noAutofit/>
          </a:bodyPr>
          <a:lstStyle>
            <a:lvl1pPr lvl="0" algn="r" rtl="0" hangingPunct="0">
              <a:buNone/>
              <a:tabLst/>
              <a:defRPr lang="es-CO" sz="1400" kern="1200">
                <a:latin typeface="Liberation Serif" pitchFamily="18"/>
                <a:ea typeface="Segoe UI" pitchFamily="2"/>
                <a:cs typeface="Tahoma" pitchFamily="2"/>
              </a:defRPr>
            </a:lvl1pPr>
          </a:lstStyle>
          <a:p>
            <a:pPr lvl="0"/>
            <a:endParaRPr lang="es-CO"/>
          </a:p>
        </p:txBody>
      </p:sp>
      <p:sp>
        <p:nvSpPr>
          <p:cNvPr id="6" name="Marcador de pie de página 5"/>
          <p:cNvSpPr txBox="1">
            <a:spLocks noGrp="1"/>
          </p:cNvSpPr>
          <p:nvPr>
            <p:ph type="ftr" sz="quarter" idx="4"/>
          </p:nvPr>
        </p:nvSpPr>
        <p:spPr>
          <a:xfrm>
            <a:off x="0" y="9555480"/>
            <a:ext cx="3372840" cy="502560"/>
          </a:xfrm>
          <a:prstGeom prst="rect">
            <a:avLst/>
          </a:prstGeom>
          <a:noFill/>
          <a:ln>
            <a:noFill/>
          </a:ln>
        </p:spPr>
        <p:txBody>
          <a:bodyPr lIns="0" tIns="0" rIns="0" bIns="0" anchor="b" anchorCtr="0">
            <a:noAutofit/>
          </a:bodyPr>
          <a:lstStyle>
            <a:lvl1pPr lvl="0" rtl="0" hangingPunct="0">
              <a:buNone/>
              <a:tabLst/>
              <a:defRPr lang="es-CO" sz="1400" kern="1200">
                <a:latin typeface="Liberation Serif" pitchFamily="18"/>
                <a:ea typeface="Segoe UI" pitchFamily="2"/>
                <a:cs typeface="Tahoma" pitchFamily="2"/>
              </a:defRPr>
            </a:lvl1pPr>
          </a:lstStyle>
          <a:p>
            <a:pPr lvl="0"/>
            <a:endParaRPr lang="es-CO"/>
          </a:p>
        </p:txBody>
      </p:sp>
      <p:sp>
        <p:nvSpPr>
          <p:cNvPr id="7" name="Marcador de número de diapositiva 6"/>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noAutofit/>
          </a:bodyPr>
          <a:lstStyle>
            <a:lvl1pPr lvl="0" algn="r" rtl="0" hangingPunct="0">
              <a:buNone/>
              <a:tabLst/>
              <a:defRPr lang="es-CO" sz="1400" kern="1200">
                <a:latin typeface="Liberation Serif" pitchFamily="18"/>
                <a:ea typeface="Segoe UI" pitchFamily="2"/>
                <a:cs typeface="Tahoma" pitchFamily="2"/>
              </a:defRPr>
            </a:lvl1pPr>
          </a:lstStyle>
          <a:p>
            <a:pPr lvl="0"/>
            <a:fld id="{6BB5BA74-D3C7-4586-89B1-0D2E80E8079C}" type="slidenum">
              <a:t>‹Nº›</a:t>
            </a:fld>
            <a:endParaRPr lang="es-CO"/>
          </a:p>
        </p:txBody>
      </p:sp>
    </p:spTree>
    <p:extLst>
      <p:ext uri="{BB962C8B-B14F-4D97-AF65-F5344CB8AC3E}">
        <p14:creationId xmlns:p14="http://schemas.microsoft.com/office/powerpoint/2010/main" val="2986139050"/>
      </p:ext>
    </p:extLst>
  </p:cSld>
  <p:clrMap bg1="lt1" tx1="dk1" bg2="lt2" tx2="dk2" accent1="accent1" accent2="accent2" accent3="accent3" accent4="accent4" accent5="accent5" accent6="accent6" hlink="hlink" folHlink="folHlink"/>
  <p:notesStyle>
    <a:lvl1pPr marL="216000" marR="0" indent="-216000" rtl="0" hangingPunct="0">
      <a:tabLst/>
      <a:defRPr lang="es-CO" sz="2000" b="0" i="0" u="none" strike="noStrike" kern="1200" cap="none">
        <a:ln>
          <a:noFill/>
        </a:ln>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8A73B7E3-8F35-4E24-81B0-6F2102324215}" type="slidenum">
              <a:t>1</a:t>
            </a:fld>
            <a:endParaRPr lang="es-CO"/>
          </a:p>
        </p:txBody>
      </p:sp>
      <p:sp>
        <p:nvSpPr>
          <p:cNvPr id="2" name="Marcador de imagen de diapositiva 1"/>
          <p:cNvSpPr>
            <a:spLocks noGrp="1" noRot="1" noChangeAspect="1" noResize="1"/>
          </p:cNvSpPr>
          <p:nvPr>
            <p:ph type="sldImg"/>
          </p:nvPr>
        </p:nvSpPr>
        <p:spPr>
          <a:xfrm>
            <a:off x="534988" y="763588"/>
            <a:ext cx="6702425" cy="3771900"/>
          </a:xfrm>
          <a:solidFill>
            <a:srgbClr val="729FCF"/>
          </a:solidFill>
          <a:ln w="25400">
            <a:solidFill>
              <a:srgbClr val="3465A4"/>
            </a:solidFill>
            <a:prstDash val="solid"/>
          </a:ln>
        </p:spPr>
      </p:sp>
      <p:sp>
        <p:nvSpPr>
          <p:cNvPr id="3" name="Marcador de notas 2"/>
          <p:cNvSpPr txBox="1">
            <a:spLocks noGrp="1"/>
          </p:cNvSpPr>
          <p:nvPr>
            <p:ph type="body" sz="quarter" idx="1"/>
          </p:nvPr>
        </p:nvSpPr>
        <p:spPr/>
        <p:txBody>
          <a:bodyPr>
            <a:spAutoFit/>
          </a:bodyPr>
          <a:lstStyle/>
          <a:p>
            <a:endParaRPr lang="es-C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9B3EDBD1-7FF1-493F-950A-F867A8DA6E40}" type="slidenum">
              <a:t>10</a:t>
            </a:fld>
            <a:endParaRPr lang="es-CO"/>
          </a:p>
        </p:txBody>
      </p:sp>
      <p:sp>
        <p:nvSpPr>
          <p:cNvPr id="2" name="Marcador de imagen de diapositiva 1"/>
          <p:cNvSpPr>
            <a:spLocks noGrp="1" noRot="1" noChangeAspect="1" noResize="1"/>
          </p:cNvSpPr>
          <p:nvPr>
            <p:ph type="sldImg"/>
          </p:nvPr>
        </p:nvSpPr>
        <p:spPr>
          <a:xfrm>
            <a:off x="534988" y="763588"/>
            <a:ext cx="6702425" cy="3771900"/>
          </a:xfrm>
          <a:solidFill>
            <a:srgbClr val="729FCF"/>
          </a:solidFill>
          <a:ln w="25400">
            <a:solidFill>
              <a:srgbClr val="3465A4"/>
            </a:solidFill>
            <a:prstDash val="solid"/>
          </a:ln>
        </p:spPr>
      </p:sp>
      <p:sp>
        <p:nvSpPr>
          <p:cNvPr id="3" name="Marcador de notas 2"/>
          <p:cNvSpPr txBox="1">
            <a:spLocks noGrp="1"/>
          </p:cNvSpPr>
          <p:nvPr>
            <p:ph type="body" sz="quarter" idx="1"/>
          </p:nvPr>
        </p:nvSpPr>
        <p:spPr/>
        <p:txBody>
          <a:bodyPr>
            <a:spAutoFit/>
          </a:bodyPr>
          <a:lstStyle/>
          <a:p>
            <a:r>
              <a:rPr lang="es-CO" b="1" dirty="0" smtClean="0"/>
              <a:t>1.  </a:t>
            </a:r>
            <a:r>
              <a:rPr lang="es-CO" b="1" baseline="0" dirty="0" smtClean="0"/>
              <a:t> </a:t>
            </a:r>
            <a:r>
              <a:rPr lang="es-CO" dirty="0" smtClean="0"/>
              <a:t>Artículo 18º. Sustancias peligrosas. Se prohíbe el vertimiento, la disposición, o permitir que se disponga directa o indirectamente a la red de alcantarillado público y/o en cuerpos de agua de uso público o privado cualquier residuo </a:t>
            </a:r>
            <a:r>
              <a:rPr lang="es-CO" dirty="0" err="1" smtClean="0"/>
              <a:t>ó</a:t>
            </a:r>
            <a:r>
              <a:rPr lang="es-CO" dirty="0" smtClean="0"/>
              <a:t> sustancia sólida, líquida o gaseosa que sea considerada como peligrosa según lo establecido en el Decreto 4741 o la norma que la modifique o sustituya.</a:t>
            </a:r>
          </a:p>
          <a:p>
            <a:endParaRPr lang="es-CO" b="1" dirty="0" smtClean="0"/>
          </a:p>
          <a:p>
            <a:r>
              <a:rPr lang="es-CO" b="1" dirty="0" smtClean="0"/>
              <a:t>2.  </a:t>
            </a:r>
            <a:r>
              <a:rPr lang="es-CO" dirty="0" smtClean="0"/>
              <a:t>Artículo 24. Prohibiciones. No se admite vertimientos:</a:t>
            </a:r>
          </a:p>
          <a:p>
            <a:r>
              <a:rPr lang="es-CO" dirty="0" smtClean="0"/>
              <a:t> </a:t>
            </a:r>
          </a:p>
          <a:p>
            <a:r>
              <a:rPr lang="es-CO" dirty="0" smtClean="0"/>
              <a:t>1. En las cabeceras de las fuentes de agua. 2. En acuíferos. 3. En los cuerpos de aguas o aguas costeras, destinadas para recreación y usos afines que impliquen contacto primario, que no permita el cumplimiento del criterio de calidad para este uso. 4. En un sector aguas arriba de las bocatomas para agua potable, en extensión que determinará, en cada caso, la autoridad ambiental competente. 5. En cuerpos de agua que la autoridad ambiental competente declare total o parcialmente protegidos, de acuerdo con los artículos 70 y 137 del Decreto-ley 2811 de 1974. 6. En calles, calzadas y canales o sistemas de alcantarillados para aguas lluvias, cuando quiera que existan en forma separada o tengan esta única destinación. 7. No tratados provenientes de embarcaciones, buques, naves u otros medios de transporte marítimo, fluvial o lacustre, en aguas superficiales dulces, y marinas. 8. Sin tratar, provenientes del lavado de vehículos aéreos y terrestres, del lavado de aplicadores manuales y aéreos, de recipientes, empaques y envases que contengan o hayan contenido agroquímicos u otras sustancias tóxicas. 9. Que alteren las características existentes en un cuerpo de agua que lo hacen apto para todos los usos determinados en el artículo 9° del presente decreto. 10. Que ocasionen altos riesgos para la salud o para los recursos hidrobiológicos. </a:t>
            </a:r>
          </a:p>
          <a:p>
            <a:pPr marL="171450" lvl="0" indent="-171450" algn="just">
              <a:lnSpc>
                <a:spcPct val="107000"/>
              </a:lnSpc>
              <a:spcAft>
                <a:spcPts val="0"/>
              </a:spcAft>
              <a:buFont typeface="Arial" panose="020B0604020202020204" pitchFamily="34" charset="0"/>
              <a:buChar char="•"/>
            </a:pPr>
            <a:endParaRPr lang="es-CO" sz="1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2777090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9B3EDBD1-7FF1-493F-950A-F867A8DA6E40}" type="slidenum">
              <a:t>11</a:t>
            </a:fld>
            <a:endParaRPr lang="es-CO"/>
          </a:p>
        </p:txBody>
      </p:sp>
      <p:sp>
        <p:nvSpPr>
          <p:cNvPr id="2" name="Marcador de imagen de diapositiva 1"/>
          <p:cNvSpPr>
            <a:spLocks noGrp="1" noRot="1" noChangeAspect="1" noResize="1"/>
          </p:cNvSpPr>
          <p:nvPr>
            <p:ph type="sldImg"/>
          </p:nvPr>
        </p:nvSpPr>
        <p:spPr>
          <a:xfrm>
            <a:off x="534988" y="763588"/>
            <a:ext cx="6702425" cy="3771900"/>
          </a:xfrm>
          <a:solidFill>
            <a:srgbClr val="729FCF"/>
          </a:solidFill>
          <a:ln w="25400">
            <a:solidFill>
              <a:srgbClr val="3465A4"/>
            </a:solidFill>
            <a:prstDash val="solid"/>
          </a:ln>
        </p:spPr>
      </p:sp>
      <p:sp>
        <p:nvSpPr>
          <p:cNvPr id="3" name="Marcador de notas 2"/>
          <p:cNvSpPr txBox="1">
            <a:spLocks noGrp="1"/>
          </p:cNvSpPr>
          <p:nvPr>
            <p:ph type="body" sz="quarter" idx="1"/>
          </p:nvPr>
        </p:nvSpPr>
        <p:spPr/>
        <p:txBody>
          <a:bodyPr>
            <a:spAutoFit/>
          </a:bodyPr>
          <a:lstStyle/>
          <a:p>
            <a:r>
              <a:rPr lang="es-CO" b="1" dirty="0" smtClean="0"/>
              <a:t>1.  </a:t>
            </a:r>
            <a:r>
              <a:rPr lang="es-CO" b="1" baseline="0" dirty="0" smtClean="0"/>
              <a:t> </a:t>
            </a:r>
            <a:r>
              <a:rPr lang="es-CO" dirty="0" smtClean="0"/>
              <a:t>Artículo 18º. Sustancias peligrosas. Se prohíbe el vertimiento, la disposición, o permitir que se disponga directa o indirectamente a la red de alcantarillado público y/o en cuerpos de agua de uso público o privado cualquier residuo </a:t>
            </a:r>
            <a:r>
              <a:rPr lang="es-CO" dirty="0" err="1" smtClean="0"/>
              <a:t>ó</a:t>
            </a:r>
            <a:r>
              <a:rPr lang="es-CO" dirty="0" smtClean="0"/>
              <a:t> sustancia sólida, líquida o gaseosa que sea considerada como peligrosa según lo establecido en el Decreto 4741 o la norma que la modifique o sustituya.</a:t>
            </a:r>
          </a:p>
          <a:p>
            <a:endParaRPr lang="es-CO" b="1" dirty="0" smtClean="0"/>
          </a:p>
          <a:p>
            <a:r>
              <a:rPr lang="es-CO" b="1" dirty="0" smtClean="0"/>
              <a:t>2.  </a:t>
            </a:r>
            <a:r>
              <a:rPr lang="es-CO" dirty="0" smtClean="0"/>
              <a:t>Artículo 24. Prohibiciones. No se admite vertimientos:</a:t>
            </a:r>
          </a:p>
          <a:p>
            <a:r>
              <a:rPr lang="es-CO" dirty="0" smtClean="0"/>
              <a:t> </a:t>
            </a:r>
          </a:p>
          <a:p>
            <a:r>
              <a:rPr lang="es-CO" dirty="0" smtClean="0"/>
              <a:t>1. En las cabeceras de las fuentes de agua. 2. En acuíferos. 3. En los cuerpos de aguas o aguas costeras, destinadas para recreación y usos afines que impliquen contacto primario, que no permita el cumplimiento del criterio de calidad para este uso. 4. En un sector aguas arriba de las bocatomas para agua potable, en extensión que determinará, en cada caso, la autoridad ambiental competente. 5. En cuerpos de agua que la autoridad ambiental competente declare total o parcialmente protegidos, de acuerdo con los artículos 70 y 137 del Decreto-ley 2811 de 1974. 6. En calles, calzadas y canales o sistemas de alcantarillados para aguas lluvias, cuando quiera que existan en forma separada o tengan esta única destinación. 7. No tratados provenientes de embarcaciones, buques, naves u otros medios de transporte marítimo, fluvial o lacustre, en aguas superficiales dulces, y marinas. 8. Sin tratar, provenientes del lavado de vehículos aéreos y terrestres, del lavado de aplicadores manuales y aéreos, de recipientes, empaques y envases que contengan o hayan contenido agroquímicos u otras sustancias tóxicas. 9. Que alteren las características existentes en un cuerpo de agua que lo hacen apto para todos los usos determinados en el artículo 9° del presente decreto. 10. Que ocasionen altos riesgos para la salud o para los recursos hidrobiológicos. </a:t>
            </a:r>
          </a:p>
          <a:p>
            <a:pPr marL="171450" lvl="0" indent="-171450" algn="just">
              <a:lnSpc>
                <a:spcPct val="107000"/>
              </a:lnSpc>
              <a:spcAft>
                <a:spcPts val="0"/>
              </a:spcAft>
              <a:buFont typeface="Arial" panose="020B0604020202020204" pitchFamily="34" charset="0"/>
              <a:buChar char="•"/>
            </a:pPr>
            <a:endParaRPr lang="es-CO" sz="1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83429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9B3EDBD1-7FF1-493F-950A-F867A8DA6E40}" type="slidenum">
              <a:t>12</a:t>
            </a:fld>
            <a:endParaRPr lang="es-CO"/>
          </a:p>
        </p:txBody>
      </p:sp>
      <p:sp>
        <p:nvSpPr>
          <p:cNvPr id="2" name="Marcador de imagen de diapositiva 1"/>
          <p:cNvSpPr>
            <a:spLocks noGrp="1" noRot="1" noChangeAspect="1" noResize="1"/>
          </p:cNvSpPr>
          <p:nvPr>
            <p:ph type="sldImg"/>
          </p:nvPr>
        </p:nvSpPr>
        <p:spPr>
          <a:xfrm>
            <a:off x="534988" y="763588"/>
            <a:ext cx="6702425" cy="3771900"/>
          </a:xfrm>
          <a:solidFill>
            <a:srgbClr val="729FCF"/>
          </a:solidFill>
          <a:ln w="25400">
            <a:solidFill>
              <a:srgbClr val="3465A4"/>
            </a:solidFill>
            <a:prstDash val="solid"/>
          </a:ln>
        </p:spPr>
      </p:sp>
      <p:sp>
        <p:nvSpPr>
          <p:cNvPr id="3" name="Marcador de notas 2"/>
          <p:cNvSpPr txBox="1">
            <a:spLocks noGrp="1"/>
          </p:cNvSpPr>
          <p:nvPr>
            <p:ph type="body" sz="quarter" idx="1"/>
          </p:nvPr>
        </p:nvSpPr>
        <p:spPr/>
        <p:txBody>
          <a:bodyPr>
            <a:spAutoFit/>
          </a:bodyPr>
          <a:lstStyle/>
          <a:p>
            <a:endParaRPr lang="es-CO" dirty="0"/>
          </a:p>
        </p:txBody>
      </p:sp>
    </p:spTree>
    <p:extLst>
      <p:ext uri="{BB962C8B-B14F-4D97-AF65-F5344CB8AC3E}">
        <p14:creationId xmlns:p14="http://schemas.microsoft.com/office/powerpoint/2010/main" val="924814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9B3EDBD1-7FF1-493F-950A-F867A8DA6E40}" type="slidenum">
              <a:t>13</a:t>
            </a:fld>
            <a:endParaRPr lang="es-CO"/>
          </a:p>
        </p:txBody>
      </p:sp>
      <p:sp>
        <p:nvSpPr>
          <p:cNvPr id="2" name="Marcador de imagen de diapositiva 1"/>
          <p:cNvSpPr>
            <a:spLocks noGrp="1" noRot="1" noChangeAspect="1" noResize="1"/>
          </p:cNvSpPr>
          <p:nvPr>
            <p:ph type="sldImg"/>
          </p:nvPr>
        </p:nvSpPr>
        <p:spPr>
          <a:xfrm>
            <a:off x="534988" y="763588"/>
            <a:ext cx="6702425" cy="3771900"/>
          </a:xfrm>
          <a:solidFill>
            <a:srgbClr val="729FCF"/>
          </a:solidFill>
          <a:ln w="25400">
            <a:solidFill>
              <a:srgbClr val="3465A4"/>
            </a:solidFill>
            <a:prstDash val="solid"/>
          </a:ln>
        </p:spPr>
      </p:sp>
      <p:sp>
        <p:nvSpPr>
          <p:cNvPr id="3" name="Marcador de notas 2"/>
          <p:cNvSpPr txBox="1">
            <a:spLocks noGrp="1"/>
          </p:cNvSpPr>
          <p:nvPr>
            <p:ph type="body" sz="quarter" idx="1"/>
          </p:nvPr>
        </p:nvSpPr>
        <p:spPr/>
        <p:txBody>
          <a:bodyPr>
            <a:spAutoFit/>
          </a:bodyPr>
          <a:lstStyle/>
          <a:p>
            <a:endParaRPr lang="es-CO"/>
          </a:p>
        </p:txBody>
      </p:sp>
    </p:spTree>
    <p:extLst>
      <p:ext uri="{BB962C8B-B14F-4D97-AF65-F5344CB8AC3E}">
        <p14:creationId xmlns:p14="http://schemas.microsoft.com/office/powerpoint/2010/main" val="897905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9B3EDBD1-7FF1-493F-950A-F867A8DA6E40}" type="slidenum">
              <a:t>14</a:t>
            </a:fld>
            <a:endParaRPr lang="es-CO"/>
          </a:p>
        </p:txBody>
      </p:sp>
      <p:sp>
        <p:nvSpPr>
          <p:cNvPr id="2" name="Marcador de imagen de diapositiva 1"/>
          <p:cNvSpPr>
            <a:spLocks noGrp="1" noRot="1" noChangeAspect="1" noResize="1"/>
          </p:cNvSpPr>
          <p:nvPr>
            <p:ph type="sldImg"/>
          </p:nvPr>
        </p:nvSpPr>
        <p:spPr>
          <a:xfrm>
            <a:off x="534988" y="763588"/>
            <a:ext cx="6702425" cy="3771900"/>
          </a:xfrm>
          <a:solidFill>
            <a:srgbClr val="729FCF"/>
          </a:solidFill>
          <a:ln w="25400">
            <a:solidFill>
              <a:srgbClr val="3465A4"/>
            </a:solidFill>
            <a:prstDash val="solid"/>
          </a:ln>
        </p:spPr>
      </p:sp>
      <p:sp>
        <p:nvSpPr>
          <p:cNvPr id="3" name="Marcador de notas 2"/>
          <p:cNvSpPr txBox="1">
            <a:spLocks noGrp="1"/>
          </p:cNvSpPr>
          <p:nvPr>
            <p:ph type="body" sz="quarter" idx="1"/>
          </p:nvPr>
        </p:nvSpPr>
        <p:spPr/>
        <p:txBody>
          <a:bodyPr>
            <a:spAutoFit/>
          </a:bodyPr>
          <a:lstStyle/>
          <a:p>
            <a:endParaRPr lang="es-CO"/>
          </a:p>
        </p:txBody>
      </p:sp>
    </p:spTree>
    <p:extLst>
      <p:ext uri="{BB962C8B-B14F-4D97-AF65-F5344CB8AC3E}">
        <p14:creationId xmlns:p14="http://schemas.microsoft.com/office/powerpoint/2010/main" val="3855899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9B3EDBD1-7FF1-493F-950A-F867A8DA6E40}" type="slidenum">
              <a:t>15</a:t>
            </a:fld>
            <a:endParaRPr lang="es-CO"/>
          </a:p>
        </p:txBody>
      </p:sp>
      <p:sp>
        <p:nvSpPr>
          <p:cNvPr id="2" name="Marcador de imagen de diapositiva 1"/>
          <p:cNvSpPr>
            <a:spLocks noGrp="1" noRot="1" noChangeAspect="1" noResize="1"/>
          </p:cNvSpPr>
          <p:nvPr>
            <p:ph type="sldImg"/>
          </p:nvPr>
        </p:nvSpPr>
        <p:spPr>
          <a:xfrm>
            <a:off x="534988" y="763588"/>
            <a:ext cx="6702425" cy="3771900"/>
          </a:xfrm>
          <a:solidFill>
            <a:srgbClr val="729FCF"/>
          </a:solidFill>
          <a:ln w="25400">
            <a:solidFill>
              <a:srgbClr val="3465A4"/>
            </a:solidFill>
            <a:prstDash val="solid"/>
          </a:ln>
        </p:spPr>
      </p:sp>
      <p:sp>
        <p:nvSpPr>
          <p:cNvPr id="3" name="Marcador de notas 2"/>
          <p:cNvSpPr txBox="1">
            <a:spLocks noGrp="1"/>
          </p:cNvSpPr>
          <p:nvPr>
            <p:ph type="body" sz="quarter" idx="1"/>
          </p:nvPr>
        </p:nvSpPr>
        <p:spPr/>
        <p:txBody>
          <a:bodyPr>
            <a:spAutoFit/>
          </a:bodyPr>
          <a:lstStyle/>
          <a:p>
            <a:endParaRPr lang="es-CO"/>
          </a:p>
        </p:txBody>
      </p:sp>
    </p:spTree>
    <p:extLst>
      <p:ext uri="{BB962C8B-B14F-4D97-AF65-F5344CB8AC3E}">
        <p14:creationId xmlns:p14="http://schemas.microsoft.com/office/powerpoint/2010/main" val="1532653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9B3EDBD1-7FF1-493F-950A-F867A8DA6E40}" type="slidenum">
              <a:t>16</a:t>
            </a:fld>
            <a:endParaRPr lang="es-CO"/>
          </a:p>
        </p:txBody>
      </p:sp>
      <p:sp>
        <p:nvSpPr>
          <p:cNvPr id="2" name="Marcador de imagen de diapositiva 1"/>
          <p:cNvSpPr>
            <a:spLocks noGrp="1" noRot="1" noChangeAspect="1" noResize="1"/>
          </p:cNvSpPr>
          <p:nvPr>
            <p:ph type="sldImg"/>
          </p:nvPr>
        </p:nvSpPr>
        <p:spPr>
          <a:xfrm>
            <a:off x="534988" y="763588"/>
            <a:ext cx="6702425" cy="3771900"/>
          </a:xfrm>
          <a:solidFill>
            <a:srgbClr val="729FCF"/>
          </a:solidFill>
          <a:ln w="25400">
            <a:solidFill>
              <a:srgbClr val="3465A4"/>
            </a:solidFill>
            <a:prstDash val="solid"/>
          </a:ln>
        </p:spPr>
      </p:sp>
      <p:sp>
        <p:nvSpPr>
          <p:cNvPr id="3" name="Marcador de notas 2"/>
          <p:cNvSpPr txBox="1">
            <a:spLocks noGrp="1"/>
          </p:cNvSpPr>
          <p:nvPr>
            <p:ph type="body" sz="quarter" idx="1"/>
          </p:nvPr>
        </p:nvSpPr>
        <p:spPr/>
        <p:txBody>
          <a:bodyPr>
            <a:spAutoFit/>
          </a:bodyPr>
          <a:lstStyle/>
          <a:p>
            <a:endParaRPr lang="es-CO"/>
          </a:p>
        </p:txBody>
      </p:sp>
    </p:spTree>
    <p:extLst>
      <p:ext uri="{BB962C8B-B14F-4D97-AF65-F5344CB8AC3E}">
        <p14:creationId xmlns:p14="http://schemas.microsoft.com/office/powerpoint/2010/main" val="897905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9B3EDBD1-7FF1-493F-950A-F867A8DA6E40}" type="slidenum">
              <a:t>2</a:t>
            </a:fld>
            <a:endParaRPr lang="es-CO"/>
          </a:p>
        </p:txBody>
      </p:sp>
      <p:sp>
        <p:nvSpPr>
          <p:cNvPr id="2" name="Marcador de imagen de diapositiva 1"/>
          <p:cNvSpPr>
            <a:spLocks noGrp="1" noRot="1" noChangeAspect="1" noResize="1"/>
          </p:cNvSpPr>
          <p:nvPr>
            <p:ph type="sldImg"/>
          </p:nvPr>
        </p:nvSpPr>
        <p:spPr>
          <a:xfrm>
            <a:off x="534988" y="763588"/>
            <a:ext cx="6702425" cy="3771900"/>
          </a:xfrm>
          <a:solidFill>
            <a:srgbClr val="729FCF"/>
          </a:solidFill>
          <a:ln w="25400">
            <a:solidFill>
              <a:srgbClr val="3465A4"/>
            </a:solidFill>
            <a:prstDash val="solid"/>
          </a:ln>
        </p:spPr>
      </p:sp>
      <p:sp>
        <p:nvSpPr>
          <p:cNvPr id="3" name="Marcador de notas 2"/>
          <p:cNvSpPr txBox="1">
            <a:spLocks noGrp="1"/>
          </p:cNvSpPr>
          <p:nvPr>
            <p:ph type="body" sz="quarter" idx="1"/>
          </p:nvPr>
        </p:nvSpPr>
        <p:spPr/>
        <p:txBody>
          <a:bodyPr>
            <a:spAutoFit/>
          </a:bodyPr>
          <a:lstStyle/>
          <a:p>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9B3EDBD1-7FF1-493F-950A-F867A8DA6E40}" type="slidenum">
              <a:t>3</a:t>
            </a:fld>
            <a:endParaRPr lang="es-CO"/>
          </a:p>
        </p:txBody>
      </p:sp>
      <p:sp>
        <p:nvSpPr>
          <p:cNvPr id="2" name="Marcador de imagen de diapositiva 1"/>
          <p:cNvSpPr>
            <a:spLocks noGrp="1" noRot="1" noChangeAspect="1" noResize="1"/>
          </p:cNvSpPr>
          <p:nvPr>
            <p:ph type="sldImg"/>
          </p:nvPr>
        </p:nvSpPr>
        <p:spPr>
          <a:xfrm>
            <a:off x="534988" y="763588"/>
            <a:ext cx="6702425" cy="3771900"/>
          </a:xfrm>
          <a:solidFill>
            <a:srgbClr val="729FCF"/>
          </a:solidFill>
          <a:ln w="25400">
            <a:solidFill>
              <a:srgbClr val="3465A4"/>
            </a:solidFill>
            <a:prstDash val="solid"/>
          </a:ln>
        </p:spPr>
      </p:sp>
      <p:sp>
        <p:nvSpPr>
          <p:cNvPr id="3" name="Marcador de notas 2"/>
          <p:cNvSpPr txBox="1">
            <a:spLocks noGrp="1"/>
          </p:cNvSpPr>
          <p:nvPr>
            <p:ph type="body" sz="quarter" idx="1"/>
          </p:nvPr>
        </p:nvSpPr>
        <p:spPr/>
        <p:txBody>
          <a:bodyPr>
            <a:spAutoFit/>
          </a:bodyPr>
          <a:lstStyle/>
          <a:p>
            <a:endParaRPr lang="es-CO"/>
          </a:p>
        </p:txBody>
      </p:sp>
    </p:spTree>
    <p:extLst>
      <p:ext uri="{BB962C8B-B14F-4D97-AF65-F5344CB8AC3E}">
        <p14:creationId xmlns:p14="http://schemas.microsoft.com/office/powerpoint/2010/main" val="1475446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9B3EDBD1-7FF1-493F-950A-F867A8DA6E40}" type="slidenum">
              <a:t>4</a:t>
            </a:fld>
            <a:endParaRPr lang="es-CO"/>
          </a:p>
        </p:txBody>
      </p:sp>
      <p:sp>
        <p:nvSpPr>
          <p:cNvPr id="2" name="Marcador de imagen de diapositiva 1"/>
          <p:cNvSpPr>
            <a:spLocks noGrp="1" noRot="1" noChangeAspect="1" noResize="1"/>
          </p:cNvSpPr>
          <p:nvPr>
            <p:ph type="sldImg"/>
          </p:nvPr>
        </p:nvSpPr>
        <p:spPr>
          <a:xfrm>
            <a:off x="534988" y="763588"/>
            <a:ext cx="6702425" cy="3771900"/>
          </a:xfrm>
          <a:solidFill>
            <a:srgbClr val="729FCF"/>
          </a:solidFill>
          <a:ln w="25400">
            <a:solidFill>
              <a:srgbClr val="3465A4"/>
            </a:solidFill>
            <a:prstDash val="solid"/>
          </a:ln>
        </p:spPr>
      </p:sp>
      <p:sp>
        <p:nvSpPr>
          <p:cNvPr id="3" name="Marcador de notas 2"/>
          <p:cNvSpPr txBox="1">
            <a:spLocks noGrp="1"/>
          </p:cNvSpPr>
          <p:nvPr>
            <p:ph type="body" sz="quarter" idx="1"/>
          </p:nvPr>
        </p:nvSpPr>
        <p:spPr/>
        <p:txBody>
          <a:bodyPr>
            <a:spAutoFit/>
          </a:bodyPr>
          <a:lstStyle/>
          <a:p>
            <a:endParaRPr lang="es-CO"/>
          </a:p>
        </p:txBody>
      </p:sp>
    </p:spTree>
    <p:extLst>
      <p:ext uri="{BB962C8B-B14F-4D97-AF65-F5344CB8AC3E}">
        <p14:creationId xmlns:p14="http://schemas.microsoft.com/office/powerpoint/2010/main" val="121729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9B3EDBD1-7FF1-493F-950A-F867A8DA6E40}" type="slidenum">
              <a:t>5</a:t>
            </a:fld>
            <a:endParaRPr lang="es-CO"/>
          </a:p>
        </p:txBody>
      </p:sp>
      <p:sp>
        <p:nvSpPr>
          <p:cNvPr id="2" name="Marcador de imagen de diapositiva 1"/>
          <p:cNvSpPr>
            <a:spLocks noGrp="1" noRot="1" noChangeAspect="1" noResize="1"/>
          </p:cNvSpPr>
          <p:nvPr>
            <p:ph type="sldImg"/>
          </p:nvPr>
        </p:nvSpPr>
        <p:spPr>
          <a:xfrm>
            <a:off x="534988" y="763588"/>
            <a:ext cx="6702425" cy="3771900"/>
          </a:xfrm>
          <a:solidFill>
            <a:srgbClr val="729FCF"/>
          </a:solidFill>
          <a:ln w="25400">
            <a:solidFill>
              <a:srgbClr val="3465A4"/>
            </a:solidFill>
            <a:prstDash val="solid"/>
          </a:ln>
        </p:spPr>
      </p:sp>
      <p:sp>
        <p:nvSpPr>
          <p:cNvPr id="3" name="Marcador de notas 2"/>
          <p:cNvSpPr txBox="1">
            <a:spLocks noGrp="1"/>
          </p:cNvSpPr>
          <p:nvPr>
            <p:ph type="body" sz="quarter" idx="1"/>
          </p:nvPr>
        </p:nvSpPr>
        <p:spPr/>
        <p:txBody>
          <a:bodyPr>
            <a:spAutoFit/>
          </a:bodyPr>
          <a:lstStyle/>
          <a:p>
            <a:endParaRPr lang="es-CO"/>
          </a:p>
        </p:txBody>
      </p:sp>
    </p:spTree>
    <p:extLst>
      <p:ext uri="{BB962C8B-B14F-4D97-AF65-F5344CB8AC3E}">
        <p14:creationId xmlns:p14="http://schemas.microsoft.com/office/powerpoint/2010/main" val="277712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9B3EDBD1-7FF1-493F-950A-F867A8DA6E40}" type="slidenum">
              <a:t>6</a:t>
            </a:fld>
            <a:endParaRPr lang="es-CO"/>
          </a:p>
        </p:txBody>
      </p:sp>
      <p:sp>
        <p:nvSpPr>
          <p:cNvPr id="2" name="Marcador de imagen de diapositiva 1"/>
          <p:cNvSpPr>
            <a:spLocks noGrp="1" noRot="1" noChangeAspect="1" noResize="1"/>
          </p:cNvSpPr>
          <p:nvPr>
            <p:ph type="sldImg"/>
          </p:nvPr>
        </p:nvSpPr>
        <p:spPr>
          <a:xfrm>
            <a:off x="534988" y="763588"/>
            <a:ext cx="6702425" cy="3771900"/>
          </a:xfrm>
          <a:solidFill>
            <a:srgbClr val="729FCF"/>
          </a:solidFill>
          <a:ln w="25400">
            <a:solidFill>
              <a:srgbClr val="3465A4"/>
            </a:solidFill>
            <a:prstDash val="solid"/>
          </a:ln>
        </p:spPr>
      </p:sp>
      <p:sp>
        <p:nvSpPr>
          <p:cNvPr id="3" name="Marcador de notas 2"/>
          <p:cNvSpPr txBox="1">
            <a:spLocks noGrp="1"/>
          </p:cNvSpPr>
          <p:nvPr>
            <p:ph type="body" sz="quarter" idx="1"/>
          </p:nvPr>
        </p:nvSpPr>
        <p:spPr/>
        <p:txBody>
          <a:bodyPr>
            <a:spAutoFit/>
          </a:bodyPr>
          <a:lstStyle/>
          <a:p>
            <a:endParaRPr lang="es-CO"/>
          </a:p>
        </p:txBody>
      </p:sp>
    </p:spTree>
    <p:extLst>
      <p:ext uri="{BB962C8B-B14F-4D97-AF65-F5344CB8AC3E}">
        <p14:creationId xmlns:p14="http://schemas.microsoft.com/office/powerpoint/2010/main" val="5588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9B3EDBD1-7FF1-493F-950A-F867A8DA6E40}" type="slidenum">
              <a:t>7</a:t>
            </a:fld>
            <a:endParaRPr lang="es-CO"/>
          </a:p>
        </p:txBody>
      </p:sp>
      <p:sp>
        <p:nvSpPr>
          <p:cNvPr id="2" name="Marcador de imagen de diapositiva 1"/>
          <p:cNvSpPr>
            <a:spLocks noGrp="1" noRot="1" noChangeAspect="1" noResize="1"/>
          </p:cNvSpPr>
          <p:nvPr>
            <p:ph type="sldImg"/>
          </p:nvPr>
        </p:nvSpPr>
        <p:spPr>
          <a:xfrm>
            <a:off x="534988" y="763588"/>
            <a:ext cx="6702425" cy="3771900"/>
          </a:xfrm>
          <a:solidFill>
            <a:srgbClr val="729FCF"/>
          </a:solidFill>
          <a:ln w="25400">
            <a:solidFill>
              <a:srgbClr val="3465A4"/>
            </a:solidFill>
            <a:prstDash val="solid"/>
          </a:ln>
        </p:spPr>
      </p:sp>
      <p:sp>
        <p:nvSpPr>
          <p:cNvPr id="3" name="Marcador de notas 2"/>
          <p:cNvSpPr txBox="1">
            <a:spLocks noGrp="1"/>
          </p:cNvSpPr>
          <p:nvPr>
            <p:ph type="body" sz="quarter" idx="1"/>
          </p:nvPr>
        </p:nvSpPr>
        <p:spPr/>
        <p:txBody>
          <a:bodyPr>
            <a:spAutoFit/>
          </a:bodyPr>
          <a:lstStyle/>
          <a:p>
            <a:endParaRPr lang="es-CO"/>
          </a:p>
        </p:txBody>
      </p:sp>
    </p:spTree>
    <p:extLst>
      <p:ext uri="{BB962C8B-B14F-4D97-AF65-F5344CB8AC3E}">
        <p14:creationId xmlns:p14="http://schemas.microsoft.com/office/powerpoint/2010/main" val="2391418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9B3EDBD1-7FF1-493F-950A-F867A8DA6E40}" type="slidenum">
              <a:t>8</a:t>
            </a:fld>
            <a:endParaRPr lang="es-CO"/>
          </a:p>
        </p:txBody>
      </p:sp>
      <p:sp>
        <p:nvSpPr>
          <p:cNvPr id="2" name="Marcador de imagen de diapositiva 1"/>
          <p:cNvSpPr>
            <a:spLocks noGrp="1" noRot="1" noChangeAspect="1" noResize="1"/>
          </p:cNvSpPr>
          <p:nvPr>
            <p:ph type="sldImg"/>
          </p:nvPr>
        </p:nvSpPr>
        <p:spPr>
          <a:xfrm>
            <a:off x="534988" y="763588"/>
            <a:ext cx="6702425" cy="3771900"/>
          </a:xfrm>
          <a:solidFill>
            <a:srgbClr val="729FCF"/>
          </a:solidFill>
          <a:ln w="25400">
            <a:solidFill>
              <a:srgbClr val="3465A4"/>
            </a:solidFill>
            <a:prstDash val="solid"/>
          </a:ln>
        </p:spPr>
      </p:sp>
      <p:sp>
        <p:nvSpPr>
          <p:cNvPr id="3" name="Marcador de notas 2"/>
          <p:cNvSpPr txBox="1">
            <a:spLocks noGrp="1"/>
          </p:cNvSpPr>
          <p:nvPr>
            <p:ph type="body" sz="quarter" idx="1"/>
          </p:nvPr>
        </p:nvSpPr>
        <p:spPr/>
        <p:txBody>
          <a:bodyPr>
            <a:spAutoFit/>
          </a:bodyPr>
          <a:lstStyle/>
          <a:p>
            <a:endParaRPr lang="es-CO"/>
          </a:p>
        </p:txBody>
      </p:sp>
    </p:spTree>
    <p:extLst>
      <p:ext uri="{BB962C8B-B14F-4D97-AF65-F5344CB8AC3E}">
        <p14:creationId xmlns:p14="http://schemas.microsoft.com/office/powerpoint/2010/main" val="61448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9B3EDBD1-7FF1-493F-950A-F867A8DA6E40}" type="slidenum">
              <a:t>9</a:t>
            </a:fld>
            <a:endParaRPr lang="es-CO"/>
          </a:p>
        </p:txBody>
      </p:sp>
      <p:sp>
        <p:nvSpPr>
          <p:cNvPr id="2" name="Marcador de imagen de diapositiva 1"/>
          <p:cNvSpPr>
            <a:spLocks noGrp="1" noRot="1" noChangeAspect="1" noResize="1"/>
          </p:cNvSpPr>
          <p:nvPr>
            <p:ph type="sldImg"/>
          </p:nvPr>
        </p:nvSpPr>
        <p:spPr>
          <a:xfrm>
            <a:off x="534988" y="763588"/>
            <a:ext cx="6702425" cy="3771900"/>
          </a:xfrm>
          <a:solidFill>
            <a:srgbClr val="729FCF"/>
          </a:solidFill>
          <a:ln w="25400">
            <a:solidFill>
              <a:srgbClr val="3465A4"/>
            </a:solidFill>
            <a:prstDash val="solid"/>
          </a:ln>
        </p:spPr>
      </p:sp>
      <p:sp>
        <p:nvSpPr>
          <p:cNvPr id="3" name="Marcador de notas 2"/>
          <p:cNvSpPr txBox="1">
            <a:spLocks noGrp="1"/>
          </p:cNvSpPr>
          <p:nvPr>
            <p:ph type="body" sz="quarter" idx="1"/>
          </p:nvPr>
        </p:nvSpPr>
        <p:spPr/>
        <p:txBody>
          <a:bodyPr>
            <a:spAutoFit/>
          </a:bodyPr>
          <a:lstStyle/>
          <a:p>
            <a:endParaRPr lang="es-CO"/>
          </a:p>
        </p:txBody>
      </p:sp>
    </p:spTree>
    <p:extLst>
      <p:ext uri="{BB962C8B-B14F-4D97-AF65-F5344CB8AC3E}">
        <p14:creationId xmlns:p14="http://schemas.microsoft.com/office/powerpoint/2010/main" val="184051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60475" y="928688"/>
            <a:ext cx="7559675" cy="1973262"/>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O"/>
          </a:p>
        </p:txBody>
      </p:sp>
      <p:sp>
        <p:nvSpPr>
          <p:cNvPr id="4" name="Marcador de fecha 3"/>
          <p:cNvSpPr>
            <a:spLocks noGrp="1"/>
          </p:cNvSpPr>
          <p:nvPr>
            <p:ph type="dt" sz="half" idx="10"/>
          </p:nvPr>
        </p:nvSpPr>
        <p:spPr/>
        <p:txBody>
          <a:bodyPr/>
          <a:lstStyle/>
          <a:p>
            <a:pPr lvl="0"/>
            <a:endParaRPr lang="es-CO"/>
          </a:p>
        </p:txBody>
      </p:sp>
      <p:sp>
        <p:nvSpPr>
          <p:cNvPr id="5" name="Marcador de pie de página 4"/>
          <p:cNvSpPr>
            <a:spLocks noGrp="1"/>
          </p:cNvSpPr>
          <p:nvPr>
            <p:ph type="ftr" sz="quarter" idx="11"/>
          </p:nvPr>
        </p:nvSpPr>
        <p:spPr/>
        <p:txBody>
          <a:bodyPr/>
          <a:lstStyle/>
          <a:p>
            <a:pPr lvl="0"/>
            <a:endParaRPr lang="es-CO"/>
          </a:p>
        </p:txBody>
      </p:sp>
      <p:sp>
        <p:nvSpPr>
          <p:cNvPr id="6" name="Marcador de número de diapositiva 5"/>
          <p:cNvSpPr>
            <a:spLocks noGrp="1"/>
          </p:cNvSpPr>
          <p:nvPr>
            <p:ph type="sldNum" sz="quarter" idx="12"/>
          </p:nvPr>
        </p:nvSpPr>
        <p:spPr/>
        <p:txBody>
          <a:bodyPr/>
          <a:lstStyle/>
          <a:p>
            <a:pPr lvl="0"/>
            <a:fld id="{7C61EEC7-DC3C-4312-99CF-F277CB1374AF}" type="slidenum">
              <a:t>‹Nº›</a:t>
            </a:fld>
            <a:endParaRPr lang="es-CO"/>
          </a:p>
        </p:txBody>
      </p:sp>
    </p:spTree>
    <p:extLst>
      <p:ext uri="{BB962C8B-B14F-4D97-AF65-F5344CB8AC3E}">
        <p14:creationId xmlns:p14="http://schemas.microsoft.com/office/powerpoint/2010/main" val="186210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pPr lvl="0"/>
            <a:endParaRPr lang="es-CO"/>
          </a:p>
        </p:txBody>
      </p:sp>
      <p:sp>
        <p:nvSpPr>
          <p:cNvPr id="5" name="Marcador de pie de página 4"/>
          <p:cNvSpPr>
            <a:spLocks noGrp="1"/>
          </p:cNvSpPr>
          <p:nvPr>
            <p:ph type="ftr" sz="quarter" idx="11"/>
          </p:nvPr>
        </p:nvSpPr>
        <p:spPr/>
        <p:txBody>
          <a:bodyPr/>
          <a:lstStyle/>
          <a:p>
            <a:pPr lvl="0"/>
            <a:endParaRPr lang="es-CO"/>
          </a:p>
        </p:txBody>
      </p:sp>
      <p:sp>
        <p:nvSpPr>
          <p:cNvPr id="6" name="Marcador de número de diapositiva 5"/>
          <p:cNvSpPr>
            <a:spLocks noGrp="1"/>
          </p:cNvSpPr>
          <p:nvPr>
            <p:ph type="sldNum" sz="quarter" idx="12"/>
          </p:nvPr>
        </p:nvSpPr>
        <p:spPr/>
        <p:txBody>
          <a:bodyPr/>
          <a:lstStyle/>
          <a:p>
            <a:pPr lvl="0"/>
            <a:fld id="{F17C6B5F-4F38-4870-9D0A-AC5BCE60A695}" type="slidenum">
              <a:t>‹Nº›</a:t>
            </a:fld>
            <a:endParaRPr lang="es-CO"/>
          </a:p>
        </p:txBody>
      </p:sp>
    </p:spTree>
    <p:extLst>
      <p:ext uri="{BB962C8B-B14F-4D97-AF65-F5344CB8AC3E}">
        <p14:creationId xmlns:p14="http://schemas.microsoft.com/office/powerpoint/2010/main" val="225299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08850" y="225425"/>
            <a:ext cx="2266950" cy="43894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503238" y="225425"/>
            <a:ext cx="6653212" cy="43894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pPr lvl="0"/>
            <a:endParaRPr lang="es-CO"/>
          </a:p>
        </p:txBody>
      </p:sp>
      <p:sp>
        <p:nvSpPr>
          <p:cNvPr id="5" name="Marcador de pie de página 4"/>
          <p:cNvSpPr>
            <a:spLocks noGrp="1"/>
          </p:cNvSpPr>
          <p:nvPr>
            <p:ph type="ftr" sz="quarter" idx="11"/>
          </p:nvPr>
        </p:nvSpPr>
        <p:spPr/>
        <p:txBody>
          <a:bodyPr/>
          <a:lstStyle/>
          <a:p>
            <a:pPr lvl="0"/>
            <a:endParaRPr lang="es-CO"/>
          </a:p>
        </p:txBody>
      </p:sp>
      <p:sp>
        <p:nvSpPr>
          <p:cNvPr id="6" name="Marcador de número de diapositiva 5"/>
          <p:cNvSpPr>
            <a:spLocks noGrp="1"/>
          </p:cNvSpPr>
          <p:nvPr>
            <p:ph type="sldNum" sz="quarter" idx="12"/>
          </p:nvPr>
        </p:nvSpPr>
        <p:spPr/>
        <p:txBody>
          <a:bodyPr/>
          <a:lstStyle/>
          <a:p>
            <a:pPr lvl="0"/>
            <a:fld id="{948BF8A2-B42E-41B0-93C6-999223732034}" type="slidenum">
              <a:t>‹Nº›</a:t>
            </a:fld>
            <a:endParaRPr lang="es-CO"/>
          </a:p>
        </p:txBody>
      </p:sp>
    </p:spTree>
    <p:extLst>
      <p:ext uri="{BB962C8B-B14F-4D97-AF65-F5344CB8AC3E}">
        <p14:creationId xmlns:p14="http://schemas.microsoft.com/office/powerpoint/2010/main" val="3346048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pPr lvl="0"/>
            <a:endParaRPr lang="es-CO"/>
          </a:p>
        </p:txBody>
      </p:sp>
      <p:sp>
        <p:nvSpPr>
          <p:cNvPr id="5" name="Marcador de pie de página 4"/>
          <p:cNvSpPr>
            <a:spLocks noGrp="1"/>
          </p:cNvSpPr>
          <p:nvPr>
            <p:ph type="ftr" sz="quarter" idx="11"/>
          </p:nvPr>
        </p:nvSpPr>
        <p:spPr/>
        <p:txBody>
          <a:bodyPr/>
          <a:lstStyle/>
          <a:p>
            <a:pPr lvl="0"/>
            <a:endParaRPr lang="es-CO"/>
          </a:p>
        </p:txBody>
      </p:sp>
      <p:sp>
        <p:nvSpPr>
          <p:cNvPr id="6" name="Marcador de número de diapositiva 5"/>
          <p:cNvSpPr>
            <a:spLocks noGrp="1"/>
          </p:cNvSpPr>
          <p:nvPr>
            <p:ph type="sldNum" sz="quarter" idx="12"/>
          </p:nvPr>
        </p:nvSpPr>
        <p:spPr/>
        <p:txBody>
          <a:bodyPr/>
          <a:lstStyle/>
          <a:p>
            <a:pPr lvl="0"/>
            <a:fld id="{4AB5575B-AEDE-4257-AE6C-F3CA22C40DBB}" type="slidenum">
              <a:t>‹Nº›</a:t>
            </a:fld>
            <a:endParaRPr lang="es-CO"/>
          </a:p>
        </p:txBody>
      </p:sp>
    </p:spTree>
    <p:extLst>
      <p:ext uri="{BB962C8B-B14F-4D97-AF65-F5344CB8AC3E}">
        <p14:creationId xmlns:p14="http://schemas.microsoft.com/office/powerpoint/2010/main" val="3187874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87388" y="1414463"/>
            <a:ext cx="8694737" cy="23574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pPr lvl="0"/>
            <a:endParaRPr lang="es-CO"/>
          </a:p>
        </p:txBody>
      </p:sp>
      <p:sp>
        <p:nvSpPr>
          <p:cNvPr id="5" name="Marcador de pie de página 4"/>
          <p:cNvSpPr>
            <a:spLocks noGrp="1"/>
          </p:cNvSpPr>
          <p:nvPr>
            <p:ph type="ftr" sz="quarter" idx="11"/>
          </p:nvPr>
        </p:nvSpPr>
        <p:spPr/>
        <p:txBody>
          <a:bodyPr/>
          <a:lstStyle/>
          <a:p>
            <a:pPr lvl="0"/>
            <a:endParaRPr lang="es-CO"/>
          </a:p>
        </p:txBody>
      </p:sp>
      <p:sp>
        <p:nvSpPr>
          <p:cNvPr id="6" name="Marcador de número de diapositiva 5"/>
          <p:cNvSpPr>
            <a:spLocks noGrp="1"/>
          </p:cNvSpPr>
          <p:nvPr>
            <p:ph type="sldNum" sz="quarter" idx="12"/>
          </p:nvPr>
        </p:nvSpPr>
        <p:spPr/>
        <p:txBody>
          <a:bodyPr/>
          <a:lstStyle/>
          <a:p>
            <a:pPr lvl="0"/>
            <a:fld id="{1E740547-117F-4EE7-8548-02B8C918BBDA}" type="slidenum">
              <a:t>‹Nº›</a:t>
            </a:fld>
            <a:endParaRPr lang="es-CO"/>
          </a:p>
        </p:txBody>
      </p:sp>
    </p:spTree>
    <p:extLst>
      <p:ext uri="{BB962C8B-B14F-4D97-AF65-F5344CB8AC3E}">
        <p14:creationId xmlns:p14="http://schemas.microsoft.com/office/powerpoint/2010/main" val="2938160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503238" y="1327150"/>
            <a:ext cx="4459287" cy="328771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5114925" y="1327150"/>
            <a:ext cx="4460875" cy="328771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pPr lvl="0"/>
            <a:endParaRPr lang="es-CO"/>
          </a:p>
        </p:txBody>
      </p:sp>
      <p:sp>
        <p:nvSpPr>
          <p:cNvPr id="6" name="Marcador de pie de página 5"/>
          <p:cNvSpPr>
            <a:spLocks noGrp="1"/>
          </p:cNvSpPr>
          <p:nvPr>
            <p:ph type="ftr" sz="quarter" idx="11"/>
          </p:nvPr>
        </p:nvSpPr>
        <p:spPr/>
        <p:txBody>
          <a:bodyPr/>
          <a:lstStyle/>
          <a:p>
            <a:pPr lvl="0"/>
            <a:endParaRPr lang="es-CO"/>
          </a:p>
        </p:txBody>
      </p:sp>
      <p:sp>
        <p:nvSpPr>
          <p:cNvPr id="7" name="Marcador de número de diapositiva 6"/>
          <p:cNvSpPr>
            <a:spLocks noGrp="1"/>
          </p:cNvSpPr>
          <p:nvPr>
            <p:ph type="sldNum" sz="quarter" idx="12"/>
          </p:nvPr>
        </p:nvSpPr>
        <p:spPr/>
        <p:txBody>
          <a:bodyPr/>
          <a:lstStyle/>
          <a:p>
            <a:pPr lvl="0"/>
            <a:fld id="{BCAAEDCD-AA12-44E6-A1D5-7A54EF54D7DB}" type="slidenum">
              <a:t>‹Nº›</a:t>
            </a:fld>
            <a:endParaRPr lang="es-CO"/>
          </a:p>
        </p:txBody>
      </p:sp>
    </p:spTree>
    <p:extLst>
      <p:ext uri="{BB962C8B-B14F-4D97-AF65-F5344CB8AC3E}">
        <p14:creationId xmlns:p14="http://schemas.microsoft.com/office/powerpoint/2010/main" val="1800197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93738" y="301625"/>
            <a:ext cx="8694737" cy="10969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693738" y="2071688"/>
            <a:ext cx="4265612" cy="304641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5103813" y="2071688"/>
            <a:ext cx="4284662" cy="304641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pPr lvl="0"/>
            <a:endParaRPr lang="es-CO"/>
          </a:p>
        </p:txBody>
      </p:sp>
      <p:sp>
        <p:nvSpPr>
          <p:cNvPr id="8" name="Marcador de pie de página 7"/>
          <p:cNvSpPr>
            <a:spLocks noGrp="1"/>
          </p:cNvSpPr>
          <p:nvPr>
            <p:ph type="ftr" sz="quarter" idx="11"/>
          </p:nvPr>
        </p:nvSpPr>
        <p:spPr/>
        <p:txBody>
          <a:bodyPr/>
          <a:lstStyle/>
          <a:p>
            <a:pPr lvl="0"/>
            <a:endParaRPr lang="es-CO"/>
          </a:p>
        </p:txBody>
      </p:sp>
      <p:sp>
        <p:nvSpPr>
          <p:cNvPr id="9" name="Marcador de número de diapositiva 8"/>
          <p:cNvSpPr>
            <a:spLocks noGrp="1"/>
          </p:cNvSpPr>
          <p:nvPr>
            <p:ph type="sldNum" sz="quarter" idx="12"/>
          </p:nvPr>
        </p:nvSpPr>
        <p:spPr/>
        <p:txBody>
          <a:bodyPr/>
          <a:lstStyle/>
          <a:p>
            <a:pPr lvl="0"/>
            <a:fld id="{392FC552-C290-47E9-BA62-F48518358B34}" type="slidenum">
              <a:t>‹Nº›</a:t>
            </a:fld>
            <a:endParaRPr lang="es-CO"/>
          </a:p>
        </p:txBody>
      </p:sp>
    </p:spTree>
    <p:extLst>
      <p:ext uri="{BB962C8B-B14F-4D97-AF65-F5344CB8AC3E}">
        <p14:creationId xmlns:p14="http://schemas.microsoft.com/office/powerpoint/2010/main" val="2359669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pPr lvl="0"/>
            <a:endParaRPr lang="es-CO"/>
          </a:p>
        </p:txBody>
      </p:sp>
      <p:sp>
        <p:nvSpPr>
          <p:cNvPr id="4" name="Marcador de pie de página 3"/>
          <p:cNvSpPr>
            <a:spLocks noGrp="1"/>
          </p:cNvSpPr>
          <p:nvPr>
            <p:ph type="ftr" sz="quarter" idx="11"/>
          </p:nvPr>
        </p:nvSpPr>
        <p:spPr/>
        <p:txBody>
          <a:bodyPr/>
          <a:lstStyle/>
          <a:p>
            <a:pPr lvl="0"/>
            <a:endParaRPr lang="es-CO"/>
          </a:p>
        </p:txBody>
      </p:sp>
      <p:sp>
        <p:nvSpPr>
          <p:cNvPr id="5" name="Marcador de número de diapositiva 4"/>
          <p:cNvSpPr>
            <a:spLocks noGrp="1"/>
          </p:cNvSpPr>
          <p:nvPr>
            <p:ph type="sldNum" sz="quarter" idx="12"/>
          </p:nvPr>
        </p:nvSpPr>
        <p:spPr/>
        <p:txBody>
          <a:bodyPr/>
          <a:lstStyle/>
          <a:p>
            <a:pPr lvl="0"/>
            <a:fld id="{7B7BE43B-CA5C-40FA-87F0-C344027E8B5C}" type="slidenum">
              <a:t>‹Nº›</a:t>
            </a:fld>
            <a:endParaRPr lang="es-CO"/>
          </a:p>
        </p:txBody>
      </p:sp>
    </p:spTree>
    <p:extLst>
      <p:ext uri="{BB962C8B-B14F-4D97-AF65-F5344CB8AC3E}">
        <p14:creationId xmlns:p14="http://schemas.microsoft.com/office/powerpoint/2010/main" val="3913081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lvl="0"/>
            <a:endParaRPr lang="es-CO"/>
          </a:p>
        </p:txBody>
      </p:sp>
      <p:sp>
        <p:nvSpPr>
          <p:cNvPr id="3" name="Marcador de pie de página 2"/>
          <p:cNvSpPr>
            <a:spLocks noGrp="1"/>
          </p:cNvSpPr>
          <p:nvPr>
            <p:ph type="ftr" sz="quarter" idx="11"/>
          </p:nvPr>
        </p:nvSpPr>
        <p:spPr/>
        <p:txBody>
          <a:bodyPr/>
          <a:lstStyle/>
          <a:p>
            <a:pPr lvl="0"/>
            <a:endParaRPr lang="es-CO"/>
          </a:p>
        </p:txBody>
      </p:sp>
      <p:sp>
        <p:nvSpPr>
          <p:cNvPr id="4" name="Marcador de número de diapositiva 3"/>
          <p:cNvSpPr>
            <a:spLocks noGrp="1"/>
          </p:cNvSpPr>
          <p:nvPr>
            <p:ph type="sldNum" sz="quarter" idx="12"/>
          </p:nvPr>
        </p:nvSpPr>
        <p:spPr/>
        <p:txBody>
          <a:bodyPr/>
          <a:lstStyle/>
          <a:p>
            <a:pPr lvl="0"/>
            <a:fld id="{196FD43D-7CB7-40CA-9B5C-3CAF3143AE2E}" type="slidenum">
              <a:t>‹Nº›</a:t>
            </a:fld>
            <a:endParaRPr lang="es-CO"/>
          </a:p>
        </p:txBody>
      </p:sp>
    </p:spTree>
    <p:extLst>
      <p:ext uri="{BB962C8B-B14F-4D97-AF65-F5344CB8AC3E}">
        <p14:creationId xmlns:p14="http://schemas.microsoft.com/office/powerpoint/2010/main" val="89422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93738" y="377825"/>
            <a:ext cx="3251200" cy="1323975"/>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lvl="0"/>
            <a:endParaRPr lang="es-CO"/>
          </a:p>
        </p:txBody>
      </p:sp>
      <p:sp>
        <p:nvSpPr>
          <p:cNvPr id="6" name="Marcador de pie de página 5"/>
          <p:cNvSpPr>
            <a:spLocks noGrp="1"/>
          </p:cNvSpPr>
          <p:nvPr>
            <p:ph type="ftr" sz="quarter" idx="11"/>
          </p:nvPr>
        </p:nvSpPr>
        <p:spPr/>
        <p:txBody>
          <a:bodyPr/>
          <a:lstStyle/>
          <a:p>
            <a:pPr lvl="0"/>
            <a:endParaRPr lang="es-CO"/>
          </a:p>
        </p:txBody>
      </p:sp>
      <p:sp>
        <p:nvSpPr>
          <p:cNvPr id="7" name="Marcador de número de diapositiva 6"/>
          <p:cNvSpPr>
            <a:spLocks noGrp="1"/>
          </p:cNvSpPr>
          <p:nvPr>
            <p:ph type="sldNum" sz="quarter" idx="12"/>
          </p:nvPr>
        </p:nvSpPr>
        <p:spPr/>
        <p:txBody>
          <a:bodyPr/>
          <a:lstStyle/>
          <a:p>
            <a:pPr lvl="0"/>
            <a:fld id="{2AE2E10D-355A-4820-A68D-EB871B876746}" type="slidenum">
              <a:t>‹Nº›</a:t>
            </a:fld>
            <a:endParaRPr lang="es-CO"/>
          </a:p>
        </p:txBody>
      </p:sp>
    </p:spTree>
    <p:extLst>
      <p:ext uri="{BB962C8B-B14F-4D97-AF65-F5344CB8AC3E}">
        <p14:creationId xmlns:p14="http://schemas.microsoft.com/office/powerpoint/2010/main" val="18118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93738" y="377825"/>
            <a:ext cx="3251200" cy="1323975"/>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lvl="0"/>
            <a:endParaRPr lang="es-CO"/>
          </a:p>
        </p:txBody>
      </p:sp>
      <p:sp>
        <p:nvSpPr>
          <p:cNvPr id="6" name="Marcador de pie de página 5"/>
          <p:cNvSpPr>
            <a:spLocks noGrp="1"/>
          </p:cNvSpPr>
          <p:nvPr>
            <p:ph type="ftr" sz="quarter" idx="11"/>
          </p:nvPr>
        </p:nvSpPr>
        <p:spPr/>
        <p:txBody>
          <a:bodyPr/>
          <a:lstStyle/>
          <a:p>
            <a:pPr lvl="0"/>
            <a:endParaRPr lang="es-CO"/>
          </a:p>
        </p:txBody>
      </p:sp>
      <p:sp>
        <p:nvSpPr>
          <p:cNvPr id="7" name="Marcador de número de diapositiva 6"/>
          <p:cNvSpPr>
            <a:spLocks noGrp="1"/>
          </p:cNvSpPr>
          <p:nvPr>
            <p:ph type="sldNum" sz="quarter" idx="12"/>
          </p:nvPr>
        </p:nvSpPr>
        <p:spPr/>
        <p:txBody>
          <a:bodyPr/>
          <a:lstStyle/>
          <a:p>
            <a:pPr lvl="0"/>
            <a:fld id="{A3133CD7-400D-49A1-B0DE-874EC10B2459}" type="slidenum">
              <a:t>‹Nº›</a:t>
            </a:fld>
            <a:endParaRPr lang="es-CO"/>
          </a:p>
        </p:txBody>
      </p:sp>
    </p:spTree>
    <p:extLst>
      <p:ext uri="{BB962C8B-B14F-4D97-AF65-F5344CB8AC3E}">
        <p14:creationId xmlns:p14="http://schemas.microsoft.com/office/powerpoint/2010/main" val="110910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Marcador de título 1"/>
          <p:cNvSpPr txBox="1">
            <a:spLocks noGrp="1"/>
          </p:cNvSpPr>
          <p:nvPr>
            <p:ph type="title"/>
          </p:nvPr>
        </p:nvSpPr>
        <p:spPr>
          <a:xfrm>
            <a:off x="503999" y="225720"/>
            <a:ext cx="9071640" cy="946800"/>
          </a:xfrm>
          <a:prstGeom prst="rect">
            <a:avLst/>
          </a:prstGeom>
          <a:noFill/>
          <a:ln>
            <a:noFill/>
          </a:ln>
        </p:spPr>
        <p:txBody>
          <a:bodyPr lIns="0" tIns="0" rIns="0" bIns="0" anchor="ctr"/>
          <a:lstStyle/>
          <a:p>
            <a:endParaRPr lang="es-CO"/>
          </a:p>
        </p:txBody>
      </p:sp>
      <p:sp>
        <p:nvSpPr>
          <p:cNvPr id="3" name="Marcador de texto 2"/>
          <p:cNvSpPr txBox="1">
            <a:spLocks noGrp="1"/>
          </p:cNvSpPr>
          <p:nvPr>
            <p:ph type="body" idx="1"/>
          </p:nvPr>
        </p:nvSpPr>
        <p:spPr>
          <a:xfrm>
            <a:off x="503999" y="1326600"/>
            <a:ext cx="9071640" cy="3288239"/>
          </a:xfrm>
          <a:prstGeom prst="rect">
            <a:avLst/>
          </a:prstGeom>
          <a:noFill/>
          <a:ln>
            <a:noFill/>
          </a:ln>
        </p:spPr>
        <p:txBody>
          <a:bodyPr lIns="0" tIns="0" rIns="0" bIns="0">
            <a:no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txBox="1">
            <a:spLocks noGrp="1"/>
          </p:cNvSpPr>
          <p:nvPr>
            <p:ph type="dt" sz="half" idx="2"/>
          </p:nvPr>
        </p:nvSpPr>
        <p:spPr>
          <a:xfrm>
            <a:off x="503999" y="5165280"/>
            <a:ext cx="2348280" cy="390960"/>
          </a:xfrm>
          <a:prstGeom prst="rect">
            <a:avLst/>
          </a:prstGeom>
          <a:noFill/>
          <a:ln>
            <a:noFill/>
          </a:ln>
        </p:spPr>
        <p:txBody>
          <a:bodyPr lIns="0" tIns="0" rIns="0" bIns="0" anchorCtr="0">
            <a:noAutofit/>
          </a:bodyPr>
          <a:lstStyle>
            <a:lvl1pPr lvl="0" rtl="0" hangingPunct="0">
              <a:buNone/>
              <a:tabLst/>
              <a:defRPr lang="es-CO" sz="1400" kern="1200">
                <a:latin typeface="Liberation Serif" pitchFamily="18"/>
                <a:ea typeface="Segoe UI" pitchFamily="2"/>
                <a:cs typeface="Tahoma" pitchFamily="2"/>
              </a:defRPr>
            </a:lvl1pPr>
          </a:lstStyle>
          <a:p>
            <a:pPr lvl="0"/>
            <a:endParaRPr lang="es-CO"/>
          </a:p>
        </p:txBody>
      </p:sp>
      <p:sp>
        <p:nvSpPr>
          <p:cNvPr id="5" name="Marcador de pie de página 4"/>
          <p:cNvSpPr txBox="1">
            <a:spLocks noGrp="1"/>
          </p:cNvSpPr>
          <p:nvPr>
            <p:ph type="ftr" sz="quarter" idx="3"/>
          </p:nvPr>
        </p:nvSpPr>
        <p:spPr>
          <a:xfrm>
            <a:off x="3447360" y="5165280"/>
            <a:ext cx="3195000" cy="390960"/>
          </a:xfrm>
          <a:prstGeom prst="rect">
            <a:avLst/>
          </a:prstGeom>
          <a:noFill/>
          <a:ln>
            <a:noFill/>
          </a:ln>
        </p:spPr>
        <p:txBody>
          <a:bodyPr lIns="0" tIns="0" rIns="0" bIns="0" anchorCtr="0">
            <a:noAutofit/>
          </a:bodyPr>
          <a:lstStyle>
            <a:lvl1pPr lvl="0" algn="ctr" rtl="0" hangingPunct="0">
              <a:buNone/>
              <a:tabLst/>
              <a:defRPr lang="es-CO" sz="1400" kern="1200">
                <a:latin typeface="Liberation Serif" pitchFamily="18"/>
                <a:ea typeface="Segoe UI" pitchFamily="2"/>
                <a:cs typeface="Tahoma" pitchFamily="2"/>
              </a:defRPr>
            </a:lvl1pPr>
          </a:lstStyle>
          <a:p>
            <a:pPr lvl="0"/>
            <a:endParaRPr lang="es-CO"/>
          </a:p>
        </p:txBody>
      </p:sp>
      <p:sp>
        <p:nvSpPr>
          <p:cNvPr id="6" name="Marcador de número de diapositiva 5"/>
          <p:cNvSpPr txBox="1">
            <a:spLocks noGrp="1"/>
          </p:cNvSpPr>
          <p:nvPr>
            <p:ph type="sldNum" sz="quarter" idx="4"/>
          </p:nvPr>
        </p:nvSpPr>
        <p:spPr>
          <a:xfrm>
            <a:off x="7227360" y="5165280"/>
            <a:ext cx="2348280" cy="390960"/>
          </a:xfrm>
          <a:prstGeom prst="rect">
            <a:avLst/>
          </a:prstGeom>
          <a:noFill/>
          <a:ln>
            <a:noFill/>
          </a:ln>
        </p:spPr>
        <p:txBody>
          <a:bodyPr lIns="0" tIns="0" rIns="0" bIns="0" anchorCtr="0">
            <a:noAutofit/>
          </a:bodyPr>
          <a:lstStyle>
            <a:lvl1pPr lvl="0" algn="r" rtl="0" hangingPunct="0">
              <a:buNone/>
              <a:tabLst/>
              <a:defRPr lang="es-CO" sz="1400" kern="1200">
                <a:latin typeface="Liberation Serif" pitchFamily="18"/>
                <a:ea typeface="Segoe UI" pitchFamily="2"/>
                <a:cs typeface="Tahoma" pitchFamily="2"/>
              </a:defRPr>
            </a:lvl1pPr>
          </a:lstStyle>
          <a:p>
            <a:pPr lvl="0"/>
            <a:fld id="{A82CF05C-75C7-4913-916C-E1EA464CC861}" type="slidenum">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es-CO" sz="3300" b="0" i="0" u="none" strike="noStrike" kern="1200" cap="none">
          <a:ln>
            <a:noFill/>
          </a:ln>
          <a:latin typeface="Liberation Sans" pitchFamily="18"/>
          <a:ea typeface="Microsoft YaHei" pitchFamily="2"/>
        </a:defRPr>
      </a:lvl1pPr>
    </p:titleStyle>
    <p:bodyStyle>
      <a:lvl1pPr marL="0" marR="0" indent="0" rtl="0" hangingPunct="0">
        <a:spcBef>
          <a:spcPts val="0"/>
        </a:spcBef>
        <a:spcAft>
          <a:spcPts val="1063"/>
        </a:spcAft>
        <a:tabLst/>
        <a:defRPr lang="es-CO" sz="2400" b="0" i="0" u="none" strike="noStrike" kern="1200" cap="none">
          <a:ln>
            <a:noFill/>
          </a:ln>
          <a:latin typeface="Liberation Sans" pitchFamily="18"/>
          <a:ea typeface="Microsoft YaHei"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4" name="CuadroTexto 3"/>
          <p:cNvSpPr txBox="1"/>
          <p:nvPr/>
        </p:nvSpPr>
        <p:spPr>
          <a:xfrm>
            <a:off x="429716" y="987552"/>
            <a:ext cx="9485376" cy="3908762"/>
          </a:xfrm>
          <a:prstGeom prst="rect">
            <a:avLst/>
          </a:prstGeom>
          <a:noFill/>
        </p:spPr>
        <p:txBody>
          <a:bodyPr wrap="square" rtlCol="0">
            <a:spAutoFit/>
          </a:bodyPr>
          <a:lstStyle/>
          <a:p>
            <a:pPr algn="ctr"/>
            <a:r>
              <a:rPr lang="es-CO" sz="3200" b="1" dirty="0" smtClean="0">
                <a:solidFill>
                  <a:srgbClr val="C00000"/>
                </a:solidFill>
                <a:effectLst>
                  <a:outerShdw blurRad="38100" dist="38100" dir="2700000" algn="tl">
                    <a:srgbClr val="000000">
                      <a:alpha val="43137"/>
                    </a:srgbClr>
                  </a:outerShdw>
                </a:effectLst>
              </a:rPr>
              <a:t>PROYECTO DE ACUERDO 370 DE 2017</a:t>
            </a:r>
          </a:p>
          <a:p>
            <a:pPr algn="ctr"/>
            <a:endParaRPr lang="es-CO" sz="3200" b="1" dirty="0" smtClean="0">
              <a:solidFill>
                <a:srgbClr val="C00000"/>
              </a:solidFill>
              <a:effectLst>
                <a:outerShdw blurRad="38100" dist="38100" dir="2700000" algn="tl">
                  <a:srgbClr val="000000">
                    <a:alpha val="43137"/>
                  </a:srgbClr>
                </a:outerShdw>
              </a:effectLst>
            </a:endParaRPr>
          </a:p>
          <a:p>
            <a:pPr algn="ctr"/>
            <a:r>
              <a:rPr lang="es-CO" sz="2000" b="1" dirty="0" smtClean="0">
                <a:solidFill>
                  <a:srgbClr val="C00000"/>
                </a:solidFill>
                <a:effectLst>
                  <a:outerShdw blurRad="38100" dist="38100" dir="2700000" algn="tl">
                    <a:srgbClr val="000000">
                      <a:alpha val="43137"/>
                    </a:srgbClr>
                  </a:outerShdw>
                </a:effectLst>
              </a:rPr>
              <a:t>“POR EL CUAL SE DICTAN LINEAMIENTOS DE POLÍTICA PÚBLICA PARA EL USO Y MANEJO DE SUSTANCIAS GENERADORAS DE VERTIMIENTOS PELIGROSOS, PRODUCIDAS POR CLINICAS VETERINARIAS Y ESTABLECIMIENTOS DE SERVICIOS VETERINARIOS, Y SE DICTAN OTRAS DISPOSICIONES”  </a:t>
            </a:r>
          </a:p>
          <a:p>
            <a:pPr algn="ctr"/>
            <a:endParaRPr lang="es-CO" sz="3200" dirty="0">
              <a:effectLst>
                <a:outerShdw blurRad="38100" dist="38100" dir="2700000" algn="tl">
                  <a:srgbClr val="000000">
                    <a:alpha val="43137"/>
                  </a:srgbClr>
                </a:outerShdw>
              </a:effectLst>
            </a:endParaRPr>
          </a:p>
          <a:p>
            <a:pPr algn="ctr"/>
            <a:r>
              <a:rPr lang="es-CO" sz="2400" b="1" dirty="0" smtClean="0">
                <a:solidFill>
                  <a:srgbClr val="002060"/>
                </a:solidFill>
                <a:effectLst>
                  <a:outerShdw blurRad="38100" dist="38100" dir="2700000" algn="tl">
                    <a:srgbClr val="000000">
                      <a:alpha val="43137"/>
                    </a:srgbClr>
                  </a:outerShdw>
                </a:effectLst>
              </a:rPr>
              <a:t>Autores:</a:t>
            </a:r>
          </a:p>
          <a:p>
            <a:pPr algn="ctr"/>
            <a:r>
              <a:rPr lang="es-CO" sz="2400" b="1" dirty="0" smtClean="0">
                <a:solidFill>
                  <a:srgbClr val="002060"/>
                </a:solidFill>
                <a:effectLst>
                  <a:outerShdw blurRad="38100" dist="38100" dir="2700000" algn="tl">
                    <a:srgbClr val="000000">
                      <a:alpha val="43137"/>
                    </a:srgbClr>
                  </a:outerShdw>
                </a:effectLst>
              </a:rPr>
              <a:t>Gloria Stella Díaz Ortíz</a:t>
            </a:r>
          </a:p>
          <a:p>
            <a:pPr algn="ctr"/>
            <a:r>
              <a:rPr lang="es-CO" sz="2400" b="1" dirty="0" smtClean="0">
                <a:solidFill>
                  <a:srgbClr val="002060"/>
                </a:solidFill>
                <a:effectLst>
                  <a:outerShdw blurRad="38100" dist="38100" dir="2700000" algn="tl">
                    <a:srgbClr val="000000">
                      <a:alpha val="43137"/>
                    </a:srgbClr>
                  </a:outerShdw>
                </a:effectLst>
              </a:rPr>
              <a:t>Jairo Cardozo Salazar</a:t>
            </a:r>
            <a:endParaRPr lang="es-CO" sz="2400" b="1" dirty="0">
              <a:solidFill>
                <a:srgbClr val="002060"/>
              </a:solidFill>
              <a:effectLst>
                <a:outerShdw blurRad="38100" dist="38100" dir="2700000" algn="tl">
                  <a:srgbClr val="000000">
                    <a:alpha val="43137"/>
                  </a:srgbClr>
                </a:outerShdw>
              </a:effectLst>
            </a:endParaRPr>
          </a:p>
        </p:txBody>
      </p:sp>
      <p:sp>
        <p:nvSpPr>
          <p:cNvPr id="5" name="Rectángulo 4"/>
          <p:cNvSpPr/>
          <p:nvPr/>
        </p:nvSpPr>
        <p:spPr>
          <a:xfrm>
            <a:off x="7704871" y="5137777"/>
            <a:ext cx="2210221" cy="369332"/>
          </a:xfrm>
          <a:prstGeom prst="rect">
            <a:avLst/>
          </a:prstGeom>
        </p:spPr>
        <p:txBody>
          <a:bodyPr wrap="none">
            <a:spAutoFit/>
          </a:bodyPr>
          <a:lstStyle/>
          <a:p>
            <a:pPr algn="ctr"/>
            <a:r>
              <a:rPr lang="es-CO" b="1" dirty="0" smtClean="0">
                <a:solidFill>
                  <a:srgbClr val="002060"/>
                </a:solidFill>
              </a:rPr>
              <a:t>30 de agosto de 2017</a:t>
            </a:r>
            <a:endParaRPr lang="es-CO"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71593" y="618661"/>
            <a:ext cx="9379719" cy="1015663"/>
          </a:xfrm>
          <a:prstGeom prst="rect">
            <a:avLst/>
          </a:prstGeom>
        </p:spPr>
        <p:txBody>
          <a:bodyPr wrap="square">
            <a:spAutoFit/>
          </a:bodyPr>
          <a:lstStyle/>
          <a:p>
            <a:pPr algn="just"/>
            <a:r>
              <a:rPr lang="es-CO" sz="2000" b="1" dirty="0" smtClean="0">
                <a:solidFill>
                  <a:srgbClr val="002060"/>
                </a:solidFill>
              </a:rPr>
              <a:t>2.2. Incoherencia de la iniciativa con la normatividad actual</a:t>
            </a:r>
          </a:p>
          <a:p>
            <a:pPr algn="just"/>
            <a:endParaRPr lang="es-CO" sz="2000" b="1" dirty="0" smtClean="0">
              <a:solidFill>
                <a:srgbClr val="002060"/>
              </a:solidFill>
            </a:endParaRPr>
          </a:p>
          <a:p>
            <a:r>
              <a:rPr lang="es-CO" sz="2000" b="1" i="1" dirty="0" smtClean="0">
                <a:solidFill>
                  <a:srgbClr val="C00000"/>
                </a:solidFill>
                <a:effectLst>
                  <a:outerShdw blurRad="38100" dist="38100" dir="2700000" algn="tl">
                    <a:srgbClr val="000000">
                      <a:alpha val="43137"/>
                    </a:srgbClr>
                  </a:outerShdw>
                </a:effectLst>
              </a:rPr>
              <a:t>a. Argumentos de la Administración</a:t>
            </a:r>
          </a:p>
        </p:txBody>
      </p:sp>
      <p:sp>
        <p:nvSpPr>
          <p:cNvPr id="2" name="Rectángulo 1"/>
          <p:cNvSpPr/>
          <p:nvPr/>
        </p:nvSpPr>
        <p:spPr>
          <a:xfrm>
            <a:off x="524256" y="2091821"/>
            <a:ext cx="9204960" cy="1938992"/>
          </a:xfrm>
          <a:prstGeom prst="rect">
            <a:avLst/>
          </a:prstGeom>
          <a:ln w="38100">
            <a:solidFill>
              <a:srgbClr val="C00000"/>
            </a:solidFill>
          </a:ln>
        </p:spPr>
        <p:txBody>
          <a:bodyPr wrap="square">
            <a:spAutoFit/>
          </a:bodyPr>
          <a:lstStyle/>
          <a:p>
            <a:pPr algn="just"/>
            <a:r>
              <a:rPr lang="es-CO" sz="2000" dirty="0" smtClean="0">
                <a:latin typeface="Tahoma" panose="020B0604030504040204" pitchFamily="34" charset="0"/>
                <a:ea typeface="Calibri" panose="020F0502020204030204" pitchFamily="34" charset="0"/>
                <a:cs typeface="Times New Roman" panose="02020603050405020304" pitchFamily="18" charset="0"/>
              </a:rPr>
              <a:t>La Secretaría Distrital de Ambiente recomendó evaluar la coherencia de incluir dentro del objetivo general, los objetivos específicos y las estrategias de los lineamientos de la Política Pública, el mitigar, minimizar y/o reducir al máximo por cuanto los mismos están prohibidos conforme con lo establecido en el Art. 18 Resolución (SDA) </a:t>
            </a:r>
            <a:r>
              <a:rPr lang="es-CO" sz="2000" dirty="0">
                <a:latin typeface="Tahoma" panose="020B0604030504040204" pitchFamily="34" charset="0"/>
                <a:ea typeface="Calibri" panose="020F0502020204030204" pitchFamily="34" charset="0"/>
                <a:cs typeface="Times New Roman" panose="02020603050405020304" pitchFamily="18" charset="0"/>
              </a:rPr>
              <a:t>N</a:t>
            </a:r>
            <a:r>
              <a:rPr lang="es-CO" sz="2000" dirty="0" smtClean="0">
                <a:latin typeface="Tahoma" panose="020B0604030504040204" pitchFamily="34" charset="0"/>
                <a:ea typeface="Calibri" panose="020F0502020204030204" pitchFamily="34" charset="0"/>
                <a:cs typeface="Times New Roman" panose="02020603050405020304" pitchFamily="18" charset="0"/>
              </a:rPr>
              <a:t>o. 3957 de 2009</a:t>
            </a:r>
            <a:r>
              <a:rPr lang="es-CO" sz="1400" b="1" dirty="0" smtClean="0">
                <a:solidFill>
                  <a:srgbClr val="C00000"/>
                </a:solidFill>
                <a:latin typeface="Tahoma" panose="020B0604030504040204" pitchFamily="34" charset="0"/>
                <a:ea typeface="Calibri" panose="020F0502020204030204" pitchFamily="34" charset="0"/>
                <a:cs typeface="Times New Roman" panose="02020603050405020304" pitchFamily="18" charset="0"/>
              </a:rPr>
              <a:t>1</a:t>
            </a:r>
            <a:r>
              <a:rPr lang="es-CO" sz="2000" dirty="0" smtClean="0">
                <a:latin typeface="Tahoma" panose="020B0604030504040204" pitchFamily="34" charset="0"/>
                <a:ea typeface="Calibri" panose="020F0502020204030204" pitchFamily="34" charset="0"/>
                <a:cs typeface="Times New Roman" panose="02020603050405020304" pitchFamily="18" charset="0"/>
              </a:rPr>
              <a:t>; Art. 24 Decreto </a:t>
            </a:r>
            <a:r>
              <a:rPr lang="es-CO" sz="2000" dirty="0">
                <a:latin typeface="Tahoma" panose="020B0604030504040204" pitchFamily="34" charset="0"/>
                <a:ea typeface="Calibri" panose="020F0502020204030204" pitchFamily="34" charset="0"/>
                <a:cs typeface="Times New Roman" panose="02020603050405020304" pitchFamily="18" charset="0"/>
              </a:rPr>
              <a:t>N</a:t>
            </a:r>
            <a:r>
              <a:rPr lang="es-CO" sz="2000" dirty="0" smtClean="0">
                <a:latin typeface="Tahoma" panose="020B0604030504040204" pitchFamily="34" charset="0"/>
                <a:ea typeface="Calibri" panose="020F0502020204030204" pitchFamily="34" charset="0"/>
                <a:cs typeface="Times New Roman" panose="02020603050405020304" pitchFamily="18" charset="0"/>
              </a:rPr>
              <a:t>acional 2930 de 2010</a:t>
            </a:r>
            <a:r>
              <a:rPr lang="es-CO" sz="1600" b="1" dirty="0" smtClean="0">
                <a:solidFill>
                  <a:srgbClr val="C00000"/>
                </a:solidFill>
                <a:latin typeface="Tahoma" panose="020B0604030504040204" pitchFamily="34" charset="0"/>
                <a:ea typeface="Calibri" panose="020F0502020204030204" pitchFamily="34" charset="0"/>
                <a:cs typeface="Times New Roman" panose="02020603050405020304" pitchFamily="18" charset="0"/>
              </a:rPr>
              <a:t>2</a:t>
            </a:r>
            <a:r>
              <a:rPr lang="es-CO" sz="2000" dirty="0" smtClean="0">
                <a:latin typeface="Tahoma" panose="020B0604030504040204" pitchFamily="34" charset="0"/>
                <a:ea typeface="Calibri" panose="020F0502020204030204" pitchFamily="34" charset="0"/>
                <a:cs typeface="Times New Roman" panose="02020603050405020304" pitchFamily="18" charset="0"/>
              </a:rPr>
              <a:t>; y Decreto </a:t>
            </a:r>
            <a:r>
              <a:rPr lang="es-CO" sz="2000" dirty="0">
                <a:latin typeface="Tahoma" panose="020B0604030504040204" pitchFamily="34" charset="0"/>
                <a:ea typeface="Calibri" panose="020F0502020204030204" pitchFamily="34" charset="0"/>
                <a:cs typeface="Times New Roman" panose="02020603050405020304" pitchFamily="18" charset="0"/>
              </a:rPr>
              <a:t>L</a:t>
            </a:r>
            <a:r>
              <a:rPr lang="es-CO" sz="2000" dirty="0" smtClean="0">
                <a:latin typeface="Tahoma" panose="020B0604030504040204" pitchFamily="34" charset="0"/>
                <a:ea typeface="Calibri" panose="020F0502020204030204" pitchFamily="34" charset="0"/>
                <a:cs typeface="Times New Roman" panose="02020603050405020304" pitchFamily="18" charset="0"/>
              </a:rPr>
              <a:t>ey 2811 de 1974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0299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71593" y="618661"/>
            <a:ext cx="9379719" cy="400110"/>
          </a:xfrm>
          <a:prstGeom prst="rect">
            <a:avLst/>
          </a:prstGeom>
        </p:spPr>
        <p:txBody>
          <a:bodyPr wrap="square">
            <a:spAutoFit/>
          </a:bodyPr>
          <a:lstStyle/>
          <a:p>
            <a:r>
              <a:rPr lang="es-CO" sz="2000" b="1" i="1" dirty="0">
                <a:solidFill>
                  <a:srgbClr val="C00000"/>
                </a:solidFill>
                <a:effectLst>
                  <a:outerShdw blurRad="38100" dist="38100" dir="2700000" algn="tl">
                    <a:srgbClr val="000000">
                      <a:alpha val="43137"/>
                    </a:srgbClr>
                  </a:outerShdw>
                </a:effectLst>
              </a:rPr>
              <a:t>b</a:t>
            </a:r>
            <a:r>
              <a:rPr lang="es-CO" sz="2000" b="1" i="1" dirty="0" smtClean="0">
                <a:solidFill>
                  <a:srgbClr val="C00000"/>
                </a:solidFill>
                <a:effectLst>
                  <a:outerShdw blurRad="38100" dist="38100" dir="2700000" algn="tl">
                    <a:srgbClr val="000000">
                      <a:alpha val="43137"/>
                    </a:srgbClr>
                  </a:outerShdw>
                </a:effectLst>
              </a:rPr>
              <a:t>. Argumentos de los autores de la iniciativa</a:t>
            </a:r>
          </a:p>
        </p:txBody>
      </p:sp>
      <p:sp>
        <p:nvSpPr>
          <p:cNvPr id="2" name="Rectángulo 1"/>
          <p:cNvSpPr/>
          <p:nvPr/>
        </p:nvSpPr>
        <p:spPr>
          <a:xfrm>
            <a:off x="499872" y="1360301"/>
            <a:ext cx="9204960" cy="3785652"/>
          </a:xfrm>
          <a:prstGeom prst="rect">
            <a:avLst/>
          </a:prstGeom>
          <a:ln w="38100">
            <a:solidFill>
              <a:srgbClr val="C00000"/>
            </a:solidFill>
          </a:ln>
        </p:spPr>
        <p:txBody>
          <a:bodyPr wrap="square">
            <a:spAutoFit/>
          </a:bodyPr>
          <a:lstStyle/>
          <a:p>
            <a:pPr marL="285750" lvl="0" indent="-285750" algn="just">
              <a:buFont typeface="Arial" panose="020B0604020202020204" pitchFamily="34" charset="0"/>
              <a:buChar char="•"/>
            </a:pPr>
            <a:r>
              <a:rPr lang="es-CO" sz="1600" dirty="0"/>
              <a:t>Si bien la normatividad citada prohíbe el vertimiento de sustancia peligrosas, lo que pretende el proyecto es que, generados los vertimientos por las clínicas veterinarias y establecimientos de servicios veterinarios</a:t>
            </a:r>
            <a:r>
              <a:rPr lang="es-CO" sz="1600"/>
              <a:t>, </a:t>
            </a:r>
            <a:r>
              <a:rPr lang="es-CO" sz="1600" smtClean="0"/>
              <a:t>estos </a:t>
            </a:r>
            <a:r>
              <a:rPr lang="es-CO" sz="1600" dirty="0"/>
              <a:t>sean tratados </a:t>
            </a:r>
            <a:r>
              <a:rPr lang="es-CO" sz="1600" dirty="0" smtClean="0"/>
              <a:t>y </a:t>
            </a:r>
            <a:r>
              <a:rPr lang="es-CO" sz="1600" dirty="0"/>
              <a:t>se disponga de ellos en el Sistema de </a:t>
            </a:r>
            <a:r>
              <a:rPr lang="es-CO" sz="1600" dirty="0" smtClean="0"/>
              <a:t>Alcantarillado, </a:t>
            </a:r>
            <a:r>
              <a:rPr lang="es-CO" sz="1600" dirty="0"/>
              <a:t>sin que genere riesgos para la salud humana y el ambiente, cumpliendo con la </a:t>
            </a:r>
            <a:r>
              <a:rPr lang="es-CO" sz="1600" dirty="0" smtClean="0"/>
              <a:t>normatividad.</a:t>
            </a:r>
          </a:p>
          <a:p>
            <a:pPr marL="285750" lvl="0" indent="-285750" algn="just">
              <a:buFont typeface="Arial" panose="020B0604020202020204" pitchFamily="34" charset="0"/>
              <a:buChar char="•"/>
            </a:pPr>
            <a:endParaRPr lang="es-CO" sz="1600" dirty="0"/>
          </a:p>
          <a:p>
            <a:pPr marL="285750" lvl="0" indent="-285750" algn="just">
              <a:buFont typeface="Arial" panose="020B0604020202020204" pitchFamily="34" charset="0"/>
              <a:buChar char="•"/>
            </a:pPr>
            <a:r>
              <a:rPr lang="es-CO" sz="1600" dirty="0" smtClean="0"/>
              <a:t>Al </a:t>
            </a:r>
            <a:r>
              <a:rPr lang="es-CO" sz="1600" dirty="0"/>
              <a:t>respecto, es necesario tener en cuenta que el Decreto Nacional 1076 de 2015 “Por medio del cual se expide el Decreto Único Reglamentario del Sector Ambiente y Desarrollo Sostenible”, establece:</a:t>
            </a:r>
          </a:p>
          <a:p>
            <a:pPr algn="just"/>
            <a:r>
              <a:rPr lang="es-CO" sz="1600" dirty="0"/>
              <a:t> </a:t>
            </a:r>
          </a:p>
          <a:p>
            <a:pPr algn="just"/>
            <a:r>
              <a:rPr lang="es-CO" sz="1600" dirty="0" smtClean="0"/>
              <a:t>	“</a:t>
            </a:r>
            <a:r>
              <a:rPr lang="es-CO" sz="1600" dirty="0"/>
              <a:t>Artículo 2.2.3.2.20.1. Clasificación de las aguas con respecto a los vertimientos. </a:t>
            </a:r>
            <a:r>
              <a:rPr lang="es-CO" sz="1600" dirty="0" smtClean="0"/>
              <a:t>Para efectos 	de </a:t>
            </a:r>
            <a:r>
              <a:rPr lang="es-CO" sz="1600" dirty="0"/>
              <a:t>la aplicación del artículo 134 del Decreto-ley 2811 de 1974, se establece la </a:t>
            </a:r>
            <a:r>
              <a:rPr lang="es-CO" sz="1600" dirty="0" smtClean="0"/>
              <a:t>siguiente 	clasificación </a:t>
            </a:r>
            <a:r>
              <a:rPr lang="es-CO" sz="1600" dirty="0"/>
              <a:t>de las aguas con respecto a los vertimientos:</a:t>
            </a:r>
          </a:p>
          <a:p>
            <a:pPr algn="just"/>
            <a:r>
              <a:rPr lang="es-CO" sz="1600" dirty="0"/>
              <a:t> </a:t>
            </a:r>
          </a:p>
          <a:p>
            <a:pPr algn="just"/>
            <a:r>
              <a:rPr lang="es-CO" sz="1600" dirty="0" smtClean="0"/>
              <a:t>	Clase </a:t>
            </a:r>
            <a:r>
              <a:rPr lang="es-CO" sz="1600" dirty="0"/>
              <a:t>I. Cuerpos de agua que no admiten vertimientos.</a:t>
            </a:r>
          </a:p>
          <a:p>
            <a:pPr algn="just"/>
            <a:r>
              <a:rPr lang="es-CO" sz="1600" dirty="0"/>
              <a:t> </a:t>
            </a:r>
          </a:p>
          <a:p>
            <a:pPr algn="just"/>
            <a:r>
              <a:rPr lang="es-CO" sz="1600" dirty="0" smtClean="0"/>
              <a:t>	</a:t>
            </a:r>
            <a:r>
              <a:rPr lang="es-CO" sz="1600" u="sng" dirty="0" smtClean="0"/>
              <a:t>Clase </a:t>
            </a:r>
            <a:r>
              <a:rPr lang="es-CO" sz="1600" u="sng" dirty="0"/>
              <a:t>II. Cuerpos de aguas que admiten vertimientos con algún tratamiento</a:t>
            </a:r>
            <a:r>
              <a:rPr lang="es-CO" sz="1600" u="sng" dirty="0" smtClean="0"/>
              <a:t>.</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6192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0144" y="1018771"/>
            <a:ext cx="9204960" cy="4462760"/>
          </a:xfrm>
          <a:prstGeom prst="rect">
            <a:avLst/>
          </a:prstGeom>
          <a:ln w="38100">
            <a:solidFill>
              <a:srgbClr val="C00000"/>
            </a:solidFill>
          </a:ln>
        </p:spPr>
        <p:txBody>
          <a:bodyPr wrap="square">
            <a:spAutoFit/>
          </a:bodyPr>
          <a:lstStyle/>
          <a:p>
            <a:pPr marL="285750" lvl="0" indent="-285750" algn="just">
              <a:buFont typeface="Arial" panose="020B0604020202020204" pitchFamily="34" charset="0"/>
              <a:buChar char="•"/>
            </a:pPr>
            <a:r>
              <a:rPr lang="es-CO" sz="1400" dirty="0"/>
              <a:t>Asimismo, es relevante traer a colación lo dispuesto por la Resolución 631 de 2015  “Por la cual se establecen los parámetros y los valores límites máximos permisibles en los vertimientos puntuales a cuerpos de agua superficiales y a los sistemas de alcantarillado público y se dictan otras disposiciones” que establece en su Artículo 7° establece los </a:t>
            </a:r>
            <a:r>
              <a:rPr lang="es-CO" sz="1400" dirty="0" smtClean="0"/>
              <a:t>parámetros </a:t>
            </a:r>
            <a:r>
              <a:rPr lang="es-CO" sz="1400" dirty="0"/>
              <a:t>de ingredientes activos de plaguicidas de las </a:t>
            </a:r>
            <a:r>
              <a:rPr lang="es-CO" sz="1400" b="1" u="sng" dirty="0"/>
              <a:t>categorías toxicológicas IA, IB, II y sus valores límites máximos permisibles en los vertimientos puntuales de aguas residuales no domésticas</a:t>
            </a:r>
            <a:r>
              <a:rPr lang="es-CO" sz="1400" dirty="0"/>
              <a:t> – </a:t>
            </a:r>
            <a:r>
              <a:rPr lang="es-CO" sz="1400" dirty="0" err="1"/>
              <a:t>ARnD</a:t>
            </a:r>
            <a:r>
              <a:rPr lang="es-CO" sz="1400" dirty="0"/>
              <a:t> a cuerpos de agua superficiales y al alcantarillado público. </a:t>
            </a:r>
            <a:endParaRPr lang="es-CO" sz="1400" dirty="0" smtClean="0"/>
          </a:p>
          <a:p>
            <a:pPr marL="285750" lvl="0" indent="-285750" algn="just">
              <a:buFont typeface="Arial" panose="020B0604020202020204" pitchFamily="34" charset="0"/>
              <a:buChar char="•"/>
            </a:pPr>
            <a:endParaRPr lang="es-CO" sz="800" dirty="0"/>
          </a:p>
          <a:p>
            <a:pPr marL="285750" lvl="0" indent="-285750" algn="just">
              <a:buFont typeface="Arial" panose="020B0604020202020204" pitchFamily="34" charset="0"/>
              <a:buChar char="•"/>
            </a:pPr>
            <a:r>
              <a:rPr lang="es-CO" sz="1400" dirty="0" smtClean="0"/>
              <a:t>Recordemos </a:t>
            </a:r>
            <a:r>
              <a:rPr lang="es-CO" sz="1400" dirty="0"/>
              <a:t>que varias de las sustancias antiparasitarias de mayor importancia de uso en los establecimientos veterinarios están dentro de las categorías toxicológicas IB y </a:t>
            </a:r>
            <a:r>
              <a:rPr lang="es-CO" sz="1400" dirty="0" smtClean="0"/>
              <a:t>II</a:t>
            </a:r>
          </a:p>
          <a:p>
            <a:pPr marL="285750" lvl="0" indent="-285750" algn="just">
              <a:buFont typeface="Arial" panose="020B0604020202020204" pitchFamily="34" charset="0"/>
              <a:buChar char="•"/>
            </a:pPr>
            <a:endParaRPr lang="es-CO" sz="1400" dirty="0"/>
          </a:p>
          <a:p>
            <a:pPr marL="285750" lvl="0" indent="-285750" algn="just">
              <a:buFont typeface="Arial" panose="020B0604020202020204" pitchFamily="34" charset="0"/>
              <a:buChar char="•"/>
            </a:pPr>
            <a:endParaRPr lang="es-CO" sz="1400" dirty="0" smtClean="0"/>
          </a:p>
          <a:p>
            <a:pPr marL="285750" lvl="0" indent="-285750" algn="just">
              <a:buFont typeface="Arial" panose="020B0604020202020204" pitchFamily="34" charset="0"/>
              <a:buChar char="•"/>
            </a:pPr>
            <a:endParaRPr lang="es-CO" sz="1400" dirty="0"/>
          </a:p>
          <a:p>
            <a:pPr marL="285750" lvl="0" indent="-285750" algn="just">
              <a:buFont typeface="Arial" panose="020B0604020202020204" pitchFamily="34" charset="0"/>
              <a:buChar char="•"/>
            </a:pPr>
            <a:endParaRPr lang="es-CO" sz="1400" dirty="0" smtClean="0"/>
          </a:p>
          <a:p>
            <a:pPr marL="285750" lvl="0" indent="-285750" algn="just">
              <a:buFont typeface="Arial" panose="020B0604020202020204" pitchFamily="34" charset="0"/>
              <a:buChar char="•"/>
            </a:pPr>
            <a:endParaRPr lang="es-CO" sz="1400" dirty="0"/>
          </a:p>
          <a:p>
            <a:pPr marL="285750" lvl="0" indent="-285750" algn="just">
              <a:buFont typeface="Arial" panose="020B0604020202020204" pitchFamily="34" charset="0"/>
              <a:buChar char="•"/>
            </a:pPr>
            <a:endParaRPr lang="es-CO" sz="1400" dirty="0" smtClean="0"/>
          </a:p>
          <a:p>
            <a:pPr marL="285750" lvl="0" indent="-285750" algn="just">
              <a:buFont typeface="Arial" panose="020B0604020202020204" pitchFamily="34" charset="0"/>
              <a:buChar char="•"/>
            </a:pPr>
            <a:endParaRPr lang="es-CO" sz="1400" dirty="0"/>
          </a:p>
          <a:p>
            <a:pPr marL="285750" lvl="0" indent="-285750" algn="just">
              <a:buFont typeface="Arial" panose="020B0604020202020204" pitchFamily="34" charset="0"/>
              <a:buChar char="•"/>
            </a:pPr>
            <a:endParaRPr lang="es-CO" sz="1400" dirty="0" smtClean="0"/>
          </a:p>
          <a:p>
            <a:pPr marL="285750" lvl="0" indent="-285750" algn="just">
              <a:buFont typeface="Arial" panose="020B0604020202020204" pitchFamily="34" charset="0"/>
              <a:buChar char="•"/>
            </a:pPr>
            <a:endParaRPr lang="es-CO" sz="1400" dirty="0"/>
          </a:p>
          <a:p>
            <a:pPr lvl="0" algn="just"/>
            <a:endParaRPr lang="es-CO" sz="1400" dirty="0" smtClean="0"/>
          </a:p>
          <a:p>
            <a:pPr lvl="0" algn="just"/>
            <a:r>
              <a:rPr lang="es-CO" sz="900" dirty="0" smtClean="0"/>
              <a:t>Tabla 6. Sustancias antiparasitarias de mayor importancia de uso en los establecimientos veterinarios y según la clasificación de la OMS. Tesis FORMULACIÓN DE UNA POLÍTICA PÚBLICA DISTRITAL AMBIENTAL PARA EL USO Y MANEJO DE SUSTANCIAS QUE GENERAN VERTIMIENTOS PELIGROSOS  EN LAS CLÍNICAS VETERINARIAS DE PEQUEÑAS ESPECIES EN BOGOTÁ D.C.</a:t>
            </a:r>
            <a:endParaRPr lang="es-CO" sz="900" dirty="0"/>
          </a:p>
        </p:txBody>
      </p:sp>
      <p:pic>
        <p:nvPicPr>
          <p:cNvPr id="4" name="Imagen 3"/>
          <p:cNvPicPr>
            <a:picLocks noChangeAspect="1"/>
          </p:cNvPicPr>
          <p:nvPr/>
        </p:nvPicPr>
        <p:blipFill>
          <a:blip r:embed="rId3"/>
          <a:stretch>
            <a:fillRect/>
          </a:stretch>
        </p:blipFill>
        <p:spPr>
          <a:xfrm>
            <a:off x="1066070" y="2957720"/>
            <a:ext cx="8023796" cy="2162920"/>
          </a:xfrm>
          <a:prstGeom prst="rect">
            <a:avLst/>
          </a:prstGeom>
        </p:spPr>
      </p:pic>
    </p:spTree>
    <p:extLst>
      <p:ext uri="{BB962C8B-B14F-4D97-AF65-F5344CB8AC3E}">
        <p14:creationId xmlns:p14="http://schemas.microsoft.com/office/powerpoint/2010/main" val="249442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589935"/>
            <a:ext cx="10080625" cy="496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908736" y="88490"/>
            <a:ext cx="5614219" cy="369332"/>
          </a:xfrm>
          <a:prstGeom prst="rect">
            <a:avLst/>
          </a:prstGeom>
          <a:solidFill>
            <a:schemeClr val="accent3">
              <a:lumMod val="20000"/>
              <a:lumOff val="80000"/>
            </a:schemeClr>
          </a:solidFill>
        </p:spPr>
        <p:txBody>
          <a:bodyPr wrap="square" rtlCol="0">
            <a:spAutoFit/>
          </a:bodyPr>
          <a:lstStyle/>
          <a:p>
            <a:pPr algn="ctr"/>
            <a:r>
              <a:rPr lang="es-CO" dirty="0" smtClean="0"/>
              <a:t>SOPORTE CIENTÍFICO DEL P.A  </a:t>
            </a:r>
            <a:endParaRPr lang="es-CO" dirty="0"/>
          </a:p>
        </p:txBody>
      </p:sp>
    </p:spTree>
    <p:extLst>
      <p:ext uri="{BB962C8B-B14F-4D97-AF65-F5344CB8AC3E}">
        <p14:creationId xmlns:p14="http://schemas.microsoft.com/office/powerpoint/2010/main" val="2600343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59401" y="643045"/>
            <a:ext cx="9379719" cy="400110"/>
          </a:xfrm>
          <a:prstGeom prst="rect">
            <a:avLst/>
          </a:prstGeom>
        </p:spPr>
        <p:txBody>
          <a:bodyPr wrap="square">
            <a:spAutoFit/>
          </a:bodyPr>
          <a:lstStyle/>
          <a:p>
            <a:pPr algn="just"/>
            <a:r>
              <a:rPr lang="es-CO" sz="2000" b="1" dirty="0" smtClean="0">
                <a:solidFill>
                  <a:srgbClr val="002060"/>
                </a:solidFill>
              </a:rPr>
              <a:t>2.3. Inviabilidad por impacto fiscal</a:t>
            </a:r>
            <a:endParaRPr lang="es-CO" sz="2000" dirty="0" smtClean="0"/>
          </a:p>
        </p:txBody>
      </p:sp>
      <p:sp>
        <p:nvSpPr>
          <p:cNvPr id="2" name="Rectángulo 1"/>
          <p:cNvSpPr/>
          <p:nvPr/>
        </p:nvSpPr>
        <p:spPr>
          <a:xfrm>
            <a:off x="475488" y="1652909"/>
            <a:ext cx="9204960" cy="3385542"/>
          </a:xfrm>
          <a:prstGeom prst="rect">
            <a:avLst/>
          </a:prstGeom>
          <a:ln w="38100">
            <a:solidFill>
              <a:srgbClr val="C00000"/>
            </a:solidFill>
          </a:ln>
        </p:spPr>
        <p:txBody>
          <a:bodyPr wrap="square">
            <a:spAutoFit/>
          </a:bodyPr>
          <a:lstStyle/>
          <a:p>
            <a:pPr lvl="0" algn="just"/>
            <a:r>
              <a:rPr lang="es-CO" dirty="0"/>
              <a:t>Según los </a:t>
            </a:r>
            <a:r>
              <a:rPr lang="es-CO" b="1" dirty="0">
                <a:solidFill>
                  <a:srgbClr val="C00000"/>
                </a:solidFill>
              </a:rPr>
              <a:t>Comentarios de la Administración</a:t>
            </a:r>
            <a:r>
              <a:rPr lang="es-CO" dirty="0"/>
              <a:t>, la Secretaría Distrital de Ambiente no cuenta con los recursos humanos, técnicos y tecnológicos suficientes para el desarrollo de esta iniciativa, al respecto es importante mencionar dos puntos:</a:t>
            </a:r>
          </a:p>
          <a:p>
            <a:pPr algn="just"/>
            <a:endParaRPr lang="es-CO" dirty="0" smtClean="0"/>
          </a:p>
          <a:p>
            <a:pPr marL="285750" indent="-285750" algn="just">
              <a:buFont typeface="Arial" panose="020B0604020202020204" pitchFamily="34" charset="0"/>
              <a:buChar char="•"/>
            </a:pPr>
            <a:r>
              <a:rPr lang="es-CO" dirty="0" smtClean="0"/>
              <a:t>Dentro </a:t>
            </a:r>
            <a:r>
              <a:rPr lang="es-CO" dirty="0"/>
              <a:t>del Plan de Desarrollo </a:t>
            </a:r>
            <a:r>
              <a:rPr lang="es-CO" dirty="0" smtClean="0"/>
              <a:t>sancionado </a:t>
            </a:r>
            <a:r>
              <a:rPr lang="es-CO" dirty="0"/>
              <a:t>bajo del Acuerdo 645 de 9 de junio de 2016, se registra el programa “39. Ambiente sano para la equidad y disfrute del ciudadano”, incluido dentro del Eje transversal 6. -Sostenibilidad ambiental basada en eficiencia energética y cuya Meta Producto es </a:t>
            </a:r>
            <a:r>
              <a:rPr lang="es-CO" b="1" u="sng" dirty="0"/>
              <a:t>Ejecutar el Plan de Saneamiento y Manejo de Vertimientos – </a:t>
            </a:r>
            <a:r>
              <a:rPr lang="es-CO" b="1" u="sng" dirty="0" smtClean="0"/>
              <a:t>PSMV</a:t>
            </a:r>
            <a:r>
              <a:rPr lang="es-CO" dirty="0" smtClean="0"/>
              <a:t>.</a:t>
            </a:r>
          </a:p>
          <a:p>
            <a:pPr algn="just"/>
            <a:endParaRPr lang="es-CO" dirty="0" smtClean="0"/>
          </a:p>
          <a:p>
            <a:pPr marL="285750" indent="-285750" algn="just">
              <a:buFont typeface="Arial" panose="020B0604020202020204" pitchFamily="34" charset="0"/>
              <a:buChar char="•"/>
            </a:pPr>
            <a:r>
              <a:rPr lang="es-CO" dirty="0" smtClean="0"/>
              <a:t>Para dicho programa en </a:t>
            </a:r>
            <a:r>
              <a:rPr lang="es-CO" dirty="0"/>
              <a:t>el año </a:t>
            </a:r>
            <a:r>
              <a:rPr lang="es-CO" dirty="0" smtClean="0"/>
              <a:t>2017, </a:t>
            </a:r>
            <a:r>
              <a:rPr lang="es-CO" dirty="0"/>
              <a:t>el Distrito destinó un total de $62.783.466.000 según el Plan Operativo Anual de </a:t>
            </a:r>
            <a:r>
              <a:rPr lang="es-CO" dirty="0" smtClean="0"/>
              <a:t>Inversiones del presente año. </a:t>
            </a:r>
          </a:p>
          <a:p>
            <a:endParaRPr lang="es-CO" sz="1600" dirty="0"/>
          </a:p>
        </p:txBody>
      </p:sp>
    </p:spTree>
    <p:extLst>
      <p:ext uri="{BB962C8B-B14F-4D97-AF65-F5344CB8AC3E}">
        <p14:creationId xmlns:p14="http://schemas.microsoft.com/office/powerpoint/2010/main" val="2505453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904" y="909197"/>
            <a:ext cx="9204960" cy="4278094"/>
          </a:xfrm>
          <a:prstGeom prst="rect">
            <a:avLst/>
          </a:prstGeom>
          <a:ln w="38100">
            <a:solidFill>
              <a:srgbClr val="C00000"/>
            </a:solidFill>
          </a:ln>
        </p:spPr>
        <p:txBody>
          <a:bodyPr wrap="square">
            <a:spAutoFit/>
          </a:bodyPr>
          <a:lstStyle/>
          <a:p>
            <a:pPr marL="285750" indent="-285750" algn="just">
              <a:buFont typeface="Arial" panose="020B0604020202020204" pitchFamily="34" charset="0"/>
              <a:buChar char="•"/>
            </a:pPr>
            <a:r>
              <a:rPr lang="es-CO" sz="1600" dirty="0" smtClean="0"/>
              <a:t>De otra parte, es relevante mencionar, para el caso en concreto, la Sentencia C-911 de 2007 de la Corte Constitucional, en la cual se puntualizó que el impacto fiscal de las normas, no puede convertirse en óbice, para que las corporaciones públicas ejerzan su función legislativa y normativa de la siguiente manera:</a:t>
            </a:r>
          </a:p>
          <a:p>
            <a:pPr lvl="1" algn="just"/>
            <a:endParaRPr lang="es-CO" sz="1600" i="1" dirty="0"/>
          </a:p>
          <a:p>
            <a:pPr lvl="1" algn="just"/>
            <a:r>
              <a:rPr lang="es-CO" sz="1600" i="1" dirty="0" smtClean="0"/>
              <a:t>“En la realidad, aceptar que las condiciones establecidas en el art. 7° de la Ley 819 de 2003 constituyen un requisito de trámite que le incumbe cumplir única y exclusivamente al Congreso reduce desproporcionadamente la capacidad de iniciativa legislativa que reside en el Congreso de la República, con lo cual se vulnera el principio de separación de las Ramas del Poder Público, en la medida en que se lesiona seriamente la autonomía del Legislativo”.</a:t>
            </a:r>
          </a:p>
          <a:p>
            <a:pPr lvl="1" algn="just"/>
            <a:r>
              <a:rPr lang="es-CO" sz="1600" i="1" dirty="0" smtClean="0"/>
              <a:t> </a:t>
            </a:r>
          </a:p>
          <a:p>
            <a:pPr lvl="1" algn="just"/>
            <a:r>
              <a:rPr lang="es-CO" sz="1600" i="1" dirty="0" smtClean="0"/>
              <a:t>“Precisamente, los obstáculos casi insuperables que se generarían para la actividad legislativa del Congreso de la República conducirían a concederle una forma de poder de veto al Ministro de Hacienda sobre las iniciativas de ley en el Parlamento. Es decir, el mencionado artículo debe interpretarse en el sentido de que su fin es obtener que las leyes que se dicten tengan en cuenta las realidades macroeconómicas, pero sin crear barreras insalvables en el ejercicio de la función legislativa ni crear un poder de veto legislativo en cabeza del Ministro de Hacienda”.</a:t>
            </a:r>
            <a:endParaRPr lang="es-CO" sz="1600" i="1" dirty="0"/>
          </a:p>
        </p:txBody>
      </p:sp>
    </p:spTree>
    <p:extLst>
      <p:ext uri="{BB962C8B-B14F-4D97-AF65-F5344CB8AC3E}">
        <p14:creationId xmlns:p14="http://schemas.microsoft.com/office/powerpoint/2010/main" val="4114344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185031" y="2479921"/>
            <a:ext cx="2247026" cy="830997"/>
          </a:xfrm>
          <a:prstGeom prst="rect">
            <a:avLst/>
          </a:prstGeom>
        </p:spPr>
        <p:txBody>
          <a:bodyPr wrap="none">
            <a:spAutoFit/>
          </a:bodyPr>
          <a:lstStyle/>
          <a:p>
            <a:pPr algn="ctr"/>
            <a:r>
              <a:rPr lang="es-CO" sz="4800" b="1" dirty="0" smtClean="0">
                <a:solidFill>
                  <a:srgbClr val="C00000"/>
                </a:solidFill>
                <a:effectLst>
                  <a:outerShdw blurRad="38100" dist="38100" dir="2700000" algn="tl">
                    <a:srgbClr val="000000">
                      <a:alpha val="43137"/>
                    </a:srgbClr>
                  </a:outerShdw>
                </a:effectLst>
              </a:rPr>
              <a:t>Gracias!</a:t>
            </a:r>
            <a:endParaRPr lang="es-CO" sz="4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0073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6" name="Rectángulo 5"/>
          <p:cNvSpPr/>
          <p:nvPr/>
        </p:nvSpPr>
        <p:spPr>
          <a:xfrm>
            <a:off x="3394788" y="773041"/>
            <a:ext cx="3510513" cy="523220"/>
          </a:xfrm>
          <a:prstGeom prst="rect">
            <a:avLst/>
          </a:prstGeom>
        </p:spPr>
        <p:txBody>
          <a:bodyPr wrap="none">
            <a:spAutoFit/>
          </a:bodyPr>
          <a:lstStyle/>
          <a:p>
            <a:pPr algn="ctr"/>
            <a:r>
              <a:rPr lang="es-CO" sz="2800" b="1" dirty="0" smtClean="0">
                <a:solidFill>
                  <a:srgbClr val="C00000"/>
                </a:solidFill>
                <a:effectLst>
                  <a:outerShdw blurRad="38100" dist="38100" dir="2700000" algn="tl">
                    <a:srgbClr val="000000">
                      <a:alpha val="43137"/>
                    </a:srgbClr>
                  </a:outerShdw>
                </a:effectLst>
              </a:rPr>
              <a:t>TABLA DE CONTENIDO</a:t>
            </a:r>
            <a:endParaRPr lang="es-CO" sz="2800" b="1" dirty="0">
              <a:solidFill>
                <a:srgbClr val="C00000"/>
              </a:solidFill>
              <a:effectLst>
                <a:outerShdw blurRad="38100" dist="38100" dir="2700000" algn="tl">
                  <a:srgbClr val="000000">
                    <a:alpha val="43137"/>
                  </a:srgbClr>
                </a:outerShdw>
              </a:effectLst>
            </a:endParaRPr>
          </a:p>
        </p:txBody>
      </p:sp>
      <p:sp>
        <p:nvSpPr>
          <p:cNvPr id="7" name="CuadroTexto 6"/>
          <p:cNvSpPr txBox="1"/>
          <p:nvPr/>
        </p:nvSpPr>
        <p:spPr>
          <a:xfrm>
            <a:off x="597408" y="1560576"/>
            <a:ext cx="8948928" cy="3785652"/>
          </a:xfrm>
          <a:prstGeom prst="rect">
            <a:avLst/>
          </a:prstGeom>
          <a:noFill/>
        </p:spPr>
        <p:txBody>
          <a:bodyPr wrap="square" rtlCol="0">
            <a:spAutoFit/>
          </a:bodyPr>
          <a:lstStyle/>
          <a:p>
            <a:pPr marL="457200" indent="-457200" algn="just">
              <a:buAutoNum type="arabicPeriod"/>
            </a:pPr>
            <a:r>
              <a:rPr lang="es-CO" sz="2400" b="1" dirty="0" smtClean="0">
                <a:solidFill>
                  <a:srgbClr val="002060"/>
                </a:solidFill>
              </a:rPr>
              <a:t>Cuestionamientos a la iniciativa en estudio</a:t>
            </a:r>
          </a:p>
          <a:p>
            <a:pPr marL="457200" indent="-457200" algn="just">
              <a:buAutoNum type="arabicPeriod"/>
            </a:pPr>
            <a:endParaRPr lang="es-CO" sz="2400" b="1" dirty="0" smtClean="0">
              <a:solidFill>
                <a:srgbClr val="002060"/>
              </a:solidFill>
            </a:endParaRPr>
          </a:p>
          <a:p>
            <a:pPr marL="457200" indent="-457200" algn="just">
              <a:buAutoNum type="arabicPeriod"/>
            </a:pPr>
            <a:r>
              <a:rPr lang="es-CO" sz="2400" b="1" dirty="0" smtClean="0">
                <a:solidFill>
                  <a:srgbClr val="002060"/>
                </a:solidFill>
              </a:rPr>
              <a:t>Argumentos de los autores de la iniciativa frente a los cuestionamientos</a:t>
            </a:r>
          </a:p>
          <a:p>
            <a:pPr algn="just"/>
            <a:r>
              <a:rPr lang="es-CO" sz="2400" b="1" dirty="0" smtClean="0">
                <a:solidFill>
                  <a:srgbClr val="002060"/>
                </a:solidFill>
              </a:rPr>
              <a:t>	</a:t>
            </a:r>
          </a:p>
          <a:p>
            <a:pPr algn="just"/>
            <a:r>
              <a:rPr lang="es-CO" sz="2400" b="1" dirty="0">
                <a:solidFill>
                  <a:srgbClr val="002060"/>
                </a:solidFill>
              </a:rPr>
              <a:t>	</a:t>
            </a:r>
            <a:r>
              <a:rPr lang="es-CO" sz="2400" b="1" dirty="0" smtClean="0">
                <a:solidFill>
                  <a:srgbClr val="002060"/>
                </a:solidFill>
              </a:rPr>
              <a:t>2.1. Normatividad suficiente</a:t>
            </a:r>
          </a:p>
          <a:p>
            <a:pPr algn="just"/>
            <a:endParaRPr lang="es-CO" sz="2400" b="1" dirty="0" smtClean="0">
              <a:solidFill>
                <a:srgbClr val="002060"/>
              </a:solidFill>
            </a:endParaRPr>
          </a:p>
          <a:p>
            <a:pPr algn="just"/>
            <a:r>
              <a:rPr lang="es-CO" sz="2400" b="1" dirty="0">
                <a:solidFill>
                  <a:srgbClr val="002060"/>
                </a:solidFill>
              </a:rPr>
              <a:t>	</a:t>
            </a:r>
            <a:r>
              <a:rPr lang="es-CO" sz="2400" b="1" dirty="0" smtClean="0">
                <a:solidFill>
                  <a:srgbClr val="002060"/>
                </a:solidFill>
              </a:rPr>
              <a:t>2.2. Incoherencia de la iniciativa con la normatividad actual</a:t>
            </a:r>
          </a:p>
          <a:p>
            <a:pPr algn="just"/>
            <a:endParaRPr lang="es-CO" sz="2400" b="1" dirty="0" smtClean="0">
              <a:solidFill>
                <a:srgbClr val="002060"/>
              </a:solidFill>
            </a:endParaRPr>
          </a:p>
          <a:p>
            <a:pPr algn="just"/>
            <a:r>
              <a:rPr lang="es-CO" sz="2400" b="1" dirty="0">
                <a:solidFill>
                  <a:srgbClr val="002060"/>
                </a:solidFill>
              </a:rPr>
              <a:t>	</a:t>
            </a:r>
            <a:r>
              <a:rPr lang="es-CO" sz="2400" b="1" dirty="0" smtClean="0">
                <a:solidFill>
                  <a:srgbClr val="002060"/>
                </a:solidFill>
              </a:rPr>
              <a:t>2.3. Inviabilidad por impacto fiscal</a:t>
            </a:r>
            <a:endParaRPr lang="es-CO"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58778" y="586252"/>
            <a:ext cx="6904967" cy="523220"/>
          </a:xfrm>
          <a:prstGeom prst="rect">
            <a:avLst/>
          </a:prstGeom>
        </p:spPr>
        <p:txBody>
          <a:bodyPr wrap="none">
            <a:spAutoFit/>
          </a:bodyPr>
          <a:lstStyle/>
          <a:p>
            <a:pPr algn="ctr"/>
            <a:r>
              <a:rPr lang="es-CO" sz="2800" b="1" dirty="0" smtClean="0">
                <a:solidFill>
                  <a:srgbClr val="C00000"/>
                </a:solidFill>
                <a:effectLst>
                  <a:outerShdw blurRad="38100" dist="38100" dir="2700000" algn="tl">
                    <a:srgbClr val="000000">
                      <a:alpha val="43137"/>
                    </a:srgbClr>
                  </a:outerShdw>
                </a:effectLst>
              </a:rPr>
              <a:t>1. Cuestionamientos a la iniciativa en estudio</a:t>
            </a:r>
          </a:p>
        </p:txBody>
      </p:sp>
      <p:graphicFrame>
        <p:nvGraphicFramePr>
          <p:cNvPr id="2" name="Diagrama 1"/>
          <p:cNvGraphicFramePr/>
          <p:nvPr>
            <p:extLst>
              <p:ext uri="{D42A27DB-BD31-4B8C-83A1-F6EECF244321}">
                <p14:modId xmlns:p14="http://schemas.microsoft.com/office/powerpoint/2010/main" val="4148628813"/>
              </p:ext>
            </p:extLst>
          </p:nvPr>
        </p:nvGraphicFramePr>
        <p:xfrm>
          <a:off x="758778" y="995200"/>
          <a:ext cx="8811942" cy="4480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1563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00905" y="606469"/>
            <a:ext cx="9379719" cy="1046440"/>
          </a:xfrm>
          <a:prstGeom prst="rect">
            <a:avLst/>
          </a:prstGeom>
        </p:spPr>
        <p:txBody>
          <a:bodyPr wrap="square">
            <a:spAutoFit/>
          </a:bodyPr>
          <a:lstStyle/>
          <a:p>
            <a:r>
              <a:rPr lang="es-CO" sz="2000" b="1" dirty="0" smtClean="0">
                <a:solidFill>
                  <a:srgbClr val="C00000"/>
                </a:solidFill>
                <a:effectLst>
                  <a:outerShdw blurRad="38100" dist="38100" dir="2700000" algn="tl">
                    <a:srgbClr val="000000">
                      <a:alpha val="43137"/>
                    </a:srgbClr>
                  </a:outerShdw>
                </a:effectLst>
              </a:rPr>
              <a:t>2. Argumentos de los autores de la iniciativa frente a los cuestionamientos</a:t>
            </a:r>
          </a:p>
          <a:p>
            <a:r>
              <a:rPr lang="es-CO" sz="2000" b="1" dirty="0" smtClean="0">
                <a:solidFill>
                  <a:srgbClr val="002060"/>
                </a:solidFill>
              </a:rPr>
              <a:t>2.1. Normatividad suficiente</a:t>
            </a:r>
          </a:p>
          <a:p>
            <a:r>
              <a:rPr lang="es-CO" sz="2000" b="1" i="1" dirty="0" smtClean="0">
                <a:solidFill>
                  <a:srgbClr val="C00000"/>
                </a:solidFill>
                <a:effectLst>
                  <a:outerShdw blurRad="38100" dist="38100" dir="2700000" algn="tl">
                    <a:srgbClr val="000000">
                      <a:alpha val="43137"/>
                    </a:srgbClr>
                  </a:outerShdw>
                </a:effectLst>
              </a:rPr>
              <a:t>a. Argumentos de la ponencia negativa</a:t>
            </a:r>
          </a:p>
        </p:txBody>
      </p:sp>
      <p:sp>
        <p:nvSpPr>
          <p:cNvPr id="2" name="Rectángulo 1"/>
          <p:cNvSpPr/>
          <p:nvPr/>
        </p:nvSpPr>
        <p:spPr>
          <a:xfrm>
            <a:off x="451104" y="1811405"/>
            <a:ext cx="9204960" cy="3638817"/>
          </a:xfrm>
          <a:prstGeom prst="rect">
            <a:avLst/>
          </a:prstGeom>
          <a:ln w="38100">
            <a:solidFill>
              <a:srgbClr val="C00000"/>
            </a:solidFill>
          </a:ln>
        </p:spPr>
        <p:txBody>
          <a:bodyPr wrap="square">
            <a:spAutoFit/>
          </a:bodyPr>
          <a:lstStyle/>
          <a:p>
            <a:pPr marL="171450" lvl="0" indent="-171450" algn="just">
              <a:lnSpc>
                <a:spcPct val="107000"/>
              </a:lnSpc>
              <a:spcAft>
                <a:spcPts val="0"/>
              </a:spcAft>
              <a:buFont typeface="Arial" panose="020B0604020202020204" pitchFamily="34" charset="0"/>
              <a:buChar char="•"/>
            </a:pPr>
            <a:r>
              <a:rPr lang="es-CO" sz="1200" dirty="0">
                <a:latin typeface="Tahoma" panose="020B0604030504040204" pitchFamily="34" charset="0"/>
                <a:ea typeface="Calibri" panose="020F0502020204030204" pitchFamily="34" charset="0"/>
                <a:cs typeface="Times New Roman" panose="02020603050405020304" pitchFamily="18" charset="0"/>
              </a:rPr>
              <a:t>La H.C. Lucía Bastidas argumenta en su ponencia negativa que la normatividad existente “es suficiente para regular el manejo de sustancias generadoras de vertimientos peligrosos, producidas por clínicas veterinarias y establecimientos de servicio veterinarios, por lo cual resultaría inocuo aprobar un acuerdo en ese mismo sentido”</a:t>
            </a:r>
            <a:endParaRPr lang="es-C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CO" sz="1200" dirty="0">
                <a:latin typeface="Tahoma" panose="020B0604030504040204" pitchFamily="34" charset="0"/>
                <a:ea typeface="Calibri" panose="020F0502020204030204" pitchFamily="34" charset="0"/>
                <a:cs typeface="Times New Roman" panose="02020603050405020304" pitchFamily="18" charset="0"/>
              </a:rPr>
              <a:t> </a:t>
            </a:r>
            <a:endParaRPr lang="es-C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Arial" panose="020B0604020202020204" pitchFamily="34" charset="0"/>
              <a:buChar char="•"/>
            </a:pPr>
            <a:r>
              <a:rPr lang="es-CO" sz="1200" dirty="0">
                <a:latin typeface="Tahoma" panose="020B0604030504040204" pitchFamily="34" charset="0"/>
                <a:ea typeface="Calibri" panose="020F0502020204030204" pitchFamily="34" charset="0"/>
                <a:cs typeface="Times New Roman" panose="02020603050405020304" pitchFamily="18" charset="0"/>
              </a:rPr>
              <a:t>Para sustentar lo anterior, hace referencia al </a:t>
            </a:r>
            <a:r>
              <a:rPr lang="es-CO" sz="1200" dirty="0" smtClean="0">
                <a:latin typeface="Tahoma" panose="020B0604030504040204" pitchFamily="34" charset="0"/>
                <a:ea typeface="Calibri" panose="020F0502020204030204" pitchFamily="34" charset="0"/>
                <a:cs typeface="Times New Roman" panose="02020603050405020304" pitchFamily="18" charset="0"/>
              </a:rPr>
              <a:t>Artículo 2</a:t>
            </a:r>
            <a:r>
              <a:rPr lang="es-CO" sz="1200" dirty="0">
                <a:latin typeface="Tahoma" panose="020B0604030504040204" pitchFamily="34" charset="0"/>
                <a:ea typeface="Calibri" panose="020F0502020204030204" pitchFamily="34" charset="0"/>
                <a:cs typeface="Times New Roman" panose="02020603050405020304" pitchFamily="18" charset="0"/>
              </a:rPr>
              <a:t>° del </a:t>
            </a:r>
            <a:r>
              <a:rPr lang="es-CO" sz="1200" b="1" dirty="0">
                <a:latin typeface="Tahoma" panose="020B0604030504040204" pitchFamily="34" charset="0"/>
                <a:ea typeface="Calibri" panose="020F0502020204030204" pitchFamily="34" charset="0"/>
                <a:cs typeface="Times New Roman" panose="02020603050405020304" pitchFamily="18" charset="0"/>
              </a:rPr>
              <a:t>Decreto Nacional 351 de 2014 </a:t>
            </a:r>
            <a:r>
              <a:rPr lang="es-CO" sz="1200" dirty="0">
                <a:latin typeface="Tahoma" panose="020B0604030504040204" pitchFamily="34" charset="0"/>
                <a:ea typeface="Calibri" panose="020F0502020204030204" pitchFamily="34" charset="0"/>
                <a:cs typeface="Times New Roman" panose="02020603050405020304" pitchFamily="18" charset="0"/>
              </a:rPr>
              <a:t>“Por el cual se reglamenta la gestión integral de los residuos generados en atención en salud y otras actividades” que dispone:</a:t>
            </a:r>
            <a:endParaRPr lang="es-C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CO" sz="1200" dirty="0">
                <a:latin typeface="Tahoma" panose="020B0604030504040204" pitchFamily="34" charset="0"/>
                <a:ea typeface="Calibri" panose="020F0502020204030204" pitchFamily="34" charset="0"/>
                <a:cs typeface="Times New Roman" panose="02020603050405020304" pitchFamily="18" charset="0"/>
              </a:rPr>
              <a:t> </a:t>
            </a:r>
            <a:endParaRPr lang="es-C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CO" sz="1200" i="1" dirty="0">
                <a:latin typeface="Tahoma" panose="020B0604030504040204" pitchFamily="34" charset="0"/>
                <a:ea typeface="Calibri" panose="020F0502020204030204" pitchFamily="34" charset="0"/>
                <a:cs typeface="Times New Roman" panose="02020603050405020304" pitchFamily="18" charset="0"/>
              </a:rPr>
              <a:t>“Artículo 2°. Ámbito de aplicación. Las disposiciones establecidas mediante el presente decreto aplican a las personas naturales o jurídicas, públicas o privadas que generen, identifiquen, separen, empaquen, recolecten, transporten, almacenen, aprovechen, traten o dispongan finalmente los residuos generados en desarrollo de las actividades relacionadas con:</a:t>
            </a:r>
            <a:endParaRPr lang="es-C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CO" sz="1200" i="1" dirty="0">
                <a:latin typeface="Tahoma" panose="020B0604030504040204" pitchFamily="34" charset="0"/>
                <a:ea typeface="Calibri" panose="020F0502020204030204" pitchFamily="34" charset="0"/>
                <a:cs typeface="Times New Roman" panose="02020603050405020304" pitchFamily="18" charset="0"/>
              </a:rPr>
              <a:t> </a:t>
            </a:r>
            <a:endParaRPr lang="es-C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CO" sz="1200" i="1" dirty="0">
                <a:latin typeface="Tahoma" panose="020B0604030504040204" pitchFamily="34" charset="0"/>
                <a:ea typeface="Calibri" panose="020F0502020204030204" pitchFamily="34" charset="0"/>
                <a:cs typeface="Times New Roman" panose="02020603050405020304" pitchFamily="18" charset="0"/>
              </a:rPr>
              <a:t>8. Los servicios veterinarias (sic) entre los que se incluyen: consultorios, clínicas, laboratorios, centros de zoonosis y zoológicos, tiendas de mascotas, droguerías veterinarias y peluquerías veterinarias.”</a:t>
            </a:r>
            <a:endParaRPr lang="es-C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CO" sz="1200" i="1" dirty="0">
                <a:latin typeface="Tahoma" panose="020B0604030504040204" pitchFamily="34" charset="0"/>
                <a:ea typeface="Calibri" panose="020F0502020204030204" pitchFamily="34" charset="0"/>
                <a:cs typeface="Times New Roman" panose="02020603050405020304" pitchFamily="18" charset="0"/>
              </a:rPr>
              <a:t> </a:t>
            </a:r>
            <a:endParaRPr lang="es-C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es-CO" sz="1200" dirty="0">
                <a:latin typeface="Tahoma" panose="020B0604030504040204" pitchFamily="34" charset="0"/>
                <a:ea typeface="Calibri" panose="020F0502020204030204" pitchFamily="34" charset="0"/>
                <a:cs typeface="Times New Roman" panose="02020603050405020304" pitchFamily="18" charset="0"/>
              </a:rPr>
              <a:t>Asimismo, cita los comentarios presentado por la Administración, mencionando que “la Secretaría Distrital de Ambiente realiza acciones de seguimiento y control sobre este tipo de establecimientos para verificar el cumplimiento normativo en materia de vertimientos y residuos peligrosos, en cumplimiento del</a:t>
            </a:r>
            <a:r>
              <a:rPr lang="es-CO" sz="1200" b="1" dirty="0">
                <a:latin typeface="Tahoma" panose="020B0604030504040204" pitchFamily="34" charset="0"/>
                <a:ea typeface="Calibri" panose="020F0502020204030204" pitchFamily="34" charset="0"/>
                <a:cs typeface="Times New Roman" panose="02020603050405020304" pitchFamily="18" charset="0"/>
              </a:rPr>
              <a:t> Decreto 1076 de 2015 </a:t>
            </a:r>
            <a:r>
              <a:rPr lang="es-CO" sz="1200" dirty="0">
                <a:latin typeface="Tahoma" panose="020B0604030504040204" pitchFamily="34" charset="0"/>
                <a:ea typeface="Calibri" panose="020F0502020204030204" pitchFamily="34" charset="0"/>
                <a:cs typeface="Times New Roman" panose="02020603050405020304" pitchFamily="18" charset="0"/>
              </a:rPr>
              <a:t>por medio del cual se expide el Decreto Único Reglamentario del Sector Ambiente y Desarrollo Sostenible”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417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00905" y="606469"/>
            <a:ext cx="9379719" cy="400110"/>
          </a:xfrm>
          <a:prstGeom prst="rect">
            <a:avLst/>
          </a:prstGeom>
        </p:spPr>
        <p:txBody>
          <a:bodyPr wrap="square">
            <a:spAutoFit/>
          </a:bodyPr>
          <a:lstStyle/>
          <a:p>
            <a:r>
              <a:rPr lang="es-CO" sz="2000" b="1" i="1" dirty="0">
                <a:solidFill>
                  <a:srgbClr val="C00000"/>
                </a:solidFill>
                <a:effectLst>
                  <a:outerShdw blurRad="38100" dist="38100" dir="2700000" algn="tl">
                    <a:srgbClr val="000000">
                      <a:alpha val="43137"/>
                    </a:srgbClr>
                  </a:outerShdw>
                </a:effectLst>
              </a:rPr>
              <a:t>b</a:t>
            </a:r>
            <a:r>
              <a:rPr lang="es-CO" sz="2000" b="1" i="1" dirty="0" smtClean="0">
                <a:solidFill>
                  <a:srgbClr val="C00000"/>
                </a:solidFill>
                <a:effectLst>
                  <a:outerShdw blurRad="38100" dist="38100" dir="2700000" algn="tl">
                    <a:srgbClr val="000000">
                      <a:alpha val="43137"/>
                    </a:srgbClr>
                  </a:outerShdw>
                </a:effectLst>
              </a:rPr>
              <a:t>. Argumentos de la Administración</a:t>
            </a:r>
          </a:p>
        </p:txBody>
      </p:sp>
      <p:sp>
        <p:nvSpPr>
          <p:cNvPr id="2" name="Rectángulo 1"/>
          <p:cNvSpPr/>
          <p:nvPr/>
        </p:nvSpPr>
        <p:spPr>
          <a:xfrm>
            <a:off x="377952" y="1006579"/>
            <a:ext cx="9485376" cy="4524315"/>
          </a:xfrm>
          <a:prstGeom prst="rect">
            <a:avLst/>
          </a:prstGeom>
          <a:ln w="38100">
            <a:solidFill>
              <a:srgbClr val="C00000"/>
            </a:solidFill>
          </a:ln>
        </p:spPr>
        <p:txBody>
          <a:bodyPr wrap="square">
            <a:spAutoFit/>
          </a:bodyPr>
          <a:lstStyle/>
          <a:p>
            <a:pPr lvl="0" algn="just"/>
            <a:r>
              <a:rPr lang="es-CO" sz="1400" b="1" dirty="0"/>
              <a:t>Las normas que son </a:t>
            </a:r>
            <a:r>
              <a:rPr lang="es-CO" sz="1400" b="1" dirty="0" smtClean="0"/>
              <a:t>citadas en los Comentarios </a:t>
            </a:r>
            <a:r>
              <a:rPr lang="es-CO" sz="1400" b="1" dirty="0"/>
              <a:t>por la Secretaría Distrital de </a:t>
            </a:r>
            <a:r>
              <a:rPr lang="es-CO" sz="1400" b="1" dirty="0" smtClean="0"/>
              <a:t>Ambiente, en los </a:t>
            </a:r>
            <a:r>
              <a:rPr lang="es-CO" sz="1400" b="1" dirty="0"/>
              <a:t>que sustenta que no ve la necesidad de generar una nueva norma son las siguientes:</a:t>
            </a:r>
          </a:p>
          <a:p>
            <a:pPr algn="just"/>
            <a:endParaRPr lang="es-CO" sz="1300" dirty="0" smtClean="0"/>
          </a:p>
          <a:p>
            <a:pPr marL="285750" indent="-285750" algn="just">
              <a:buFont typeface="Arial" panose="020B0604020202020204" pitchFamily="34" charset="0"/>
              <a:buChar char="•"/>
            </a:pPr>
            <a:r>
              <a:rPr lang="es-CO" sz="1300" b="1" dirty="0" smtClean="0"/>
              <a:t>Decreto </a:t>
            </a:r>
            <a:r>
              <a:rPr lang="es-CO" sz="1300" b="1" dirty="0"/>
              <a:t>Nacional 1076 de 2015 </a:t>
            </a:r>
            <a:r>
              <a:rPr lang="es-CO" sz="1300" dirty="0"/>
              <a:t>“Por medio del cual se expide el Decreto Único Reglamentario del Sector Ambiente y Desarrollo Sostenible” (…) </a:t>
            </a:r>
          </a:p>
          <a:p>
            <a:pPr algn="just"/>
            <a:r>
              <a:rPr lang="es-CO" sz="1300" dirty="0"/>
              <a:t> </a:t>
            </a:r>
          </a:p>
          <a:p>
            <a:pPr algn="just"/>
            <a:r>
              <a:rPr lang="es-CO" sz="1300" dirty="0" smtClean="0"/>
              <a:t>	Artículo </a:t>
            </a:r>
            <a:r>
              <a:rPr lang="es-CO" sz="1300" dirty="0"/>
              <a:t>2.2.6.1.1.1. Objeto. En el marco de la gestión integral, el presente decreto tiene por objeto prevenir la generación de </a:t>
            </a:r>
            <a:r>
              <a:rPr lang="es-CO" sz="1300" dirty="0" smtClean="0"/>
              <a:t>	residuos </a:t>
            </a:r>
            <a:r>
              <a:rPr lang="es-CO" sz="1300" dirty="0"/>
              <a:t>o desechos peligrosos, así como regular el manejo de los residuos o desechos generados, con el fin de proteger la </a:t>
            </a:r>
            <a:r>
              <a:rPr lang="es-CO" sz="1300" dirty="0" smtClean="0"/>
              <a:t>	salud </a:t>
            </a:r>
            <a:r>
              <a:rPr lang="es-CO" sz="1300" dirty="0"/>
              <a:t>humana y el ambiente.</a:t>
            </a:r>
          </a:p>
          <a:p>
            <a:pPr algn="just"/>
            <a:r>
              <a:rPr lang="es-CO" sz="1300" dirty="0"/>
              <a:t> </a:t>
            </a:r>
          </a:p>
          <a:p>
            <a:pPr algn="just"/>
            <a:r>
              <a:rPr lang="es-CO" sz="1300" dirty="0" smtClean="0"/>
              <a:t>	Artículo </a:t>
            </a:r>
            <a:r>
              <a:rPr lang="es-CO" sz="1300" dirty="0"/>
              <a:t>2.2.6.2.3.1. De los residuos o desechos generados en la atención de salud y otras actividades. Los residuos o </a:t>
            </a:r>
            <a:r>
              <a:rPr lang="es-CO" sz="1300" dirty="0" smtClean="0"/>
              <a:t>	desechos </a:t>
            </a:r>
            <a:r>
              <a:rPr lang="es-CO" sz="1300" dirty="0"/>
              <a:t>generados en la atención de salud y otras actividades se rigen por las normas vigentes especiales sobre la materia </a:t>
            </a:r>
            <a:r>
              <a:rPr lang="es-CO" sz="1300" dirty="0" smtClean="0"/>
              <a:t>	o </a:t>
            </a:r>
            <a:r>
              <a:rPr lang="es-CO" sz="1300" dirty="0"/>
              <a:t>aquellas que las modifiquen o </a:t>
            </a:r>
            <a:r>
              <a:rPr lang="es-CO" sz="1300" dirty="0" smtClean="0"/>
              <a:t>sustituyan.</a:t>
            </a:r>
          </a:p>
          <a:p>
            <a:pPr algn="just"/>
            <a:endParaRPr lang="es-CO" sz="1300" dirty="0"/>
          </a:p>
          <a:p>
            <a:pPr marL="285750" indent="-285750" algn="just">
              <a:buFont typeface="Arial" panose="020B0604020202020204" pitchFamily="34" charset="0"/>
              <a:buChar char="•"/>
            </a:pPr>
            <a:r>
              <a:rPr lang="es-CO" sz="1300" dirty="0" smtClean="0"/>
              <a:t>Artículo </a:t>
            </a:r>
            <a:r>
              <a:rPr lang="es-CO" sz="1300" dirty="0"/>
              <a:t>2° del </a:t>
            </a:r>
            <a:r>
              <a:rPr lang="es-CO" sz="1300" b="1" dirty="0"/>
              <a:t>Decreto Nacional 351 de 2014 </a:t>
            </a:r>
            <a:r>
              <a:rPr lang="es-CO" sz="1300" dirty="0"/>
              <a:t>“Por el cual se reglamenta la gestión integral de los residuos generados en atención en salud y otras actividades</a:t>
            </a:r>
            <a:r>
              <a:rPr lang="es-CO" sz="1300" dirty="0" smtClean="0"/>
              <a:t>” citado anteriormente.</a:t>
            </a:r>
            <a:endParaRPr lang="es-CO" sz="1300" dirty="0"/>
          </a:p>
          <a:p>
            <a:pPr algn="just"/>
            <a:r>
              <a:rPr lang="es-CO" sz="1300" dirty="0"/>
              <a:t> </a:t>
            </a:r>
          </a:p>
          <a:p>
            <a:pPr algn="just"/>
            <a:r>
              <a:rPr lang="es-CO" sz="1300" dirty="0" smtClean="0"/>
              <a:t>	Artículo </a:t>
            </a:r>
            <a:r>
              <a:rPr lang="es-CO" sz="1300" dirty="0"/>
              <a:t>10. Obligaciones de las autoridades ambientales. Las autoridades ambientales ejercerán la inspección, vigilancia y </a:t>
            </a:r>
            <a:r>
              <a:rPr lang="es-CO" sz="1300" dirty="0" smtClean="0"/>
              <a:t>	control </a:t>
            </a:r>
            <a:r>
              <a:rPr lang="es-CO" sz="1300" dirty="0"/>
              <a:t>de la </a:t>
            </a:r>
            <a:r>
              <a:rPr lang="es-CO" sz="1300" dirty="0" smtClean="0"/>
              <a:t>	gestión </a:t>
            </a:r>
            <a:r>
              <a:rPr lang="es-CO" sz="1300" dirty="0"/>
              <a:t>externa en el marco de la gestión integral de los residuos generados en las actividades de salud y otras </a:t>
            </a:r>
            <a:r>
              <a:rPr lang="es-CO" sz="1300" dirty="0" smtClean="0"/>
              <a:t>	actividades </a:t>
            </a:r>
            <a:r>
              <a:rPr lang="es-CO" sz="1300" dirty="0"/>
              <a:t>en relación con las autorizaciones ambientales para el uso y aprovechamiento de los recursos naturales </a:t>
            </a:r>
            <a:r>
              <a:rPr lang="es-CO" sz="1300" dirty="0" smtClean="0"/>
              <a:t>	renovables</a:t>
            </a:r>
            <a:r>
              <a:rPr lang="es-CO" sz="1300" dirty="0"/>
              <a:t>. Lo anterior sin perjuicio de las acciones a que haya lugar por parte de las autoridades del sector salud en </a:t>
            </a:r>
            <a:r>
              <a:rPr lang="es-CO" sz="1300" dirty="0" smtClean="0"/>
              <a:t>	relación </a:t>
            </a:r>
            <a:r>
              <a:rPr lang="es-CO" sz="1300" dirty="0"/>
              <a:t>con los factores de riesgo para la salud humana.</a:t>
            </a:r>
          </a:p>
        </p:txBody>
      </p:sp>
    </p:spTree>
    <p:extLst>
      <p:ext uri="{BB962C8B-B14F-4D97-AF65-F5344CB8AC3E}">
        <p14:creationId xmlns:p14="http://schemas.microsoft.com/office/powerpoint/2010/main" val="4007795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7952" y="1006579"/>
            <a:ext cx="9485376" cy="4401205"/>
          </a:xfrm>
          <a:prstGeom prst="rect">
            <a:avLst/>
          </a:prstGeom>
          <a:ln w="38100">
            <a:solidFill>
              <a:srgbClr val="C00000"/>
            </a:solidFill>
          </a:ln>
        </p:spPr>
        <p:txBody>
          <a:bodyPr wrap="square">
            <a:spAutoFit/>
          </a:bodyPr>
          <a:lstStyle/>
          <a:p>
            <a:pPr lvl="0"/>
            <a:r>
              <a:rPr lang="es-CO" b="1" dirty="0"/>
              <a:t>A su </a:t>
            </a:r>
            <a:r>
              <a:rPr lang="es-CO" b="1" dirty="0" smtClean="0"/>
              <a:t>vez, </a:t>
            </a:r>
            <a:r>
              <a:rPr lang="es-CO" b="1" dirty="0"/>
              <a:t>la Secretaría Distrital de Salud </a:t>
            </a:r>
            <a:r>
              <a:rPr lang="es-CO" b="1" dirty="0" smtClean="0"/>
              <a:t>cita en el mismo sentido:</a:t>
            </a:r>
            <a:endParaRPr lang="es-CO" sz="1600" b="1" dirty="0" smtClean="0"/>
          </a:p>
          <a:p>
            <a:pPr lvl="0"/>
            <a:endParaRPr lang="es-CO" sz="1600" b="1" dirty="0"/>
          </a:p>
          <a:p>
            <a:pPr marL="285750" lvl="0" indent="-285750">
              <a:buFont typeface="Arial" panose="020B0604020202020204" pitchFamily="34" charset="0"/>
              <a:buChar char="•"/>
            </a:pPr>
            <a:r>
              <a:rPr lang="es-CO" b="1" dirty="0" smtClean="0"/>
              <a:t>Decreto </a:t>
            </a:r>
            <a:r>
              <a:rPr lang="es-CO" b="1" dirty="0"/>
              <a:t>Distrital 4741 de 2005 </a:t>
            </a:r>
            <a:r>
              <a:rPr lang="es-CO" dirty="0"/>
              <a:t>por el cual se reglamenta parcialmente la prevención y el manejo de los residuos o desechos peligrosos generados en el marco de la gestión </a:t>
            </a:r>
            <a:r>
              <a:rPr lang="es-CO" dirty="0" smtClean="0"/>
              <a:t>integral.</a:t>
            </a:r>
            <a:endParaRPr lang="es-CO" sz="1600" dirty="0"/>
          </a:p>
          <a:p>
            <a:pPr marL="285750" lvl="0" indent="-285750">
              <a:buFont typeface="Arial" panose="020B0604020202020204" pitchFamily="34" charset="0"/>
              <a:buChar char="•"/>
            </a:pPr>
            <a:endParaRPr lang="es-CO" sz="1600" dirty="0" smtClean="0"/>
          </a:p>
          <a:p>
            <a:pPr marL="285750" lvl="0" indent="-285750">
              <a:buFont typeface="Arial" panose="020B0604020202020204" pitchFamily="34" charset="0"/>
              <a:buChar char="•"/>
            </a:pPr>
            <a:r>
              <a:rPr lang="es-CO" b="1" dirty="0" smtClean="0"/>
              <a:t>Decreto Distrital 312 de 2006 </a:t>
            </a:r>
            <a:r>
              <a:rPr lang="es-CO" dirty="0" smtClean="0"/>
              <a:t>Por el cual se adopta el Plan Maestro para el Manejo Integral de Residuos Sólidos para Bogotá Distrito Capital</a:t>
            </a:r>
            <a:r>
              <a:rPr lang="es-CO" sz="1600" dirty="0" smtClean="0"/>
              <a:t>.</a:t>
            </a:r>
          </a:p>
          <a:p>
            <a:pPr marL="285750" lvl="0" indent="-285750">
              <a:buFont typeface="Arial" panose="020B0604020202020204" pitchFamily="34" charset="0"/>
              <a:buChar char="•"/>
            </a:pPr>
            <a:endParaRPr lang="es-CO" sz="1600" dirty="0"/>
          </a:p>
          <a:p>
            <a:pPr marL="285750" lvl="0" indent="-285750">
              <a:buFont typeface="Arial" panose="020B0604020202020204" pitchFamily="34" charset="0"/>
              <a:buChar char="•"/>
            </a:pPr>
            <a:r>
              <a:rPr lang="es-CO" b="1" dirty="0" smtClean="0"/>
              <a:t>Resolución 3957 de 2009 </a:t>
            </a:r>
            <a:r>
              <a:rPr lang="es-CO" dirty="0" smtClean="0"/>
              <a:t>"Por la cual se establece la norma técnica, para el control y manejo de los vertimientos realizados a la red de alcantarillado público en el Distrito Capital“.</a:t>
            </a:r>
          </a:p>
          <a:p>
            <a:pPr marL="285750" lvl="0" indent="-285750">
              <a:buFont typeface="Arial" panose="020B0604020202020204" pitchFamily="34" charset="0"/>
              <a:buChar char="•"/>
            </a:pPr>
            <a:endParaRPr lang="es-CO" dirty="0"/>
          </a:p>
          <a:p>
            <a:pPr marL="285750" lvl="0" indent="-285750">
              <a:buFont typeface="Arial" panose="020B0604020202020204" pitchFamily="34" charset="0"/>
              <a:buChar char="•"/>
            </a:pPr>
            <a:r>
              <a:rPr lang="es-CO" b="1" dirty="0" smtClean="0"/>
              <a:t>Decreto </a:t>
            </a:r>
            <a:r>
              <a:rPr lang="es-CO" b="1" dirty="0"/>
              <a:t>Nacional 351 de 2014 </a:t>
            </a:r>
            <a:r>
              <a:rPr lang="es-CO" dirty="0"/>
              <a:t>“Por el cual se reglamenta la gestión integral de los residuos generados en atención en salud y otras </a:t>
            </a:r>
            <a:r>
              <a:rPr lang="es-CO" dirty="0" smtClean="0"/>
              <a:t>actividades”</a:t>
            </a:r>
            <a:endParaRPr lang="es-CO" sz="1600" dirty="0" smtClean="0"/>
          </a:p>
          <a:p>
            <a:pPr marL="285750" lvl="0" indent="-285750">
              <a:buFont typeface="Arial" panose="020B0604020202020204" pitchFamily="34" charset="0"/>
              <a:buChar char="•"/>
            </a:pPr>
            <a:endParaRPr lang="es-CO" sz="1600" dirty="0"/>
          </a:p>
          <a:p>
            <a:pPr marL="285750" lvl="0" indent="-285750">
              <a:buFont typeface="Arial" panose="020B0604020202020204" pitchFamily="34" charset="0"/>
              <a:buChar char="•"/>
            </a:pPr>
            <a:r>
              <a:rPr lang="es-CO" b="1" dirty="0" smtClean="0"/>
              <a:t>Decreto </a:t>
            </a:r>
            <a:r>
              <a:rPr lang="es-CO" b="1" dirty="0"/>
              <a:t>Nacional 1076 de 2015 </a:t>
            </a:r>
            <a:r>
              <a:rPr lang="es-CO" dirty="0"/>
              <a:t>“Por medio del cual se expide el Decreto Único </a:t>
            </a:r>
            <a:r>
              <a:rPr lang="es-CO" dirty="0" smtClean="0"/>
              <a:t>Reglamentario del </a:t>
            </a:r>
            <a:r>
              <a:rPr lang="es-CO" dirty="0"/>
              <a:t>Sector Ambiente y Desarrollo Sostenible”</a:t>
            </a:r>
            <a:endParaRPr lang="es-CO" sz="1600" dirty="0"/>
          </a:p>
        </p:txBody>
      </p:sp>
    </p:spTree>
    <p:extLst>
      <p:ext uri="{BB962C8B-B14F-4D97-AF65-F5344CB8AC3E}">
        <p14:creationId xmlns:p14="http://schemas.microsoft.com/office/powerpoint/2010/main" val="126844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00905" y="606469"/>
            <a:ext cx="9379719" cy="400110"/>
          </a:xfrm>
          <a:prstGeom prst="rect">
            <a:avLst/>
          </a:prstGeom>
        </p:spPr>
        <p:txBody>
          <a:bodyPr wrap="square">
            <a:spAutoFit/>
          </a:bodyPr>
          <a:lstStyle/>
          <a:p>
            <a:r>
              <a:rPr lang="es-CO" sz="2000" b="1" i="1" dirty="0" smtClean="0">
                <a:solidFill>
                  <a:srgbClr val="C00000"/>
                </a:solidFill>
                <a:effectLst>
                  <a:outerShdw blurRad="38100" dist="38100" dir="2700000" algn="tl">
                    <a:srgbClr val="000000">
                      <a:alpha val="43137"/>
                    </a:srgbClr>
                  </a:outerShdw>
                </a:effectLst>
              </a:rPr>
              <a:t>c. Argumentos de los autores de la iniciativa</a:t>
            </a:r>
          </a:p>
        </p:txBody>
      </p:sp>
      <p:sp>
        <p:nvSpPr>
          <p:cNvPr id="2" name="Rectángulo 1"/>
          <p:cNvSpPr/>
          <p:nvPr/>
        </p:nvSpPr>
        <p:spPr>
          <a:xfrm>
            <a:off x="341376" y="1323571"/>
            <a:ext cx="9485376" cy="3416320"/>
          </a:xfrm>
          <a:prstGeom prst="rect">
            <a:avLst/>
          </a:prstGeom>
          <a:ln w="38100">
            <a:solidFill>
              <a:srgbClr val="C00000"/>
            </a:solidFill>
          </a:ln>
        </p:spPr>
        <p:txBody>
          <a:bodyPr wrap="square">
            <a:spAutoFit/>
          </a:bodyPr>
          <a:lstStyle/>
          <a:p>
            <a:pPr marL="285750" lvl="0" indent="-285750" algn="just">
              <a:buFont typeface="Arial" panose="020B0604020202020204" pitchFamily="34" charset="0"/>
              <a:buChar char="•"/>
            </a:pPr>
            <a:r>
              <a:rPr lang="es-CO" dirty="0"/>
              <a:t>Respecto a las siguientes </a:t>
            </a:r>
            <a:r>
              <a:rPr lang="es-CO" dirty="0" smtClean="0"/>
              <a:t>normas citadas en la ponencia como en el Concepto de la Administración: </a:t>
            </a:r>
            <a:endParaRPr lang="es-CO" sz="1600" dirty="0"/>
          </a:p>
          <a:p>
            <a:pPr algn="just"/>
            <a:r>
              <a:rPr lang="es-CO" dirty="0"/>
              <a:t> </a:t>
            </a:r>
            <a:endParaRPr lang="es-CO" sz="1600" dirty="0"/>
          </a:p>
          <a:p>
            <a:pPr marL="742950" lvl="1" indent="-285750" algn="just">
              <a:buFont typeface="Courier New" panose="02070309020205020404" pitchFamily="49" charset="0"/>
              <a:buChar char="o"/>
            </a:pPr>
            <a:r>
              <a:rPr lang="es-CO" b="1" dirty="0"/>
              <a:t>Decreto Distrital 4741 de 2005 </a:t>
            </a:r>
            <a:r>
              <a:rPr lang="es-CO" dirty="0"/>
              <a:t>P</a:t>
            </a:r>
            <a:r>
              <a:rPr lang="es-CO" dirty="0" smtClean="0"/>
              <a:t>or </a:t>
            </a:r>
            <a:r>
              <a:rPr lang="es-CO" dirty="0"/>
              <a:t>el cual se reglamenta parcialmente la prevención y el manejo de los residuos o desechos peligrosos generados en el marco de la gestión </a:t>
            </a:r>
            <a:r>
              <a:rPr lang="es-CO" dirty="0" smtClean="0"/>
              <a:t>integral.</a:t>
            </a:r>
            <a:endParaRPr lang="es-CO" sz="1600" dirty="0" smtClean="0"/>
          </a:p>
          <a:p>
            <a:pPr marL="742950" lvl="1" indent="-285750" algn="just">
              <a:buFont typeface="Courier New" panose="02070309020205020404" pitchFamily="49" charset="0"/>
              <a:buChar char="o"/>
            </a:pPr>
            <a:r>
              <a:rPr lang="es-CO" b="1" dirty="0" smtClean="0"/>
              <a:t>Decreto </a:t>
            </a:r>
            <a:r>
              <a:rPr lang="es-CO" b="1" dirty="0"/>
              <a:t>Distrital 312 de 2006 </a:t>
            </a:r>
            <a:r>
              <a:rPr lang="es-CO" dirty="0"/>
              <a:t>Por el cual se adopta el Plan Maestro para el Manejo Integral de Residuos Sólidos para Bogotá Distrito </a:t>
            </a:r>
            <a:r>
              <a:rPr lang="es-CO" dirty="0" smtClean="0"/>
              <a:t>Capital.</a:t>
            </a:r>
            <a:endParaRPr lang="es-CO" sz="1600" dirty="0" smtClean="0"/>
          </a:p>
          <a:p>
            <a:pPr marL="742950" lvl="1" indent="-285750" algn="just">
              <a:buFont typeface="Courier New" panose="02070309020205020404" pitchFamily="49" charset="0"/>
              <a:buChar char="o"/>
            </a:pPr>
            <a:r>
              <a:rPr lang="es-CO" b="1" dirty="0" smtClean="0"/>
              <a:t>Decreto </a:t>
            </a:r>
            <a:r>
              <a:rPr lang="es-CO" b="1" dirty="0"/>
              <a:t>Nacional 351 de 2014 </a:t>
            </a:r>
            <a:r>
              <a:rPr lang="es-CO" dirty="0" smtClean="0"/>
              <a:t>Por </a:t>
            </a:r>
            <a:r>
              <a:rPr lang="es-CO" dirty="0"/>
              <a:t>el cual se reglamenta la gestión integral de los residuos generados en atención en salud y otras </a:t>
            </a:r>
            <a:r>
              <a:rPr lang="es-CO" dirty="0" smtClean="0"/>
              <a:t>actividades.</a:t>
            </a:r>
            <a:endParaRPr lang="es-CO" sz="1600" dirty="0"/>
          </a:p>
          <a:p>
            <a:pPr algn="just"/>
            <a:r>
              <a:rPr lang="es-CO" dirty="0"/>
              <a:t> </a:t>
            </a:r>
            <a:endParaRPr lang="es-CO" sz="1600" dirty="0"/>
          </a:p>
          <a:p>
            <a:pPr algn="just"/>
            <a:r>
              <a:rPr lang="es-CO" b="1" dirty="0"/>
              <a:t>Es importante tener en cuenta que estas normas se refieren a la gestión o manejo de residuos, no de vertimientos, definiciones que son completamente diferentes.</a:t>
            </a:r>
            <a:endParaRPr lang="es-CO" sz="1600" b="1" dirty="0"/>
          </a:p>
        </p:txBody>
      </p:sp>
      <p:sp>
        <p:nvSpPr>
          <p:cNvPr id="3" name="Rectángulo 2"/>
          <p:cNvSpPr/>
          <p:nvPr/>
        </p:nvSpPr>
        <p:spPr>
          <a:xfrm>
            <a:off x="1065403" y="4832564"/>
            <a:ext cx="8037322" cy="707886"/>
          </a:xfrm>
          <a:prstGeom prst="rect">
            <a:avLst/>
          </a:prstGeom>
        </p:spPr>
        <p:txBody>
          <a:bodyPr wrap="square">
            <a:spAutoFit/>
          </a:bodyPr>
          <a:lstStyle/>
          <a:p>
            <a:pPr algn="ctr"/>
            <a:r>
              <a:rPr lang="es-CO" sz="2000" b="1" i="1" dirty="0">
                <a:solidFill>
                  <a:srgbClr val="002060"/>
                </a:solidFill>
                <a:effectLst>
                  <a:outerShdw blurRad="38100" dist="38100" dir="2700000" algn="tl">
                    <a:srgbClr val="000000">
                      <a:alpha val="43137"/>
                    </a:srgbClr>
                  </a:outerShdw>
                </a:effectLst>
              </a:rPr>
              <a:t>Las definiciones que permiten establecer lo </a:t>
            </a:r>
            <a:r>
              <a:rPr lang="es-CO" sz="2000" b="1" i="1" dirty="0" smtClean="0">
                <a:solidFill>
                  <a:srgbClr val="002060"/>
                </a:solidFill>
                <a:effectLst>
                  <a:outerShdw blurRad="38100" dist="38100" dir="2700000" algn="tl">
                    <a:srgbClr val="000000">
                      <a:alpha val="43137"/>
                    </a:srgbClr>
                  </a:outerShdw>
                </a:effectLst>
              </a:rPr>
              <a:t>anterior, </a:t>
            </a:r>
            <a:r>
              <a:rPr lang="es-CO" sz="2000" b="1" i="1" dirty="0">
                <a:solidFill>
                  <a:srgbClr val="002060"/>
                </a:solidFill>
                <a:effectLst>
                  <a:outerShdw blurRad="38100" dist="38100" dir="2700000" algn="tl">
                    <a:srgbClr val="000000">
                      <a:alpha val="43137"/>
                    </a:srgbClr>
                  </a:outerShdw>
                </a:effectLst>
              </a:rPr>
              <a:t>se encuentran contenidas en la normatividad </a:t>
            </a:r>
            <a:r>
              <a:rPr lang="es-CO" sz="2000" b="1" i="1" dirty="0" smtClean="0">
                <a:solidFill>
                  <a:srgbClr val="002060"/>
                </a:solidFill>
                <a:effectLst>
                  <a:outerShdw blurRad="38100" dist="38100" dir="2700000" algn="tl">
                    <a:srgbClr val="000000">
                      <a:alpha val="43137"/>
                    </a:srgbClr>
                  </a:outerShdw>
                </a:effectLst>
              </a:rPr>
              <a:t>vigente que se expondrá a continuación….</a:t>
            </a:r>
            <a:endParaRPr lang="es-CO" sz="2000" b="1"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082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1501" y="4761418"/>
            <a:ext cx="9713421" cy="784830"/>
          </a:xfrm>
          <a:prstGeom prst="rect">
            <a:avLst/>
          </a:prstGeom>
        </p:spPr>
        <p:txBody>
          <a:bodyPr wrap="square">
            <a:spAutoFit/>
          </a:bodyPr>
          <a:lstStyle/>
          <a:p>
            <a:pPr lvl="0" algn="ctr"/>
            <a:r>
              <a:rPr lang="es-CO" sz="1500" b="1" i="1" dirty="0">
                <a:solidFill>
                  <a:srgbClr val="C00000"/>
                </a:solidFill>
              </a:rPr>
              <a:t>Como se puede evidenciar los residuos y los vertimientos son aspectos totalmente diversos, cuya principal diferencia es que los vertimientos se encuentran en un medio líquido, los Decretos Distritales 4741 de 2005, 312 de 2006 y el Decreto Nacional 351 de 2014 no refieren a vertimientos sino a residuos, por lo tanto, no suplirían la normativa que proponemos</a:t>
            </a:r>
            <a:r>
              <a:rPr lang="es-CO" sz="1500" b="1" i="1" dirty="0" smtClean="0">
                <a:solidFill>
                  <a:srgbClr val="C00000"/>
                </a:solidFill>
              </a:rPr>
              <a:t>.</a:t>
            </a:r>
            <a:endParaRPr lang="es-CO" sz="1500" b="1" i="1" dirty="0">
              <a:solidFill>
                <a:srgbClr val="C00000"/>
              </a:solidFill>
            </a:endParaRPr>
          </a:p>
        </p:txBody>
      </p:sp>
      <p:graphicFrame>
        <p:nvGraphicFramePr>
          <p:cNvPr id="4" name="Diagrama 3"/>
          <p:cNvGraphicFramePr/>
          <p:nvPr>
            <p:extLst>
              <p:ext uri="{D42A27DB-BD31-4B8C-83A1-F6EECF244321}">
                <p14:modId xmlns:p14="http://schemas.microsoft.com/office/powerpoint/2010/main" val="3924041133"/>
              </p:ext>
            </p:extLst>
          </p:nvPr>
        </p:nvGraphicFramePr>
        <p:xfrm>
          <a:off x="473095" y="853440"/>
          <a:ext cx="9390232" cy="380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791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 y="1311379"/>
            <a:ext cx="9485376" cy="3416320"/>
          </a:xfrm>
          <a:prstGeom prst="rect">
            <a:avLst/>
          </a:prstGeom>
          <a:ln w="38100">
            <a:solidFill>
              <a:srgbClr val="C00000"/>
            </a:solidFill>
          </a:ln>
        </p:spPr>
        <p:txBody>
          <a:bodyPr wrap="square">
            <a:spAutoFit/>
          </a:bodyPr>
          <a:lstStyle/>
          <a:p>
            <a:pPr marL="285750" lvl="0" indent="-285750" algn="just">
              <a:buFont typeface="Arial" panose="020B0604020202020204" pitchFamily="34" charset="0"/>
              <a:buChar char="•"/>
            </a:pPr>
            <a:r>
              <a:rPr lang="es-CO" dirty="0"/>
              <a:t>Respecto al Decreto Nacional 1076 de 2015 “Por medio del cual se expide el Decreto Único Reglamentario del Sector Ambiente y Desarrollo Sostenible”, si bien contempla lo referente a vertimientos, en el aspecto veterinario hace referencia a Desechos resultantes de prácticas veterinarias, pero no refiere a vertimientos producidos por clínicas veterinarias o establecimientos de servicios veterinarios, es decir, que esta iniciativa tendría carácter complementario.</a:t>
            </a:r>
          </a:p>
          <a:p>
            <a:pPr algn="just"/>
            <a:r>
              <a:rPr lang="es-CO" dirty="0"/>
              <a:t> </a:t>
            </a:r>
          </a:p>
          <a:p>
            <a:pPr marL="285750" lvl="0" indent="-285750" algn="just">
              <a:buFont typeface="Arial" panose="020B0604020202020204" pitchFamily="34" charset="0"/>
              <a:buChar char="•"/>
            </a:pPr>
            <a:r>
              <a:rPr lang="es-CO" dirty="0"/>
              <a:t>En cuanto a la Resolución 3957 de 2009 "Por la cual se establece la norma técnica, para el control y manejo de los vertimientos realizados a la red de alcantarillado público en el Distrito Capital", aplica para vertimientos en general, pero no tiene disposiciones específicas para vertimientos producidos por clínicas veterinarias o establecimientos de servicios veterinarios, es decir, que esta </a:t>
            </a:r>
            <a:r>
              <a:rPr lang="es-CO" dirty="0" smtClean="0"/>
              <a:t>iniciativa también </a:t>
            </a:r>
            <a:r>
              <a:rPr lang="es-CO" dirty="0"/>
              <a:t>tendría carácter complementario.</a:t>
            </a:r>
          </a:p>
        </p:txBody>
      </p:sp>
    </p:spTree>
    <p:extLst>
      <p:ext uri="{BB962C8B-B14F-4D97-AF65-F5344CB8AC3E}">
        <p14:creationId xmlns:p14="http://schemas.microsoft.com/office/powerpoint/2010/main" val="1063643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edetermin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1805</Words>
  <Application>Microsoft Office PowerPoint</Application>
  <PresentationFormat>Personalizado</PresentationFormat>
  <Paragraphs>142</Paragraphs>
  <Slides>16</Slides>
  <Notes>16</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16</vt:i4>
      </vt:variant>
    </vt:vector>
  </HeadingPairs>
  <TitlesOfParts>
    <vt:vector size="27" baseType="lpstr">
      <vt:lpstr>Microsoft YaHei</vt:lpstr>
      <vt:lpstr>Arial</vt:lpstr>
      <vt:lpstr>Calibri</vt:lpstr>
      <vt:lpstr>Courier New</vt:lpstr>
      <vt:lpstr>Liberation Sans</vt:lpstr>
      <vt:lpstr>Liberation Serif</vt:lpstr>
      <vt:lpstr>Lucida Sans</vt:lpstr>
      <vt:lpstr>Segoe UI</vt:lpstr>
      <vt:lpstr>Tahoma</vt:lpstr>
      <vt:lpstr>Times New Roman</vt:lpstr>
      <vt:lpstr>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24</cp:revision>
  <dcterms:created xsi:type="dcterms:W3CDTF">2017-01-26T11:24:58Z</dcterms:created>
  <dcterms:modified xsi:type="dcterms:W3CDTF">2017-08-30T16:33:27Z</dcterms:modified>
</cp:coreProperties>
</file>