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7"/>
  </p:notesMasterIdLst>
  <p:handoutMasterIdLst>
    <p:handoutMasterId r:id="rId18"/>
  </p:handoutMasterIdLst>
  <p:sldIdLst>
    <p:sldId id="321" r:id="rId2"/>
    <p:sldId id="308" r:id="rId3"/>
    <p:sldId id="313" r:id="rId4"/>
    <p:sldId id="314" r:id="rId5"/>
    <p:sldId id="323" r:id="rId6"/>
    <p:sldId id="326" r:id="rId7"/>
    <p:sldId id="324" r:id="rId8"/>
    <p:sldId id="327" r:id="rId9"/>
    <p:sldId id="328" r:id="rId10"/>
    <p:sldId id="311" r:id="rId11"/>
    <p:sldId id="332" r:id="rId12"/>
    <p:sldId id="330" r:id="rId13"/>
    <p:sldId id="331" r:id="rId14"/>
    <p:sldId id="329" r:id="rId15"/>
    <p:sldId id="333" r:id="rId16"/>
  </p:sldIdLst>
  <p:sldSz cx="9144000" cy="6858000" type="screen4x3"/>
  <p:notesSz cx="7010400" cy="92964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CO"/>
          </a:p>
        </p:txBody>
      </p:sp>
      <p:sp>
        <p:nvSpPr>
          <p:cNvPr id="3" name="2 Marcador de fecha"/>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96F35F2-A6E6-449F-B68D-1A08F7EAB8D8}" type="datetimeFigureOut">
              <a:rPr lang="es-CO" smtClean="0"/>
              <a:t>30/08/2017</a:t>
            </a:fld>
            <a:endParaRPr lang="es-CO"/>
          </a:p>
        </p:txBody>
      </p:sp>
      <p:sp>
        <p:nvSpPr>
          <p:cNvPr id="4" name="3 Marcador de pie de página"/>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s-CO"/>
          </a:p>
        </p:txBody>
      </p:sp>
      <p:sp>
        <p:nvSpPr>
          <p:cNvPr id="5" name="4 Marcador de número de diapositiva"/>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5D84A84-A3E0-4CF6-80FD-E43C7CE7069B}" type="slidenum">
              <a:rPr lang="es-CO" smtClean="0"/>
              <a:t>‹Nº›</a:t>
            </a:fld>
            <a:endParaRPr lang="es-CO"/>
          </a:p>
        </p:txBody>
      </p:sp>
    </p:spTree>
    <p:extLst>
      <p:ext uri="{BB962C8B-B14F-4D97-AF65-F5344CB8AC3E}">
        <p14:creationId xmlns:p14="http://schemas.microsoft.com/office/powerpoint/2010/main" val="4272503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CO"/>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9B4C839-85DE-49F4-9C9E-C11B683D0839}" type="datetimeFigureOut">
              <a:rPr lang="es-CO" smtClean="0"/>
              <a:t>30/08/2017</a:t>
            </a:fld>
            <a:endParaRPr lang="es-CO"/>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CO"/>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B703C9B-2D6C-478F-9638-8554AD7832B8}" type="slidenum">
              <a:rPr lang="es-CO" smtClean="0"/>
              <a:t>‹Nº›</a:t>
            </a:fld>
            <a:endParaRPr lang="es-CO"/>
          </a:p>
        </p:txBody>
      </p:sp>
    </p:spTree>
    <p:extLst>
      <p:ext uri="{BB962C8B-B14F-4D97-AF65-F5344CB8AC3E}">
        <p14:creationId xmlns:p14="http://schemas.microsoft.com/office/powerpoint/2010/main" val="2269665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7936BE79-D080-4678-A726-E2D192910E1B}" type="datetimeFigureOut">
              <a:rPr lang="es-CO" smtClean="0"/>
              <a:t>30/08/2017</a:t>
            </a:fld>
            <a:endParaRPr lang="es-CO"/>
          </a:p>
        </p:txBody>
      </p:sp>
      <p:sp>
        <p:nvSpPr>
          <p:cNvPr id="8" name="Slide Number Placeholder 7"/>
          <p:cNvSpPr>
            <a:spLocks noGrp="1"/>
          </p:cNvSpPr>
          <p:nvPr>
            <p:ph type="sldNum" sz="quarter" idx="11"/>
          </p:nvPr>
        </p:nvSpPr>
        <p:spPr/>
        <p:txBody>
          <a:bodyPr/>
          <a:lstStyle/>
          <a:p>
            <a:fld id="{DB80FE83-ED91-4F3E-B3D0-C2316CDA9AA8}" type="slidenum">
              <a:rPr lang="es-CO" smtClean="0"/>
              <a:t>‹Nº›</a:t>
            </a:fld>
            <a:endParaRPr lang="es-CO"/>
          </a:p>
        </p:txBody>
      </p:sp>
      <p:sp>
        <p:nvSpPr>
          <p:cNvPr id="9" name="Footer Placeholder 8"/>
          <p:cNvSpPr>
            <a:spLocks noGrp="1"/>
          </p:cNvSpPr>
          <p:nvPr>
            <p:ph type="ftr" sz="quarter" idx="12"/>
          </p:nvPr>
        </p:nvSpPr>
        <p:spPr/>
        <p:txBody>
          <a:bodyPr/>
          <a:lstStyle/>
          <a:p>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936BE79-D080-4678-A726-E2D192910E1B}" type="datetimeFigureOut">
              <a:rPr lang="es-CO" smtClean="0"/>
              <a:t>30/08/2017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B80FE83-ED91-4F3E-B3D0-C2316CDA9AA8}"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936BE79-D080-4678-A726-E2D192910E1B}" type="datetimeFigureOut">
              <a:rPr lang="es-CO" smtClean="0"/>
              <a:t>30/08/2017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B80FE83-ED91-4F3E-B3D0-C2316CDA9AA8}"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fld id="{7936BE79-D080-4678-A726-E2D192910E1B}" type="datetimeFigureOut">
              <a:rPr lang="es-CO" smtClean="0"/>
              <a:t>30/08/2017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B80FE83-ED91-4F3E-B3D0-C2316CDA9AA8}"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936BE79-D080-4678-A726-E2D192910E1B}" type="datetimeFigureOut">
              <a:rPr lang="es-CO" smtClean="0"/>
              <a:t>30/08/2017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DB80FE83-ED91-4F3E-B3D0-C2316CDA9AA8}" type="slidenum">
              <a:rPr lang="es-CO" smtClean="0"/>
              <a:t>‹Nº›</a:t>
            </a:fld>
            <a:endParaRPr lang="es-CO"/>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Date Placeholder 4"/>
          <p:cNvSpPr>
            <a:spLocks noGrp="1"/>
          </p:cNvSpPr>
          <p:nvPr>
            <p:ph type="dt" sz="half" idx="10"/>
          </p:nvPr>
        </p:nvSpPr>
        <p:spPr/>
        <p:txBody>
          <a:bodyPr/>
          <a:lstStyle/>
          <a:p>
            <a:fld id="{7936BE79-D080-4678-A726-E2D192910E1B}" type="datetimeFigureOut">
              <a:rPr lang="es-CO" smtClean="0"/>
              <a:t>30/08/2017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B80FE83-ED91-4F3E-B3D0-C2316CDA9AA8}" type="slidenum">
              <a:rPr lang="es-CO" smtClean="0"/>
              <a:t>‹Nº›</a:t>
            </a:fld>
            <a:endParaRPr lang="es-CO"/>
          </a:p>
        </p:txBody>
      </p:sp>
      <p:sp>
        <p:nvSpPr>
          <p:cNvPr id="9" name="Content Placeholder 8"/>
          <p:cNvSpPr>
            <a:spLocks noGrp="1"/>
          </p:cNvSpPr>
          <p:nvPr>
            <p:ph sz="quarter" idx="13"/>
          </p:nvPr>
        </p:nvSpPr>
        <p:spPr>
          <a:xfrm>
            <a:off x="365760" y="1600200"/>
            <a:ext cx="4041648" cy="45262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7936BE79-D080-4678-A726-E2D192910E1B}" type="datetimeFigureOut">
              <a:rPr lang="es-CO" smtClean="0"/>
              <a:t>30/08/2017</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DB80FE83-ED91-4F3E-B3D0-C2316CDA9AA8}" type="slidenum">
              <a:rPr lang="es-CO" smtClean="0"/>
              <a:t>‹Nº›</a:t>
            </a:fld>
            <a:endParaRPr lang="es-CO"/>
          </a:p>
        </p:txBody>
      </p:sp>
      <p:sp>
        <p:nvSpPr>
          <p:cNvPr id="11" name="Content Placeholder 10"/>
          <p:cNvSpPr>
            <a:spLocks noGrp="1"/>
          </p:cNvSpPr>
          <p:nvPr>
            <p:ph sz="quarter" idx="13"/>
          </p:nvPr>
        </p:nvSpPr>
        <p:spPr>
          <a:xfrm>
            <a:off x="457200" y="2212848"/>
            <a:ext cx="4041648"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936BE79-D080-4678-A726-E2D192910E1B}" type="datetimeFigureOut">
              <a:rPr lang="es-CO" smtClean="0"/>
              <a:t>30/08/2017</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DB80FE83-ED91-4F3E-B3D0-C2316CDA9AA8}"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36BE79-D080-4678-A726-E2D192910E1B}" type="datetimeFigureOut">
              <a:rPr lang="es-CO" smtClean="0"/>
              <a:t>30/08/2017</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DB80FE83-ED91-4F3E-B3D0-C2316CDA9AA8}"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936BE79-D080-4678-A726-E2D192910E1B}" type="datetimeFigureOut">
              <a:rPr lang="es-CO" smtClean="0"/>
              <a:t>30/08/2017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B80FE83-ED91-4F3E-B3D0-C2316CDA9AA8}"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936BE79-D080-4678-A726-E2D192910E1B}" type="datetimeFigureOut">
              <a:rPr lang="es-CO" smtClean="0"/>
              <a:t>30/08/2017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DB80FE83-ED91-4F3E-B3D0-C2316CDA9AA8}"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936BE79-D080-4678-A726-E2D192910E1B}" type="datetimeFigureOut">
              <a:rPr lang="es-CO" smtClean="0"/>
              <a:t>30/08/2017</a:t>
            </a:fld>
            <a:endParaRPr lang="es-CO"/>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s-CO"/>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DB80FE83-ED91-4F3E-B3D0-C2316CDA9AA8}" type="slidenum">
              <a:rPr lang="es-CO" smtClean="0"/>
              <a:t>‹Nº›</a:t>
            </a:fld>
            <a:endParaRPr lang="es-CO"/>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portada-0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119"/>
            <a:ext cx="9144000" cy="6856629"/>
          </a:xfrm>
          <a:prstGeom prst="rect">
            <a:avLst/>
          </a:prstGeom>
        </p:spPr>
      </p:pic>
      <p:sp>
        <p:nvSpPr>
          <p:cNvPr id="6" name="5 Título"/>
          <p:cNvSpPr>
            <a:spLocks noGrp="1"/>
          </p:cNvSpPr>
          <p:nvPr>
            <p:ph type="ctrTitle"/>
          </p:nvPr>
        </p:nvSpPr>
        <p:spPr/>
        <p:txBody>
          <a:bodyPr/>
          <a:lstStyle/>
          <a:p>
            <a:r>
              <a:rPr lang="es-ES" sz="2800" b="1" dirty="0" smtClean="0">
                <a:solidFill>
                  <a:srgbClr val="FFFFFF"/>
                </a:solidFill>
                <a:latin typeface="Arial"/>
                <a:cs typeface="Arial"/>
              </a:rPr>
              <a:t>PONENCIA PROYECTO </a:t>
            </a:r>
            <a:br>
              <a:rPr lang="es-ES" sz="2800" b="1" dirty="0" smtClean="0">
                <a:solidFill>
                  <a:srgbClr val="FFFFFF"/>
                </a:solidFill>
                <a:latin typeface="Arial"/>
                <a:cs typeface="Arial"/>
              </a:rPr>
            </a:br>
            <a:r>
              <a:rPr lang="es-ES" sz="2800" b="1" dirty="0" smtClean="0">
                <a:solidFill>
                  <a:srgbClr val="FFFFFF"/>
                </a:solidFill>
                <a:latin typeface="Arial"/>
                <a:cs typeface="Arial"/>
              </a:rPr>
              <a:t>ACUERDO 370 DE 2017</a:t>
            </a:r>
            <a:br>
              <a:rPr lang="es-ES" sz="2800" b="1" dirty="0" smtClean="0">
                <a:solidFill>
                  <a:srgbClr val="FFFFFF"/>
                </a:solidFill>
                <a:latin typeface="Arial"/>
                <a:cs typeface="Arial"/>
              </a:rPr>
            </a:br>
            <a:r>
              <a:rPr lang="es-ES" sz="2800" b="1" dirty="0">
                <a:solidFill>
                  <a:srgbClr val="FFFFFF"/>
                </a:solidFill>
                <a:latin typeface="Arial"/>
                <a:cs typeface="Arial"/>
              </a:rPr>
              <a:t/>
            </a:r>
            <a:br>
              <a:rPr lang="es-ES" sz="2800" b="1" dirty="0">
                <a:solidFill>
                  <a:srgbClr val="FFFFFF"/>
                </a:solidFill>
                <a:latin typeface="Arial"/>
                <a:cs typeface="Arial"/>
              </a:rPr>
            </a:br>
            <a:r>
              <a:rPr lang="es-ES_tradnl" sz="2400" b="1" i="1" dirty="0" smtClean="0">
                <a:solidFill>
                  <a:schemeClr val="bg1"/>
                </a:solidFill>
                <a:effectLst/>
              </a:rPr>
              <a:t>“</a:t>
            </a:r>
            <a:r>
              <a:rPr lang="es-ES_tradnl" sz="2400" b="1" i="1" dirty="0">
                <a:solidFill>
                  <a:schemeClr val="bg1"/>
                </a:solidFill>
                <a:effectLst/>
              </a:rPr>
              <a:t>POR EL CUAL SE DICTAN LINEAMIENTOS DE POLÍTICA PÚBLICA PARA EL USO Y MANEJO DE SUSTANCIAS GENERADORAS DE VERTIMIENTOS PELIGROSOS, PRODUCIDAS POR CLINICAS VETERINARIAS Y ESTABLECIMIENTOS DE SERVICIOS VETERINARIOS, Y SE DICTAN OTRAS DISPOSICIONES” </a:t>
            </a:r>
            <a:endParaRPr lang="es-ES" sz="2400" b="1" dirty="0">
              <a:solidFill>
                <a:schemeClr val="bg1"/>
              </a:solidFill>
              <a:latin typeface="Arial"/>
              <a:cs typeface="Arial"/>
            </a:endParaRPr>
          </a:p>
        </p:txBody>
      </p:sp>
      <p:sp>
        <p:nvSpPr>
          <p:cNvPr id="3" name="Subtítulo 2"/>
          <p:cNvSpPr>
            <a:spLocks noGrp="1"/>
          </p:cNvSpPr>
          <p:nvPr>
            <p:ph type="subTitle" idx="1"/>
          </p:nvPr>
        </p:nvSpPr>
        <p:spPr/>
        <p:txBody>
          <a:bodyPr>
            <a:normAutofit/>
          </a:bodyPr>
          <a:lstStyle/>
          <a:p>
            <a:r>
              <a:rPr lang="es-ES" sz="2800" dirty="0" smtClean="0">
                <a:solidFill>
                  <a:schemeClr val="bg1"/>
                </a:solidFill>
                <a:latin typeface="Arial"/>
                <a:cs typeface="Arial"/>
              </a:rPr>
              <a:t>Concejala Lucía Bastidas </a:t>
            </a:r>
            <a:r>
              <a:rPr lang="es-ES" sz="2800" dirty="0" err="1" smtClean="0">
                <a:solidFill>
                  <a:schemeClr val="bg1"/>
                </a:solidFill>
                <a:latin typeface="Arial"/>
                <a:cs typeface="Arial"/>
              </a:rPr>
              <a:t>Ubate</a:t>
            </a:r>
            <a:endParaRPr lang="es-ES" sz="2800" dirty="0" smtClean="0">
              <a:solidFill>
                <a:schemeClr val="bg1"/>
              </a:solidFill>
              <a:latin typeface="Arial"/>
              <a:cs typeface="Arial"/>
            </a:endParaRPr>
          </a:p>
          <a:p>
            <a:r>
              <a:rPr lang="es-ES" sz="2800" dirty="0" smtClean="0">
                <a:solidFill>
                  <a:schemeClr val="bg1"/>
                </a:solidFill>
                <a:latin typeface="Arial"/>
                <a:cs typeface="Arial"/>
              </a:rPr>
              <a:t>Partido Alianza Verde</a:t>
            </a:r>
            <a:endParaRPr lang="es-ES" sz="2800" dirty="0">
              <a:solidFill>
                <a:schemeClr val="bg1"/>
              </a:solidFill>
              <a:latin typeface="Arial"/>
              <a:cs typeface="Arial"/>
            </a:endParaRPr>
          </a:p>
        </p:txBody>
      </p:sp>
      <p:cxnSp>
        <p:nvCxnSpPr>
          <p:cNvPr id="7" name="Conector recto de flecha 6"/>
          <p:cNvCxnSpPr/>
          <p:nvPr/>
        </p:nvCxnSpPr>
        <p:spPr>
          <a:xfrm>
            <a:off x="408711" y="5442842"/>
            <a:ext cx="8509818" cy="0"/>
          </a:xfrm>
          <a:prstGeom prst="straightConnector1">
            <a:avLst/>
          </a:prstGeom>
          <a:ln>
            <a:solidFill>
              <a:schemeClr val="bg1"/>
            </a:solidFill>
            <a:headEnd type="arrow"/>
            <a:tailEnd type="arrow"/>
          </a:ln>
        </p:spPr>
        <p:style>
          <a:lnRef idx="2">
            <a:schemeClr val="accent1"/>
          </a:lnRef>
          <a:fillRef idx="0">
            <a:schemeClr val="accent1"/>
          </a:fillRef>
          <a:effectRef idx="1">
            <a:schemeClr val="accent1"/>
          </a:effectRef>
          <a:fontRef idx="minor">
            <a:schemeClr val="tx1"/>
          </a:fontRef>
        </p:style>
      </p:cxnSp>
      <p:pic>
        <p:nvPicPr>
          <p:cNvPr id="11" name="Imagen 10" descr="flor-01.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39407" y="5223386"/>
            <a:ext cx="1604593" cy="1649362"/>
          </a:xfrm>
          <a:prstGeom prst="rect">
            <a:avLst/>
          </a:prstGeom>
        </p:spPr>
      </p:pic>
      <p:sp>
        <p:nvSpPr>
          <p:cNvPr id="8" name="Título 1"/>
          <p:cNvSpPr txBox="1">
            <a:spLocks/>
          </p:cNvSpPr>
          <p:nvPr/>
        </p:nvSpPr>
        <p:spPr>
          <a:xfrm>
            <a:off x="1949010" y="320040"/>
            <a:ext cx="6428074" cy="149002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s-ES" sz="4000" b="1" dirty="0">
              <a:solidFill>
                <a:srgbClr val="FFFFFF"/>
              </a:solidFill>
              <a:latin typeface="Arial"/>
              <a:cs typeface="Arial"/>
            </a:endParaRPr>
          </a:p>
        </p:txBody>
      </p:sp>
      <p:sp>
        <p:nvSpPr>
          <p:cNvPr id="9" name="Título 1"/>
          <p:cNvSpPr txBox="1">
            <a:spLocks/>
          </p:cNvSpPr>
          <p:nvPr/>
        </p:nvSpPr>
        <p:spPr>
          <a:xfrm>
            <a:off x="679989" y="4349002"/>
            <a:ext cx="7967261" cy="1256071"/>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just"/>
            <a:endParaRPr lang="es-E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43192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MMEZA\Desktop\bann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49280"/>
            <a:ext cx="9144000" cy="908720"/>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1403648" y="2204864"/>
            <a:ext cx="6480720" cy="1569660"/>
          </a:xfrm>
          <a:prstGeom prst="rect">
            <a:avLst/>
          </a:prstGeom>
          <a:noFill/>
        </p:spPr>
        <p:txBody>
          <a:bodyPr wrap="square" lIns="91440" tIns="45720" rIns="91440" bIns="45720">
            <a:spAutoFit/>
          </a:bodyPr>
          <a:lstStyle/>
          <a:p>
            <a:pPr algn="ctr"/>
            <a:r>
              <a:rPr lang="es-ES" sz="4800" b="1" dirty="0" smtClean="0">
                <a:ln w="10541" cmpd="sng">
                  <a:solidFill>
                    <a:schemeClr val="accent1">
                      <a:shade val="88000"/>
                      <a:satMod val="110000"/>
                    </a:schemeClr>
                  </a:solidFill>
                  <a:prstDash val="solid"/>
                </a:ln>
                <a:solidFill>
                  <a:srgbClr val="7030A0"/>
                </a:solidFill>
              </a:rPr>
              <a:t>CONSIDERACIONES PONENCIA</a:t>
            </a:r>
            <a:endParaRPr lang="es-ES" sz="4800" b="1" cap="none" spc="0" dirty="0">
              <a:ln w="10541" cmpd="sng">
                <a:solidFill>
                  <a:schemeClr val="accent1">
                    <a:shade val="88000"/>
                    <a:satMod val="110000"/>
                  </a:schemeClr>
                </a:solidFill>
                <a:prstDash val="solid"/>
              </a:ln>
              <a:solidFill>
                <a:srgbClr val="7030A0"/>
              </a:solidFill>
              <a:effectLst/>
            </a:endParaRPr>
          </a:p>
        </p:txBody>
      </p:sp>
    </p:spTree>
    <p:extLst>
      <p:ext uri="{BB962C8B-B14F-4D97-AF65-F5344CB8AC3E}">
        <p14:creationId xmlns:p14="http://schemas.microsoft.com/office/powerpoint/2010/main" val="14442952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MMEZA\Desktop\bann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49280"/>
            <a:ext cx="9144000" cy="908720"/>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971600" y="316969"/>
            <a:ext cx="6480720" cy="5632311"/>
          </a:xfrm>
          <a:prstGeom prst="rect">
            <a:avLst/>
          </a:prstGeom>
          <a:noFill/>
        </p:spPr>
        <p:txBody>
          <a:bodyPr wrap="square" lIns="91440" tIns="45720" rIns="91440" bIns="45720">
            <a:spAutoFit/>
          </a:bodyPr>
          <a:lstStyle/>
          <a:p>
            <a:pPr algn="ctr"/>
            <a:r>
              <a:rPr lang="es-ES" sz="2400" b="1" dirty="0" smtClean="0">
                <a:ln w="10541" cmpd="sng">
                  <a:solidFill>
                    <a:schemeClr val="accent1">
                      <a:shade val="88000"/>
                      <a:satMod val="110000"/>
                    </a:schemeClr>
                  </a:solidFill>
                  <a:prstDash val="solid"/>
                </a:ln>
                <a:solidFill>
                  <a:srgbClr val="7030A0"/>
                </a:solidFill>
              </a:rPr>
              <a:t>ESTADO/GOBIERNO DISTRITAL</a:t>
            </a:r>
          </a:p>
          <a:p>
            <a:pPr algn="ctr"/>
            <a:endParaRPr lang="es-ES" sz="2400" b="1" dirty="0" smtClean="0">
              <a:ln w="10541" cmpd="sng">
                <a:solidFill>
                  <a:schemeClr val="accent1">
                    <a:shade val="88000"/>
                    <a:satMod val="110000"/>
                  </a:schemeClr>
                </a:solidFill>
                <a:prstDash val="solid"/>
              </a:ln>
              <a:solidFill>
                <a:srgbClr val="7030A0"/>
              </a:solidFill>
            </a:endParaRPr>
          </a:p>
          <a:p>
            <a:pPr algn="ctr"/>
            <a:endParaRPr lang="es-ES" sz="2400" b="1" dirty="0" smtClean="0">
              <a:ln w="10541" cmpd="sng">
                <a:solidFill>
                  <a:schemeClr val="accent1">
                    <a:shade val="88000"/>
                    <a:satMod val="110000"/>
                  </a:schemeClr>
                </a:solidFill>
                <a:prstDash val="solid"/>
              </a:ln>
              <a:solidFill>
                <a:srgbClr val="7030A0"/>
              </a:solidFill>
            </a:endParaRPr>
          </a:p>
          <a:p>
            <a:pPr algn="ctr"/>
            <a:endParaRPr lang="es-ES" sz="2400" b="1" dirty="0" smtClean="0">
              <a:ln w="10541" cmpd="sng">
                <a:solidFill>
                  <a:schemeClr val="accent1">
                    <a:shade val="88000"/>
                    <a:satMod val="110000"/>
                  </a:schemeClr>
                </a:solidFill>
                <a:prstDash val="solid"/>
              </a:ln>
              <a:solidFill>
                <a:srgbClr val="7030A0"/>
              </a:solidFill>
            </a:endParaRPr>
          </a:p>
          <a:p>
            <a:pPr algn="ctr"/>
            <a:r>
              <a:rPr lang="es-ES" sz="2400" b="1" dirty="0" smtClean="0">
                <a:ln w="10541" cmpd="sng">
                  <a:solidFill>
                    <a:schemeClr val="accent1">
                      <a:shade val="88000"/>
                      <a:satMod val="110000"/>
                    </a:schemeClr>
                  </a:solidFill>
                  <a:prstDash val="solid"/>
                </a:ln>
                <a:solidFill>
                  <a:srgbClr val="7030A0"/>
                </a:solidFill>
              </a:rPr>
              <a:t>PROTECCION MEDIO AMBIENTE</a:t>
            </a:r>
          </a:p>
          <a:p>
            <a:pPr algn="ctr"/>
            <a:endParaRPr lang="es-ES" sz="2400" b="1" dirty="0" smtClean="0">
              <a:ln w="10541" cmpd="sng">
                <a:solidFill>
                  <a:schemeClr val="accent1">
                    <a:shade val="88000"/>
                    <a:satMod val="110000"/>
                  </a:schemeClr>
                </a:solidFill>
                <a:prstDash val="solid"/>
              </a:ln>
              <a:solidFill>
                <a:srgbClr val="7030A0"/>
              </a:solidFill>
            </a:endParaRPr>
          </a:p>
          <a:p>
            <a:pPr algn="ctr"/>
            <a:endParaRPr lang="es-ES" sz="2400" b="1" dirty="0" smtClean="0">
              <a:ln w="10541" cmpd="sng">
                <a:solidFill>
                  <a:schemeClr val="accent1">
                    <a:shade val="88000"/>
                    <a:satMod val="110000"/>
                  </a:schemeClr>
                </a:solidFill>
                <a:prstDash val="solid"/>
              </a:ln>
              <a:solidFill>
                <a:srgbClr val="7030A0"/>
              </a:solidFill>
            </a:endParaRPr>
          </a:p>
          <a:p>
            <a:pPr algn="ctr"/>
            <a:endParaRPr lang="es-ES" sz="2400" b="1" dirty="0" smtClean="0">
              <a:ln w="10541" cmpd="sng">
                <a:solidFill>
                  <a:schemeClr val="accent1">
                    <a:shade val="88000"/>
                    <a:satMod val="110000"/>
                  </a:schemeClr>
                </a:solidFill>
                <a:prstDash val="solid"/>
              </a:ln>
              <a:solidFill>
                <a:srgbClr val="7030A0"/>
              </a:solidFill>
            </a:endParaRPr>
          </a:p>
          <a:p>
            <a:pPr algn="ctr"/>
            <a:r>
              <a:rPr lang="es-ES" sz="2400" b="1" cap="none" spc="0" dirty="0" smtClean="0">
                <a:ln w="10541" cmpd="sng">
                  <a:solidFill>
                    <a:schemeClr val="accent1">
                      <a:shade val="88000"/>
                      <a:satMod val="110000"/>
                    </a:schemeClr>
                  </a:solidFill>
                  <a:prstDash val="solid"/>
                </a:ln>
                <a:solidFill>
                  <a:srgbClr val="7030A0"/>
                </a:solidFill>
                <a:effectLst/>
              </a:rPr>
              <a:t>CONTROL Y VIGILANCIA CLINICAS VETERINARIAS</a:t>
            </a:r>
          </a:p>
          <a:p>
            <a:pPr algn="ctr"/>
            <a:endParaRPr lang="es-ES" sz="2400" b="1" dirty="0">
              <a:ln w="10541" cmpd="sng">
                <a:solidFill>
                  <a:schemeClr val="accent1">
                    <a:shade val="88000"/>
                    <a:satMod val="110000"/>
                  </a:schemeClr>
                </a:solidFill>
                <a:prstDash val="solid"/>
              </a:ln>
              <a:solidFill>
                <a:srgbClr val="7030A0"/>
              </a:solidFill>
            </a:endParaRPr>
          </a:p>
          <a:p>
            <a:pPr algn="ctr"/>
            <a:endParaRPr lang="es-ES" sz="2400" b="1" cap="none" spc="0" dirty="0" smtClean="0">
              <a:ln w="10541" cmpd="sng">
                <a:solidFill>
                  <a:schemeClr val="accent1">
                    <a:shade val="88000"/>
                    <a:satMod val="110000"/>
                  </a:schemeClr>
                </a:solidFill>
                <a:prstDash val="solid"/>
              </a:ln>
              <a:solidFill>
                <a:srgbClr val="7030A0"/>
              </a:solidFill>
              <a:effectLst/>
            </a:endParaRPr>
          </a:p>
          <a:p>
            <a:pPr algn="ctr"/>
            <a:endParaRPr lang="es-ES" sz="2400" b="1" dirty="0">
              <a:ln w="10541" cmpd="sng">
                <a:solidFill>
                  <a:schemeClr val="accent1">
                    <a:shade val="88000"/>
                    <a:satMod val="110000"/>
                  </a:schemeClr>
                </a:solidFill>
                <a:prstDash val="solid"/>
              </a:ln>
              <a:solidFill>
                <a:srgbClr val="7030A0"/>
              </a:solidFill>
            </a:endParaRPr>
          </a:p>
          <a:p>
            <a:pPr algn="ctr"/>
            <a:r>
              <a:rPr lang="es-ES" sz="2400" b="1" dirty="0" smtClean="0">
                <a:ln w="10541" cmpd="sng">
                  <a:solidFill>
                    <a:schemeClr val="accent1">
                      <a:shade val="88000"/>
                      <a:satMod val="110000"/>
                    </a:schemeClr>
                  </a:solidFill>
                  <a:prstDash val="solid"/>
                </a:ln>
                <a:solidFill>
                  <a:srgbClr val="7030A0"/>
                </a:solidFill>
              </a:rPr>
              <a:t>USO ADECUADO RESIDUOS PELIGROSOS</a:t>
            </a:r>
            <a:endParaRPr lang="es-ES" sz="2400" b="1" cap="none" spc="0" dirty="0">
              <a:ln w="10541" cmpd="sng">
                <a:solidFill>
                  <a:schemeClr val="accent1">
                    <a:shade val="88000"/>
                    <a:satMod val="110000"/>
                  </a:schemeClr>
                </a:solidFill>
                <a:prstDash val="solid"/>
              </a:ln>
              <a:solidFill>
                <a:srgbClr val="7030A0"/>
              </a:solidFill>
              <a:effectLst/>
            </a:endParaRPr>
          </a:p>
        </p:txBody>
      </p:sp>
      <p:sp>
        <p:nvSpPr>
          <p:cNvPr id="4" name="Flecha abajo 3"/>
          <p:cNvSpPr/>
          <p:nvPr/>
        </p:nvSpPr>
        <p:spPr>
          <a:xfrm>
            <a:off x="3851920" y="836712"/>
            <a:ext cx="504056"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Flecha abajo 4"/>
          <p:cNvSpPr/>
          <p:nvPr/>
        </p:nvSpPr>
        <p:spPr>
          <a:xfrm>
            <a:off x="3851920" y="2336581"/>
            <a:ext cx="504056"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Flecha abajo 5"/>
          <p:cNvSpPr/>
          <p:nvPr/>
        </p:nvSpPr>
        <p:spPr>
          <a:xfrm>
            <a:off x="3851920" y="4142930"/>
            <a:ext cx="504056"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42821855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MMEZA\Desktop\bann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49280"/>
            <a:ext cx="9144000" cy="908720"/>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1187624" y="1196752"/>
            <a:ext cx="7272808" cy="3785652"/>
          </a:xfrm>
          <a:prstGeom prst="rect">
            <a:avLst/>
          </a:prstGeom>
          <a:noFill/>
        </p:spPr>
        <p:txBody>
          <a:bodyPr wrap="square" lIns="91440" tIns="45720" rIns="91440" bIns="45720">
            <a:spAutoFit/>
          </a:bodyPr>
          <a:lstStyle/>
          <a:p>
            <a:pPr algn="ctr"/>
            <a:r>
              <a:rPr lang="es-ES" sz="4800" b="1" cap="none" spc="0" dirty="0" smtClean="0">
                <a:ln w="10541" cmpd="sng">
                  <a:solidFill>
                    <a:schemeClr val="accent1">
                      <a:shade val="88000"/>
                      <a:satMod val="110000"/>
                    </a:schemeClr>
                  </a:solidFill>
                  <a:prstDash val="solid"/>
                </a:ln>
                <a:solidFill>
                  <a:srgbClr val="7030A0"/>
                </a:solidFill>
                <a:effectLst/>
              </a:rPr>
              <a:t>YA EXISTEN NORMAS ESPECIFICAS QUE REGULAN EL MANEJO DE RESIDUOS DE VETERIANRIAS</a:t>
            </a:r>
            <a:endParaRPr lang="es-ES" sz="4800" b="1" cap="none" spc="0" dirty="0">
              <a:ln w="10541" cmpd="sng">
                <a:solidFill>
                  <a:schemeClr val="accent1">
                    <a:shade val="88000"/>
                    <a:satMod val="110000"/>
                  </a:schemeClr>
                </a:solidFill>
                <a:prstDash val="solid"/>
              </a:ln>
              <a:solidFill>
                <a:srgbClr val="7030A0"/>
              </a:solidFill>
              <a:effectLst/>
            </a:endParaRPr>
          </a:p>
        </p:txBody>
      </p:sp>
    </p:spTree>
    <p:extLst>
      <p:ext uri="{BB962C8B-B14F-4D97-AF65-F5344CB8AC3E}">
        <p14:creationId xmlns:p14="http://schemas.microsoft.com/office/powerpoint/2010/main" val="7997802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MMEZA\Desktop\bann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49280"/>
            <a:ext cx="9144000" cy="908720"/>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1043608" y="836712"/>
            <a:ext cx="7272808" cy="2308324"/>
          </a:xfrm>
          <a:prstGeom prst="rect">
            <a:avLst/>
          </a:prstGeom>
          <a:noFill/>
        </p:spPr>
        <p:txBody>
          <a:bodyPr wrap="square" lIns="91440" tIns="45720" rIns="91440" bIns="45720">
            <a:spAutoFit/>
          </a:bodyPr>
          <a:lstStyle/>
          <a:p>
            <a:pPr algn="ctr"/>
            <a:r>
              <a:rPr lang="es-CO" sz="2400" b="1" dirty="0">
                <a:ln w="10541" cmpd="sng">
                  <a:solidFill>
                    <a:schemeClr val="accent1">
                      <a:shade val="88000"/>
                      <a:satMod val="110000"/>
                    </a:schemeClr>
                  </a:solidFill>
                  <a:prstDash val="solid"/>
                </a:ln>
                <a:solidFill>
                  <a:srgbClr val="7030A0"/>
                </a:solidFill>
              </a:rPr>
              <a:t>Decreto 351 de 2014,” Por el cual se reglamenta la gestión integral de los residuos generados en la atención en salud y otras actividades</a:t>
            </a:r>
            <a:r>
              <a:rPr lang="es-CO" sz="2400" b="1" dirty="0" smtClean="0">
                <a:ln w="10541" cmpd="sng">
                  <a:solidFill>
                    <a:schemeClr val="accent1">
                      <a:shade val="88000"/>
                      <a:satMod val="110000"/>
                    </a:schemeClr>
                  </a:solidFill>
                  <a:prstDash val="solid"/>
                </a:ln>
                <a:solidFill>
                  <a:srgbClr val="7030A0"/>
                </a:solidFill>
              </a:rPr>
              <a:t>”</a:t>
            </a:r>
          </a:p>
          <a:p>
            <a:pPr algn="ctr"/>
            <a:endParaRPr lang="es-CO" sz="2400" b="1" cap="none" spc="0" dirty="0">
              <a:ln w="10541" cmpd="sng">
                <a:solidFill>
                  <a:schemeClr val="accent1">
                    <a:shade val="88000"/>
                    <a:satMod val="110000"/>
                  </a:schemeClr>
                </a:solidFill>
                <a:prstDash val="solid"/>
              </a:ln>
              <a:solidFill>
                <a:srgbClr val="7030A0"/>
              </a:solidFill>
              <a:effectLst/>
            </a:endParaRPr>
          </a:p>
          <a:p>
            <a:pPr algn="ctr"/>
            <a:endParaRPr lang="es-CO" sz="2400" b="1" dirty="0" smtClean="0">
              <a:ln w="10541" cmpd="sng">
                <a:solidFill>
                  <a:schemeClr val="accent1">
                    <a:shade val="88000"/>
                    <a:satMod val="110000"/>
                  </a:schemeClr>
                </a:solidFill>
                <a:prstDash val="solid"/>
              </a:ln>
              <a:solidFill>
                <a:srgbClr val="7030A0"/>
              </a:solidFill>
            </a:endParaRPr>
          </a:p>
          <a:p>
            <a:pPr algn="ctr"/>
            <a:r>
              <a:rPr lang="es-CO" sz="2400" b="1" cap="none" spc="0" dirty="0" smtClean="0">
                <a:ln w="10541" cmpd="sng">
                  <a:solidFill>
                    <a:schemeClr val="accent1">
                      <a:shade val="88000"/>
                      <a:satMod val="110000"/>
                    </a:schemeClr>
                  </a:solidFill>
                  <a:prstDash val="solid"/>
                </a:ln>
                <a:solidFill>
                  <a:srgbClr val="7030A0"/>
                </a:solidFill>
                <a:effectLst/>
              </a:rPr>
              <a:t>Articulo 2                          Ámbito de aplicación </a:t>
            </a:r>
            <a:endParaRPr lang="es-ES" sz="2400" b="1" cap="none" spc="0" dirty="0">
              <a:ln w="10541" cmpd="sng">
                <a:solidFill>
                  <a:schemeClr val="accent1">
                    <a:shade val="88000"/>
                    <a:satMod val="110000"/>
                  </a:schemeClr>
                </a:solidFill>
                <a:prstDash val="solid"/>
              </a:ln>
              <a:solidFill>
                <a:srgbClr val="7030A0"/>
              </a:solidFill>
              <a:effectLst/>
            </a:endParaRPr>
          </a:p>
        </p:txBody>
      </p:sp>
      <p:sp>
        <p:nvSpPr>
          <p:cNvPr id="4" name="Flecha derecha 3"/>
          <p:cNvSpPr/>
          <p:nvPr/>
        </p:nvSpPr>
        <p:spPr>
          <a:xfrm>
            <a:off x="3419872" y="2712988"/>
            <a:ext cx="115212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Flecha abajo 4"/>
          <p:cNvSpPr/>
          <p:nvPr/>
        </p:nvSpPr>
        <p:spPr>
          <a:xfrm>
            <a:off x="6372200" y="328498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Rectángulo 6"/>
          <p:cNvSpPr/>
          <p:nvPr/>
        </p:nvSpPr>
        <p:spPr>
          <a:xfrm>
            <a:off x="1541879" y="4371065"/>
            <a:ext cx="6276265" cy="1200329"/>
          </a:xfrm>
          <a:prstGeom prst="rect">
            <a:avLst/>
          </a:prstGeom>
        </p:spPr>
        <p:txBody>
          <a:bodyPr wrap="square">
            <a:spAutoFit/>
          </a:bodyPr>
          <a:lstStyle/>
          <a:p>
            <a:pPr algn="just"/>
            <a:r>
              <a:rPr lang="es-CO" b="1" dirty="0">
                <a:solidFill>
                  <a:srgbClr val="7030A0"/>
                </a:solidFill>
              </a:rPr>
              <a:t>8. Los servicios veterinarias entre los que se incluyen: consultorios, clínicas, laboratorios, centros de zoonosis y zoológicos, tiendas de mascotas, droguerías veterinarias y peluquerías veterinarias</a:t>
            </a:r>
          </a:p>
        </p:txBody>
      </p:sp>
    </p:spTree>
    <p:extLst>
      <p:ext uri="{BB962C8B-B14F-4D97-AF65-F5344CB8AC3E}">
        <p14:creationId xmlns:p14="http://schemas.microsoft.com/office/powerpoint/2010/main" val="4157181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MMEZA\Desktop\bann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49280"/>
            <a:ext cx="9144000" cy="908720"/>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1907704" y="692696"/>
            <a:ext cx="5328592" cy="3785652"/>
          </a:xfrm>
          <a:prstGeom prst="rect">
            <a:avLst/>
          </a:prstGeom>
          <a:noFill/>
        </p:spPr>
        <p:txBody>
          <a:bodyPr wrap="square" lIns="91440" tIns="45720" rIns="91440" bIns="45720">
            <a:spAutoFit/>
          </a:bodyPr>
          <a:lstStyle/>
          <a:p>
            <a:pPr algn="ctr"/>
            <a:r>
              <a:rPr lang="es-ES" sz="4800" b="1" cap="none" spc="0" dirty="0" smtClean="0">
                <a:ln w="10541" cmpd="sng">
                  <a:solidFill>
                    <a:schemeClr val="accent1">
                      <a:shade val="88000"/>
                      <a:satMod val="110000"/>
                    </a:schemeClr>
                  </a:solidFill>
                  <a:prstDash val="solid"/>
                </a:ln>
                <a:solidFill>
                  <a:srgbClr val="7030A0"/>
                </a:solidFill>
                <a:effectLst/>
              </a:rPr>
              <a:t>CONCLUSIÓN</a:t>
            </a:r>
          </a:p>
          <a:p>
            <a:pPr algn="ctr"/>
            <a:endParaRPr lang="es-ES" sz="4800" b="1" dirty="0">
              <a:ln w="10541" cmpd="sng">
                <a:solidFill>
                  <a:schemeClr val="accent1">
                    <a:shade val="88000"/>
                    <a:satMod val="110000"/>
                  </a:schemeClr>
                </a:solidFill>
                <a:prstDash val="solid"/>
              </a:ln>
              <a:solidFill>
                <a:srgbClr val="7030A0"/>
              </a:solidFill>
            </a:endParaRPr>
          </a:p>
          <a:p>
            <a:pPr algn="ctr"/>
            <a:endParaRPr lang="es-ES" sz="4800" b="1" cap="none" spc="0" dirty="0" smtClean="0">
              <a:ln w="10541" cmpd="sng">
                <a:solidFill>
                  <a:schemeClr val="accent1">
                    <a:shade val="88000"/>
                    <a:satMod val="110000"/>
                  </a:schemeClr>
                </a:solidFill>
                <a:prstDash val="solid"/>
              </a:ln>
              <a:solidFill>
                <a:srgbClr val="7030A0"/>
              </a:solidFill>
              <a:effectLst/>
            </a:endParaRPr>
          </a:p>
          <a:p>
            <a:pPr algn="ctr"/>
            <a:r>
              <a:rPr lang="es-ES" sz="4800" b="1" cap="none" spc="0" smtClean="0">
                <a:ln w="10541" cmpd="sng">
                  <a:solidFill>
                    <a:schemeClr val="accent1">
                      <a:shade val="88000"/>
                      <a:satMod val="110000"/>
                    </a:schemeClr>
                  </a:solidFill>
                  <a:prstDash val="solid"/>
                </a:ln>
                <a:solidFill>
                  <a:srgbClr val="7030A0"/>
                </a:solidFill>
                <a:effectLst/>
              </a:rPr>
              <a:t>PONENCIA </a:t>
            </a:r>
            <a:r>
              <a:rPr lang="es-ES" sz="4800" b="1" cap="none" spc="0" dirty="0" smtClean="0">
                <a:ln w="10541" cmpd="sng">
                  <a:solidFill>
                    <a:schemeClr val="accent1">
                      <a:shade val="88000"/>
                      <a:satMod val="110000"/>
                    </a:schemeClr>
                  </a:solidFill>
                  <a:prstDash val="solid"/>
                </a:ln>
                <a:solidFill>
                  <a:srgbClr val="7030A0"/>
                </a:solidFill>
                <a:effectLst/>
              </a:rPr>
              <a:t>NEGATIVA </a:t>
            </a:r>
            <a:endParaRPr lang="es-ES" sz="4800" b="1" cap="none" spc="0" dirty="0">
              <a:ln w="10541" cmpd="sng">
                <a:solidFill>
                  <a:schemeClr val="accent1">
                    <a:shade val="88000"/>
                    <a:satMod val="110000"/>
                  </a:schemeClr>
                </a:solidFill>
                <a:prstDash val="solid"/>
              </a:ln>
              <a:solidFill>
                <a:srgbClr val="7030A0"/>
              </a:solidFill>
              <a:effectLst/>
            </a:endParaRPr>
          </a:p>
        </p:txBody>
      </p:sp>
    </p:spTree>
    <p:extLst>
      <p:ext uri="{BB962C8B-B14F-4D97-AF65-F5344CB8AC3E}">
        <p14:creationId xmlns:p14="http://schemas.microsoft.com/office/powerpoint/2010/main" val="862766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MMMEZA\Desktop\bann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49280"/>
            <a:ext cx="9144000" cy="908720"/>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2627784" y="2742019"/>
            <a:ext cx="3607499" cy="830997"/>
          </a:xfrm>
          <a:prstGeom prst="rect">
            <a:avLst/>
          </a:prstGeom>
          <a:noFill/>
        </p:spPr>
        <p:txBody>
          <a:bodyPr wrap="square" lIns="91440" tIns="45720" rIns="91440" bIns="45720">
            <a:spAutoFit/>
          </a:bodyPr>
          <a:lstStyle/>
          <a:p>
            <a:pPr algn="ctr"/>
            <a:r>
              <a:rPr lang="es-ES" sz="4800" b="1" cap="none" spc="0" dirty="0" smtClean="0">
                <a:ln w="10541" cmpd="sng">
                  <a:solidFill>
                    <a:schemeClr val="accent1">
                      <a:shade val="88000"/>
                      <a:satMod val="110000"/>
                    </a:schemeClr>
                  </a:solidFill>
                  <a:prstDash val="solid"/>
                </a:ln>
                <a:solidFill>
                  <a:srgbClr val="7030A0"/>
                </a:solidFill>
                <a:effectLst/>
              </a:rPr>
              <a:t>GRACIAS!</a:t>
            </a:r>
            <a:endParaRPr lang="es-ES" sz="4800" b="1" cap="none" spc="0" dirty="0">
              <a:ln w="10541" cmpd="sng">
                <a:solidFill>
                  <a:schemeClr val="accent1">
                    <a:shade val="88000"/>
                    <a:satMod val="110000"/>
                  </a:schemeClr>
                </a:solidFill>
                <a:prstDash val="solid"/>
              </a:ln>
              <a:solidFill>
                <a:srgbClr val="7030A0"/>
              </a:solidFill>
              <a:effectLst/>
            </a:endParaRPr>
          </a:p>
        </p:txBody>
      </p:sp>
    </p:spTree>
    <p:extLst>
      <p:ext uri="{BB962C8B-B14F-4D97-AF65-F5344CB8AC3E}">
        <p14:creationId xmlns:p14="http://schemas.microsoft.com/office/powerpoint/2010/main" val="98326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MMEZA\Desktop\bann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49280"/>
            <a:ext cx="9144000" cy="908720"/>
          </a:xfrm>
          <a:prstGeom prst="rect">
            <a:avLst/>
          </a:prstGeom>
          <a:noFill/>
          <a:extLst>
            <a:ext uri="{909E8E84-426E-40DD-AFC4-6F175D3DCCD1}">
              <a14:hiddenFill xmlns:a14="http://schemas.microsoft.com/office/drawing/2010/main">
                <a:solidFill>
                  <a:srgbClr val="FFFFFF"/>
                </a:solidFill>
              </a14:hiddenFill>
            </a:ext>
          </a:extLst>
        </p:spPr>
      </p:pic>
      <p:sp>
        <p:nvSpPr>
          <p:cNvPr id="22" name="21 Rectángulo"/>
          <p:cNvSpPr/>
          <p:nvPr/>
        </p:nvSpPr>
        <p:spPr>
          <a:xfrm>
            <a:off x="4123176" y="1916832"/>
            <a:ext cx="184730" cy="2585323"/>
          </a:xfrm>
          <a:prstGeom prst="rect">
            <a:avLst/>
          </a:prstGeom>
          <a:noFill/>
        </p:spPr>
        <p:txBody>
          <a:bodyPr wrap="none" lIns="91440" tIns="45720" rIns="91440" bIns="45720">
            <a:spAutoFit/>
          </a:bodyPr>
          <a:lstStyle/>
          <a:p>
            <a:pPr algn="ctr"/>
            <a:endPar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gency FB" panose="020B0503020202020204" pitchFamily="34" charset="0"/>
            </a:endParaRPr>
          </a:p>
          <a:p>
            <a:pPr algn="ctr"/>
            <a:endParaRPr lang="es-E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2 Rectángulo"/>
          <p:cNvSpPr/>
          <p:nvPr/>
        </p:nvSpPr>
        <p:spPr>
          <a:xfrm>
            <a:off x="1043608" y="548680"/>
            <a:ext cx="6912768" cy="470898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AUTORES</a:t>
            </a:r>
          </a:p>
          <a:p>
            <a:pPr algn="ctr"/>
            <a:endParaRPr lang="es-E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r>
              <a:rPr lang="es-ES" sz="32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PARTIDO POLÍTICO MIRA</a:t>
            </a:r>
          </a:p>
          <a:p>
            <a:pPr algn="ctr"/>
            <a:endParaRPr lang="es-E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r>
              <a:rPr lang="es-E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CONCEJALES</a:t>
            </a:r>
            <a:endParaRPr lang="es-ES"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r>
              <a:rPr lang="es-ES"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GLORIA </a:t>
            </a:r>
            <a:r>
              <a:rPr lang="es-ES"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STELLA DIAZ ORTIZ</a:t>
            </a:r>
          </a:p>
          <a:p>
            <a:pPr algn="ctr"/>
            <a:r>
              <a:rPr lang="es-ES"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JAIRO CARDOZO SALZAR</a:t>
            </a:r>
          </a:p>
          <a:p>
            <a:pPr algn="ctr"/>
            <a:endParaRPr lang="es-ES" sz="32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156028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MMEZA\Desktop\bann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49280"/>
            <a:ext cx="9144000" cy="908720"/>
          </a:xfrm>
          <a:prstGeom prst="rect">
            <a:avLst/>
          </a:prstGeom>
          <a:noFill/>
          <a:extLst>
            <a:ext uri="{909E8E84-426E-40DD-AFC4-6F175D3DCCD1}">
              <a14:hiddenFill xmlns:a14="http://schemas.microsoft.com/office/drawing/2010/main">
                <a:solidFill>
                  <a:srgbClr val="FFFFFF"/>
                </a:solidFill>
              </a14:hiddenFill>
            </a:ext>
          </a:extLst>
        </p:spPr>
      </p:pic>
      <p:sp>
        <p:nvSpPr>
          <p:cNvPr id="22" name="21 Rectángulo"/>
          <p:cNvSpPr/>
          <p:nvPr/>
        </p:nvSpPr>
        <p:spPr>
          <a:xfrm>
            <a:off x="4123176" y="1916832"/>
            <a:ext cx="184730" cy="2585323"/>
          </a:xfrm>
          <a:prstGeom prst="rect">
            <a:avLst/>
          </a:prstGeom>
          <a:noFill/>
        </p:spPr>
        <p:txBody>
          <a:bodyPr wrap="none" lIns="91440" tIns="45720" rIns="91440" bIns="45720">
            <a:spAutoFit/>
          </a:bodyPr>
          <a:lstStyle/>
          <a:p>
            <a:pPr algn="ctr"/>
            <a:endPar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gency FB" panose="020B0503020202020204" pitchFamily="34" charset="0"/>
            </a:endParaRPr>
          </a:p>
          <a:p>
            <a:pPr algn="ctr"/>
            <a:endParaRPr lang="es-E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2" name="1 Rectángulo"/>
          <p:cNvSpPr/>
          <p:nvPr/>
        </p:nvSpPr>
        <p:spPr>
          <a:xfrm>
            <a:off x="107504" y="1829962"/>
            <a:ext cx="5328592" cy="3416320"/>
          </a:xfrm>
          <a:prstGeom prst="rect">
            <a:avLst/>
          </a:prstGeom>
          <a:noFill/>
        </p:spPr>
        <p:txBody>
          <a:bodyPr wrap="square" lIns="91440" tIns="45720" rIns="91440" bIns="45720">
            <a:spAutoFit/>
          </a:bodyPr>
          <a:lstStyle/>
          <a:p>
            <a:pPr algn="ctr"/>
            <a:endParaRPr lang="es-ES" sz="2400" b="1" cap="none" spc="0" dirty="0" smtClean="0">
              <a:ln w="10541" cmpd="sng">
                <a:solidFill>
                  <a:schemeClr val="accent1">
                    <a:shade val="88000"/>
                    <a:satMod val="110000"/>
                  </a:schemeClr>
                </a:solidFill>
                <a:prstDash val="solid"/>
              </a:ln>
              <a:solidFill>
                <a:srgbClr val="7030A0"/>
              </a:solidFill>
              <a:effectLst/>
            </a:endParaRPr>
          </a:p>
          <a:p>
            <a:pPr marL="342900" indent="-342900" algn="just">
              <a:buFont typeface="Arial" panose="020B0604020202020204" pitchFamily="34" charset="0"/>
              <a:buChar char="•"/>
            </a:pPr>
            <a:r>
              <a:rPr lang="es-CO" sz="2400" b="1" dirty="0">
                <a:ln w="10541" cmpd="sng">
                  <a:solidFill>
                    <a:schemeClr val="accent1">
                      <a:shade val="88000"/>
                      <a:satMod val="110000"/>
                    </a:schemeClr>
                  </a:solidFill>
                  <a:prstDash val="solid"/>
                </a:ln>
                <a:solidFill>
                  <a:srgbClr val="7030A0"/>
                </a:solidFill>
              </a:rPr>
              <a:t>El presente proyecto tiene por objeto dictar lineamientos de política pública para el uso y manejo de las sustancias generadoras de vertimientos peligrosos en clínicas veterinarias y establecimientos de servicios veterinarios en Bogotá.</a:t>
            </a:r>
            <a:endParaRPr lang="es-ES" sz="2800" b="1" cap="none" spc="0" dirty="0">
              <a:ln w="10541" cmpd="sng">
                <a:solidFill>
                  <a:schemeClr val="accent1">
                    <a:shade val="88000"/>
                    <a:satMod val="110000"/>
                  </a:schemeClr>
                </a:solidFill>
                <a:prstDash val="solid"/>
              </a:ln>
              <a:solidFill>
                <a:srgbClr val="7030A0"/>
              </a:solidFill>
              <a:effectLst/>
            </a:endParaRPr>
          </a:p>
        </p:txBody>
      </p:sp>
      <p:sp>
        <p:nvSpPr>
          <p:cNvPr id="3" name="2 Rectángulo"/>
          <p:cNvSpPr/>
          <p:nvPr/>
        </p:nvSpPr>
        <p:spPr>
          <a:xfrm>
            <a:off x="2267744" y="548680"/>
            <a:ext cx="4320479"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OBJETO</a:t>
            </a:r>
            <a:endParaRPr lang="es-E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1028" name="Picture 4" descr="Imagen relaciona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2187" y="2175007"/>
            <a:ext cx="2420253" cy="3078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1391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MMEZA\Desktop\bann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49280"/>
            <a:ext cx="9144000" cy="908720"/>
          </a:xfrm>
          <a:prstGeom prst="rect">
            <a:avLst/>
          </a:prstGeom>
          <a:noFill/>
          <a:extLst>
            <a:ext uri="{909E8E84-426E-40DD-AFC4-6F175D3DCCD1}">
              <a14:hiddenFill xmlns:a14="http://schemas.microsoft.com/office/drawing/2010/main">
                <a:solidFill>
                  <a:srgbClr val="FFFFFF"/>
                </a:solidFill>
              </a14:hiddenFill>
            </a:ext>
          </a:extLst>
        </p:spPr>
      </p:pic>
      <p:sp>
        <p:nvSpPr>
          <p:cNvPr id="22" name="21 Rectángulo"/>
          <p:cNvSpPr/>
          <p:nvPr/>
        </p:nvSpPr>
        <p:spPr>
          <a:xfrm>
            <a:off x="4123176" y="1916832"/>
            <a:ext cx="184730" cy="2585323"/>
          </a:xfrm>
          <a:prstGeom prst="rect">
            <a:avLst/>
          </a:prstGeom>
          <a:noFill/>
        </p:spPr>
        <p:txBody>
          <a:bodyPr wrap="none" lIns="91440" tIns="45720" rIns="91440" bIns="45720">
            <a:spAutoFit/>
          </a:bodyPr>
          <a:lstStyle/>
          <a:p>
            <a:pPr algn="ctr"/>
            <a:endPar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gency FB" panose="020B0503020202020204" pitchFamily="34" charset="0"/>
            </a:endParaRPr>
          </a:p>
          <a:p>
            <a:pPr algn="ctr"/>
            <a:endParaRPr lang="es-E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2 Rectángulo"/>
          <p:cNvSpPr/>
          <p:nvPr/>
        </p:nvSpPr>
        <p:spPr>
          <a:xfrm>
            <a:off x="179512" y="548680"/>
            <a:ext cx="8496944" cy="70788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CO"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ANTECEDENTES</a:t>
            </a:r>
            <a:endParaRPr lang="es-ES"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graphicFrame>
        <p:nvGraphicFramePr>
          <p:cNvPr id="5" name="Tabla 4"/>
          <p:cNvGraphicFramePr>
            <a:graphicFrameLocks noGrp="1"/>
          </p:cNvGraphicFramePr>
          <p:nvPr>
            <p:extLst>
              <p:ext uri="{D42A27DB-BD31-4B8C-83A1-F6EECF244321}">
                <p14:modId xmlns:p14="http://schemas.microsoft.com/office/powerpoint/2010/main" val="2641211000"/>
              </p:ext>
            </p:extLst>
          </p:nvPr>
        </p:nvGraphicFramePr>
        <p:xfrm>
          <a:off x="899594" y="1412776"/>
          <a:ext cx="7338115" cy="4561913"/>
        </p:xfrm>
        <a:graphic>
          <a:graphicData uri="http://schemas.openxmlformats.org/drawingml/2006/table">
            <a:tbl>
              <a:tblPr firstRow="1" firstCol="1" bandRow="1">
                <a:tableStyleId>{5C22544A-7EE6-4342-B048-85BDC9FD1C3A}</a:tableStyleId>
              </a:tblPr>
              <a:tblGrid>
                <a:gridCol w="1794695">
                  <a:extLst>
                    <a:ext uri="{9D8B030D-6E8A-4147-A177-3AD203B41FA5}">
                      <a16:colId xmlns:a16="http://schemas.microsoft.com/office/drawing/2014/main" val="2963372235"/>
                    </a:ext>
                  </a:extLst>
                </a:gridCol>
                <a:gridCol w="1890120">
                  <a:extLst>
                    <a:ext uri="{9D8B030D-6E8A-4147-A177-3AD203B41FA5}">
                      <a16:colId xmlns:a16="http://schemas.microsoft.com/office/drawing/2014/main" val="3189310888"/>
                    </a:ext>
                  </a:extLst>
                </a:gridCol>
                <a:gridCol w="1934769">
                  <a:extLst>
                    <a:ext uri="{9D8B030D-6E8A-4147-A177-3AD203B41FA5}">
                      <a16:colId xmlns:a16="http://schemas.microsoft.com/office/drawing/2014/main" val="351539467"/>
                    </a:ext>
                  </a:extLst>
                </a:gridCol>
                <a:gridCol w="1718531">
                  <a:extLst>
                    <a:ext uri="{9D8B030D-6E8A-4147-A177-3AD203B41FA5}">
                      <a16:colId xmlns:a16="http://schemas.microsoft.com/office/drawing/2014/main" val="474452552"/>
                    </a:ext>
                  </a:extLst>
                </a:gridCol>
              </a:tblGrid>
              <a:tr h="657842">
                <a:tc>
                  <a:txBody>
                    <a:bodyPr/>
                    <a:lstStyle/>
                    <a:p>
                      <a:pPr algn="ctr">
                        <a:spcAft>
                          <a:spcPts val="0"/>
                        </a:spcAft>
                        <a:tabLst>
                          <a:tab pos="221615" algn="l"/>
                          <a:tab pos="925195" algn="ctr"/>
                        </a:tabLst>
                      </a:pPr>
                      <a:r>
                        <a:rPr lang="es-ES" sz="800" dirty="0">
                          <a:effectLst/>
                        </a:rPr>
                        <a:t> </a:t>
                      </a:r>
                      <a:endParaRPr lang="es-CO" sz="800" dirty="0">
                        <a:effectLst/>
                      </a:endParaRPr>
                    </a:p>
                    <a:p>
                      <a:pPr algn="ctr">
                        <a:spcAft>
                          <a:spcPts val="0"/>
                        </a:spcAft>
                        <a:tabLst>
                          <a:tab pos="221615" algn="l"/>
                          <a:tab pos="925195" algn="ctr"/>
                        </a:tabLst>
                      </a:pPr>
                      <a:r>
                        <a:rPr lang="es-ES" sz="800" dirty="0">
                          <a:effectLst/>
                        </a:rPr>
                        <a:t>Proyecto de acuerdo</a:t>
                      </a:r>
                      <a:endParaRPr lang="es-CO" sz="800" dirty="0">
                        <a:effectLst/>
                      </a:endParaRPr>
                    </a:p>
                    <a:p>
                      <a:pPr algn="ctr">
                        <a:spcAft>
                          <a:spcPts val="0"/>
                        </a:spcAft>
                        <a:tabLst>
                          <a:tab pos="221615" algn="l"/>
                          <a:tab pos="925195" algn="ctr"/>
                        </a:tabLst>
                      </a:pPr>
                      <a:r>
                        <a:rPr lang="es-ES" sz="800" dirty="0">
                          <a:effectLst/>
                        </a:rPr>
                        <a:t> </a:t>
                      </a:r>
                      <a:endParaRPr lang="es-CO" sz="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nchor="ctr"/>
                </a:tc>
                <a:tc>
                  <a:txBody>
                    <a:bodyPr/>
                    <a:lstStyle/>
                    <a:p>
                      <a:pPr algn="ctr">
                        <a:spcAft>
                          <a:spcPts val="0"/>
                        </a:spcAft>
                      </a:pPr>
                      <a:r>
                        <a:rPr lang="es-ES" sz="800">
                          <a:effectLst/>
                        </a:rPr>
                        <a:t> </a:t>
                      </a:r>
                      <a:endParaRPr lang="es-CO" sz="800">
                        <a:effectLst/>
                      </a:endParaRPr>
                    </a:p>
                    <a:p>
                      <a:pPr algn="ctr">
                        <a:spcAft>
                          <a:spcPts val="0"/>
                        </a:spcAft>
                      </a:pPr>
                      <a:r>
                        <a:rPr lang="es-ES" sz="800">
                          <a:effectLst/>
                        </a:rPr>
                        <a:t>Ponente y sentido de la ponencia</a:t>
                      </a:r>
                      <a:endParaRPr lang="es-CO" sz="800">
                        <a:effectLst/>
                      </a:endParaRPr>
                    </a:p>
                    <a:p>
                      <a:pPr algn="ctr">
                        <a:spcAft>
                          <a:spcPts val="0"/>
                        </a:spcAft>
                      </a:pPr>
                      <a:r>
                        <a:rPr lang="es-ES" sz="800">
                          <a:effectLst/>
                        </a:rPr>
                        <a:t> </a:t>
                      </a:r>
                      <a:endParaRPr lang="es-C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nchor="ctr"/>
                </a:tc>
                <a:tc>
                  <a:txBody>
                    <a:bodyPr/>
                    <a:lstStyle/>
                    <a:p>
                      <a:pPr algn="ctr">
                        <a:spcAft>
                          <a:spcPts val="0"/>
                        </a:spcAft>
                      </a:pPr>
                      <a:r>
                        <a:rPr lang="es-ES" sz="800">
                          <a:effectLst/>
                        </a:rPr>
                        <a:t> </a:t>
                      </a:r>
                      <a:endParaRPr lang="es-CO" sz="800">
                        <a:effectLst/>
                      </a:endParaRPr>
                    </a:p>
                    <a:p>
                      <a:pPr algn="ctr">
                        <a:spcAft>
                          <a:spcPts val="0"/>
                        </a:spcAft>
                      </a:pPr>
                      <a:r>
                        <a:rPr lang="es-ES" sz="800">
                          <a:effectLst/>
                        </a:rPr>
                        <a:t>Ponente y sentido de la ponencia</a:t>
                      </a:r>
                      <a:endParaRPr lang="es-CO" sz="800">
                        <a:effectLst/>
                      </a:endParaRPr>
                    </a:p>
                    <a:p>
                      <a:pPr algn="ctr">
                        <a:spcAft>
                          <a:spcPts val="0"/>
                        </a:spcAft>
                      </a:pPr>
                      <a:r>
                        <a:rPr lang="es-ES" sz="800">
                          <a:effectLst/>
                        </a:rPr>
                        <a:t> </a:t>
                      </a:r>
                      <a:endParaRPr lang="es-C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nchor="ctr"/>
                </a:tc>
                <a:tc>
                  <a:txBody>
                    <a:bodyPr/>
                    <a:lstStyle/>
                    <a:p>
                      <a:pPr algn="ctr">
                        <a:spcAft>
                          <a:spcPts val="0"/>
                        </a:spcAft>
                      </a:pPr>
                      <a:r>
                        <a:rPr lang="es-ES" sz="800">
                          <a:effectLst/>
                        </a:rPr>
                        <a:t>Concepto Administración</a:t>
                      </a:r>
                      <a:endParaRPr lang="es-CO" sz="8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nchor="ctr"/>
                </a:tc>
                <a:extLst>
                  <a:ext uri="{0D108BD9-81ED-4DB2-BD59-A6C34878D82A}">
                    <a16:rowId xmlns:a16="http://schemas.microsoft.com/office/drawing/2014/main" val="359403244"/>
                  </a:ext>
                </a:extLst>
              </a:tr>
              <a:tr h="650346">
                <a:tc>
                  <a:txBody>
                    <a:bodyPr/>
                    <a:lstStyle/>
                    <a:p>
                      <a:pPr algn="ctr">
                        <a:spcAft>
                          <a:spcPts val="0"/>
                        </a:spcAft>
                      </a:pPr>
                      <a:r>
                        <a:rPr lang="es-ES" sz="1400" dirty="0">
                          <a:effectLst/>
                        </a:rPr>
                        <a:t>Proyecto No 093 de 2016</a:t>
                      </a:r>
                      <a:endParaRPr lang="es-C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tc>
                <a:tc>
                  <a:txBody>
                    <a:bodyPr/>
                    <a:lstStyle/>
                    <a:p>
                      <a:pPr algn="ctr">
                        <a:spcAft>
                          <a:spcPts val="0"/>
                        </a:spcAft>
                      </a:pPr>
                      <a:r>
                        <a:rPr lang="es-ES" sz="1050" dirty="0">
                          <a:effectLst/>
                        </a:rPr>
                        <a:t>H.C. </a:t>
                      </a:r>
                      <a:endParaRPr lang="es-CO" sz="1050" dirty="0">
                        <a:effectLst/>
                      </a:endParaRPr>
                    </a:p>
                    <a:p>
                      <a:pPr algn="ctr">
                        <a:spcAft>
                          <a:spcPts val="0"/>
                        </a:spcAft>
                      </a:pPr>
                      <a:r>
                        <a:rPr lang="es-ES" sz="1050" dirty="0">
                          <a:effectLst/>
                        </a:rPr>
                        <a:t>José David Castellanos.</a:t>
                      </a:r>
                      <a:endParaRPr lang="es-CO" sz="1050" dirty="0">
                        <a:effectLst/>
                      </a:endParaRPr>
                    </a:p>
                    <a:p>
                      <a:pPr algn="ctr">
                        <a:spcAft>
                          <a:spcPts val="0"/>
                        </a:spcAft>
                      </a:pPr>
                      <a:r>
                        <a:rPr lang="es-ES" sz="1050" b="1" dirty="0">
                          <a:effectLst/>
                        </a:rPr>
                        <a:t>Positiva con Modificaciones</a:t>
                      </a:r>
                      <a:endParaRPr lang="es-CO" sz="105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tc>
                <a:tc>
                  <a:txBody>
                    <a:bodyPr/>
                    <a:lstStyle/>
                    <a:p>
                      <a:pPr algn="ctr">
                        <a:spcAft>
                          <a:spcPts val="0"/>
                        </a:spcAft>
                      </a:pPr>
                      <a:r>
                        <a:rPr lang="es-ES" sz="1050" dirty="0">
                          <a:effectLst/>
                        </a:rPr>
                        <a:t>H.C. </a:t>
                      </a:r>
                      <a:endParaRPr lang="es-CO" sz="1050" dirty="0">
                        <a:effectLst/>
                      </a:endParaRPr>
                    </a:p>
                    <a:p>
                      <a:pPr algn="ctr">
                        <a:spcAft>
                          <a:spcPts val="0"/>
                        </a:spcAft>
                      </a:pPr>
                      <a:r>
                        <a:rPr lang="es-ES" sz="1050" dirty="0">
                          <a:effectLst/>
                        </a:rPr>
                        <a:t>. Andrés Eduardo Forero Molina </a:t>
                      </a:r>
                      <a:r>
                        <a:rPr lang="es-ES" sz="1050" b="1" dirty="0">
                          <a:effectLst/>
                        </a:rPr>
                        <a:t>Positiva con Modificaciones</a:t>
                      </a:r>
                      <a:endParaRPr lang="es-CO" sz="105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tc>
                <a:tc>
                  <a:txBody>
                    <a:bodyPr/>
                    <a:lstStyle/>
                    <a:p>
                      <a:pPr algn="ctr">
                        <a:spcAft>
                          <a:spcPts val="0"/>
                        </a:spcAft>
                      </a:pPr>
                      <a:r>
                        <a:rPr lang="es-ES" sz="1050">
                          <a:effectLst/>
                        </a:rPr>
                        <a:t>No registra</a:t>
                      </a:r>
                      <a:endParaRPr lang="es-CO" sz="105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tc>
                <a:extLst>
                  <a:ext uri="{0D108BD9-81ED-4DB2-BD59-A6C34878D82A}">
                    <a16:rowId xmlns:a16="http://schemas.microsoft.com/office/drawing/2014/main" val="941245098"/>
                  </a:ext>
                </a:extLst>
              </a:tr>
              <a:tr h="619852">
                <a:tc>
                  <a:txBody>
                    <a:bodyPr/>
                    <a:lstStyle/>
                    <a:p>
                      <a:pPr algn="ctr">
                        <a:spcAft>
                          <a:spcPts val="0"/>
                        </a:spcAft>
                      </a:pPr>
                      <a:r>
                        <a:rPr lang="es-ES" sz="1400" dirty="0">
                          <a:effectLst/>
                        </a:rPr>
                        <a:t>Proyecto No 134 de 2016</a:t>
                      </a:r>
                      <a:endParaRPr lang="es-C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tc>
                <a:tc>
                  <a:txBody>
                    <a:bodyPr/>
                    <a:lstStyle/>
                    <a:p>
                      <a:pPr algn="ctr">
                        <a:spcAft>
                          <a:spcPts val="0"/>
                        </a:spcAft>
                      </a:pPr>
                      <a:r>
                        <a:rPr lang="es-ES" sz="1050" dirty="0">
                          <a:effectLst/>
                        </a:rPr>
                        <a:t>H.C. </a:t>
                      </a:r>
                      <a:endParaRPr lang="es-CO" sz="1050" dirty="0">
                        <a:effectLst/>
                      </a:endParaRPr>
                    </a:p>
                    <a:p>
                      <a:pPr algn="ctr">
                        <a:spcAft>
                          <a:spcPts val="0"/>
                        </a:spcAft>
                      </a:pPr>
                      <a:r>
                        <a:rPr lang="es-ES" sz="1050" dirty="0" err="1">
                          <a:effectLst/>
                        </a:rPr>
                        <a:t>Emel</a:t>
                      </a:r>
                      <a:r>
                        <a:rPr lang="es-ES" sz="1050" dirty="0">
                          <a:effectLst/>
                        </a:rPr>
                        <a:t> Rojas Castillo </a:t>
                      </a:r>
                      <a:endParaRPr lang="es-CO" sz="1050" dirty="0">
                        <a:effectLst/>
                      </a:endParaRPr>
                    </a:p>
                    <a:p>
                      <a:pPr algn="ctr">
                        <a:spcAft>
                          <a:spcPts val="0"/>
                        </a:spcAft>
                      </a:pPr>
                      <a:r>
                        <a:rPr lang="es-ES" sz="1050" b="1" dirty="0">
                          <a:effectLst/>
                        </a:rPr>
                        <a:t>Positiva con Modificaciones</a:t>
                      </a:r>
                      <a:endParaRPr lang="es-CO" sz="105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tc>
                <a:tc>
                  <a:txBody>
                    <a:bodyPr/>
                    <a:lstStyle/>
                    <a:p>
                      <a:pPr algn="ctr">
                        <a:spcAft>
                          <a:spcPts val="0"/>
                        </a:spcAft>
                      </a:pPr>
                      <a:r>
                        <a:rPr lang="es-ES" sz="1050" dirty="0">
                          <a:effectLst/>
                        </a:rPr>
                        <a:t>H.C. </a:t>
                      </a:r>
                      <a:endParaRPr lang="es-CO" sz="1050" dirty="0">
                        <a:effectLst/>
                      </a:endParaRPr>
                    </a:p>
                    <a:p>
                      <a:pPr algn="ctr">
                        <a:spcAft>
                          <a:spcPts val="0"/>
                        </a:spcAft>
                      </a:pPr>
                      <a:r>
                        <a:rPr lang="es-ES" sz="1050" dirty="0">
                          <a:effectLst/>
                        </a:rPr>
                        <a:t>Cesar García Vargas </a:t>
                      </a:r>
                      <a:endParaRPr lang="es-CO" sz="1050" dirty="0">
                        <a:effectLst/>
                      </a:endParaRPr>
                    </a:p>
                    <a:p>
                      <a:pPr algn="ctr">
                        <a:spcAft>
                          <a:spcPts val="0"/>
                        </a:spcAft>
                      </a:pPr>
                      <a:r>
                        <a:rPr lang="es-ES" sz="1050" b="1" dirty="0">
                          <a:effectLst/>
                        </a:rPr>
                        <a:t>Positiva</a:t>
                      </a:r>
                      <a:endParaRPr lang="es-CO" sz="105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tc>
                <a:tc>
                  <a:txBody>
                    <a:bodyPr/>
                    <a:lstStyle/>
                    <a:p>
                      <a:pPr algn="ctr">
                        <a:spcAft>
                          <a:spcPts val="0"/>
                        </a:spcAft>
                      </a:pPr>
                      <a:r>
                        <a:rPr lang="es-ES" sz="1050" dirty="0">
                          <a:effectLst/>
                        </a:rPr>
                        <a:t>No Viable</a:t>
                      </a:r>
                      <a:endParaRPr lang="es-CO" sz="105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tc>
                <a:extLst>
                  <a:ext uri="{0D108BD9-81ED-4DB2-BD59-A6C34878D82A}">
                    <a16:rowId xmlns:a16="http://schemas.microsoft.com/office/drawing/2014/main" val="1920342785"/>
                  </a:ext>
                </a:extLst>
              </a:tr>
              <a:tr h="650346">
                <a:tc>
                  <a:txBody>
                    <a:bodyPr/>
                    <a:lstStyle/>
                    <a:p>
                      <a:pPr algn="ctr">
                        <a:spcAft>
                          <a:spcPts val="0"/>
                        </a:spcAft>
                      </a:pPr>
                      <a:r>
                        <a:rPr lang="es-ES" sz="1400" dirty="0">
                          <a:effectLst/>
                        </a:rPr>
                        <a:t>Proyecto No 290 de 2016</a:t>
                      </a:r>
                      <a:endParaRPr lang="es-C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tc>
                <a:tc>
                  <a:txBody>
                    <a:bodyPr/>
                    <a:lstStyle/>
                    <a:p>
                      <a:pPr algn="ctr">
                        <a:spcAft>
                          <a:spcPts val="0"/>
                        </a:spcAft>
                      </a:pPr>
                      <a:r>
                        <a:rPr lang="es-ES" sz="1050" dirty="0">
                          <a:effectLst/>
                        </a:rPr>
                        <a:t>H.C.</a:t>
                      </a:r>
                      <a:endParaRPr lang="es-CO" sz="1050" dirty="0">
                        <a:effectLst/>
                      </a:endParaRPr>
                    </a:p>
                    <a:p>
                      <a:pPr algn="ctr">
                        <a:spcAft>
                          <a:spcPts val="0"/>
                        </a:spcAft>
                      </a:pPr>
                      <a:r>
                        <a:rPr lang="es-ES" sz="1050" dirty="0">
                          <a:effectLst/>
                        </a:rPr>
                        <a:t>María Victoria Vargas Silva </a:t>
                      </a:r>
                      <a:endParaRPr lang="es-ES" sz="1050" dirty="0" smtClean="0">
                        <a:effectLst/>
                      </a:endParaRPr>
                    </a:p>
                    <a:p>
                      <a:pPr algn="ctr">
                        <a:spcAft>
                          <a:spcPts val="0"/>
                        </a:spcAft>
                      </a:pPr>
                      <a:r>
                        <a:rPr lang="es-ES" sz="1050" b="1" dirty="0" smtClean="0">
                          <a:effectLst/>
                        </a:rPr>
                        <a:t>Negativa</a:t>
                      </a:r>
                      <a:endParaRPr lang="es-CO" sz="105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tc>
                <a:tc>
                  <a:txBody>
                    <a:bodyPr/>
                    <a:lstStyle/>
                    <a:p>
                      <a:pPr algn="ctr">
                        <a:spcAft>
                          <a:spcPts val="0"/>
                        </a:spcAft>
                      </a:pPr>
                      <a:r>
                        <a:rPr lang="en-US" sz="1050" dirty="0">
                          <a:effectLst/>
                        </a:rPr>
                        <a:t>H.C.</a:t>
                      </a:r>
                      <a:endParaRPr lang="es-CO" sz="1050" dirty="0">
                        <a:effectLst/>
                      </a:endParaRPr>
                    </a:p>
                    <a:p>
                      <a:pPr algn="ctr">
                        <a:spcAft>
                          <a:spcPts val="0"/>
                        </a:spcAft>
                      </a:pPr>
                      <a:r>
                        <a:rPr lang="en-US" sz="1050" dirty="0">
                          <a:effectLst/>
                        </a:rPr>
                        <a:t>Nelly Patricia </a:t>
                      </a:r>
                      <a:r>
                        <a:rPr lang="en-US" sz="1050" dirty="0" err="1">
                          <a:effectLst/>
                        </a:rPr>
                        <a:t>Mosquera</a:t>
                      </a:r>
                      <a:r>
                        <a:rPr lang="en-US" sz="1050" dirty="0">
                          <a:effectLst/>
                        </a:rPr>
                        <a:t> Murcia </a:t>
                      </a:r>
                      <a:endParaRPr lang="en-US" sz="1050" dirty="0" smtClean="0">
                        <a:effectLst/>
                      </a:endParaRPr>
                    </a:p>
                    <a:p>
                      <a:pPr algn="ctr">
                        <a:spcAft>
                          <a:spcPts val="0"/>
                        </a:spcAft>
                      </a:pPr>
                      <a:r>
                        <a:rPr lang="es-ES" sz="1050" b="1" dirty="0" smtClean="0">
                          <a:effectLst/>
                        </a:rPr>
                        <a:t>Positiva </a:t>
                      </a:r>
                      <a:r>
                        <a:rPr lang="es-ES" sz="1050" b="1" dirty="0">
                          <a:effectLst/>
                        </a:rPr>
                        <a:t>con Modificaciones</a:t>
                      </a:r>
                      <a:endParaRPr lang="es-CO" sz="105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tc>
                <a:tc>
                  <a:txBody>
                    <a:bodyPr/>
                    <a:lstStyle/>
                    <a:p>
                      <a:pPr algn="ctr">
                        <a:spcAft>
                          <a:spcPts val="0"/>
                        </a:spcAft>
                      </a:pPr>
                      <a:r>
                        <a:rPr lang="es-ES" sz="1050">
                          <a:effectLst/>
                        </a:rPr>
                        <a:t>No Viable</a:t>
                      </a:r>
                      <a:endParaRPr lang="es-CO" sz="105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tc>
                <a:extLst>
                  <a:ext uri="{0D108BD9-81ED-4DB2-BD59-A6C34878D82A}">
                    <a16:rowId xmlns:a16="http://schemas.microsoft.com/office/drawing/2014/main" val="145992723"/>
                  </a:ext>
                </a:extLst>
              </a:tr>
              <a:tr h="619852">
                <a:tc>
                  <a:txBody>
                    <a:bodyPr/>
                    <a:lstStyle/>
                    <a:p>
                      <a:pPr algn="ctr">
                        <a:spcAft>
                          <a:spcPts val="0"/>
                        </a:spcAft>
                      </a:pPr>
                      <a:r>
                        <a:rPr lang="es-ES" sz="1400" dirty="0">
                          <a:effectLst/>
                        </a:rPr>
                        <a:t>Proyecto No 411 de 2016</a:t>
                      </a:r>
                      <a:endParaRPr lang="es-C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tc>
                <a:tc>
                  <a:txBody>
                    <a:bodyPr/>
                    <a:lstStyle/>
                    <a:p>
                      <a:pPr algn="ctr">
                        <a:spcAft>
                          <a:spcPts val="0"/>
                        </a:spcAft>
                      </a:pPr>
                      <a:r>
                        <a:rPr lang="es-ES" sz="1050" dirty="0">
                          <a:effectLst/>
                        </a:rPr>
                        <a:t>H.C. </a:t>
                      </a:r>
                      <a:endParaRPr lang="es-CO" sz="1050" dirty="0">
                        <a:effectLst/>
                      </a:endParaRPr>
                    </a:p>
                    <a:p>
                      <a:pPr algn="ctr">
                        <a:spcAft>
                          <a:spcPts val="0"/>
                        </a:spcAft>
                      </a:pPr>
                      <a:r>
                        <a:rPr lang="es-ES" sz="1050" dirty="0" err="1">
                          <a:effectLst/>
                        </a:rPr>
                        <a:t>Emel</a:t>
                      </a:r>
                      <a:r>
                        <a:rPr lang="es-ES" sz="1050" dirty="0">
                          <a:effectLst/>
                        </a:rPr>
                        <a:t> Rojas Castillo</a:t>
                      </a:r>
                      <a:endParaRPr lang="es-CO" sz="1050" dirty="0">
                        <a:effectLst/>
                      </a:endParaRPr>
                    </a:p>
                    <a:p>
                      <a:pPr algn="ctr">
                        <a:spcAft>
                          <a:spcPts val="0"/>
                        </a:spcAft>
                      </a:pPr>
                      <a:r>
                        <a:rPr lang="es-ES" sz="1050" b="1" dirty="0">
                          <a:effectLst/>
                        </a:rPr>
                        <a:t>Positiva con Modificaciones</a:t>
                      </a:r>
                      <a:endParaRPr lang="es-CO" sz="105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tc>
                <a:tc>
                  <a:txBody>
                    <a:bodyPr/>
                    <a:lstStyle/>
                    <a:p>
                      <a:pPr algn="ctr">
                        <a:spcAft>
                          <a:spcPts val="0"/>
                        </a:spcAft>
                      </a:pPr>
                      <a:r>
                        <a:rPr lang="es-ES" sz="1050" dirty="0">
                          <a:effectLst/>
                        </a:rPr>
                        <a:t>H.C. </a:t>
                      </a:r>
                      <a:endParaRPr lang="es-CO" sz="1050" dirty="0">
                        <a:effectLst/>
                      </a:endParaRPr>
                    </a:p>
                    <a:p>
                      <a:pPr algn="ctr">
                        <a:spcAft>
                          <a:spcPts val="0"/>
                        </a:spcAft>
                      </a:pPr>
                      <a:r>
                        <a:rPr lang="es-ES" sz="1050" dirty="0">
                          <a:effectLst/>
                        </a:rPr>
                        <a:t>Diego Andrés Molano Aponte </a:t>
                      </a:r>
                      <a:endParaRPr lang="es-ES" sz="1050" dirty="0" smtClean="0">
                        <a:effectLst/>
                      </a:endParaRPr>
                    </a:p>
                    <a:p>
                      <a:pPr algn="ctr">
                        <a:spcAft>
                          <a:spcPts val="0"/>
                        </a:spcAft>
                      </a:pPr>
                      <a:r>
                        <a:rPr lang="es-ES" sz="1050" b="1" dirty="0" smtClean="0">
                          <a:effectLst/>
                        </a:rPr>
                        <a:t>Positiva </a:t>
                      </a:r>
                      <a:r>
                        <a:rPr lang="es-ES" sz="1050" b="1" dirty="0">
                          <a:effectLst/>
                        </a:rPr>
                        <a:t>con Modificaciones</a:t>
                      </a:r>
                      <a:endParaRPr lang="es-CO" sz="105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tc>
                <a:tc>
                  <a:txBody>
                    <a:bodyPr/>
                    <a:lstStyle/>
                    <a:p>
                      <a:pPr algn="ctr">
                        <a:spcAft>
                          <a:spcPts val="0"/>
                        </a:spcAft>
                      </a:pPr>
                      <a:r>
                        <a:rPr lang="es-ES" sz="1050">
                          <a:effectLst/>
                        </a:rPr>
                        <a:t>No Viable</a:t>
                      </a:r>
                      <a:endParaRPr lang="es-CO" sz="105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tc>
                <a:extLst>
                  <a:ext uri="{0D108BD9-81ED-4DB2-BD59-A6C34878D82A}">
                    <a16:rowId xmlns:a16="http://schemas.microsoft.com/office/drawing/2014/main" val="3894189352"/>
                  </a:ext>
                </a:extLst>
              </a:tr>
              <a:tr h="867793">
                <a:tc>
                  <a:txBody>
                    <a:bodyPr/>
                    <a:lstStyle/>
                    <a:p>
                      <a:pPr algn="ctr">
                        <a:spcAft>
                          <a:spcPts val="0"/>
                        </a:spcAft>
                      </a:pPr>
                      <a:r>
                        <a:rPr lang="es-ES" sz="1400" dirty="0">
                          <a:effectLst/>
                        </a:rPr>
                        <a:t>Proyecto No 23 de 2017</a:t>
                      </a:r>
                      <a:endParaRPr lang="es-C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tc>
                <a:tc>
                  <a:txBody>
                    <a:bodyPr/>
                    <a:lstStyle/>
                    <a:p>
                      <a:pPr algn="ctr">
                        <a:spcAft>
                          <a:spcPts val="0"/>
                        </a:spcAft>
                      </a:pPr>
                      <a:r>
                        <a:rPr lang="es-ES" sz="1050" dirty="0">
                          <a:effectLst/>
                        </a:rPr>
                        <a:t>H.C. </a:t>
                      </a:r>
                      <a:endParaRPr lang="es-CO" sz="1050" dirty="0">
                        <a:effectLst/>
                      </a:endParaRPr>
                    </a:p>
                    <a:p>
                      <a:pPr algn="ctr">
                        <a:spcAft>
                          <a:spcPts val="0"/>
                        </a:spcAft>
                      </a:pPr>
                      <a:r>
                        <a:rPr lang="es-ES" sz="1050" dirty="0">
                          <a:effectLst/>
                        </a:rPr>
                        <a:t>Rubén Darío Torrado </a:t>
                      </a:r>
                      <a:endParaRPr lang="es-CO" sz="1050" dirty="0">
                        <a:effectLst/>
                      </a:endParaRPr>
                    </a:p>
                    <a:p>
                      <a:pPr algn="ctr">
                        <a:spcAft>
                          <a:spcPts val="0"/>
                        </a:spcAft>
                      </a:pPr>
                      <a:r>
                        <a:rPr lang="es-ES" sz="1050" b="1" dirty="0">
                          <a:effectLst/>
                        </a:rPr>
                        <a:t>Negativa</a:t>
                      </a:r>
                      <a:endParaRPr lang="es-CO" sz="105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tc>
                <a:tc>
                  <a:txBody>
                    <a:bodyPr/>
                    <a:lstStyle/>
                    <a:p>
                      <a:pPr algn="ctr">
                        <a:spcAft>
                          <a:spcPts val="0"/>
                        </a:spcAft>
                      </a:pPr>
                      <a:r>
                        <a:rPr lang="es-ES" sz="1050" dirty="0">
                          <a:effectLst/>
                        </a:rPr>
                        <a:t>H.C. </a:t>
                      </a:r>
                      <a:endParaRPr lang="es-CO" sz="1050" dirty="0">
                        <a:effectLst/>
                      </a:endParaRPr>
                    </a:p>
                    <a:p>
                      <a:pPr algn="ctr">
                        <a:spcAft>
                          <a:spcPts val="0"/>
                        </a:spcAft>
                      </a:pPr>
                      <a:r>
                        <a:rPr lang="es-ES" sz="1050" dirty="0">
                          <a:effectLst/>
                        </a:rPr>
                        <a:t>Álvaro José </a:t>
                      </a:r>
                      <a:r>
                        <a:rPr lang="es-ES" sz="1050" dirty="0" err="1">
                          <a:effectLst/>
                        </a:rPr>
                        <a:t>Argote</a:t>
                      </a:r>
                      <a:r>
                        <a:rPr lang="es-ES" sz="1050" dirty="0">
                          <a:effectLst/>
                        </a:rPr>
                        <a:t> M y H.C. Nelson Enrique </a:t>
                      </a:r>
                      <a:r>
                        <a:rPr lang="es-ES" sz="1050" dirty="0" err="1">
                          <a:effectLst/>
                        </a:rPr>
                        <a:t>Cubides</a:t>
                      </a:r>
                      <a:r>
                        <a:rPr lang="es-ES" sz="1050" dirty="0">
                          <a:effectLst/>
                        </a:rPr>
                        <a:t> Salazar </a:t>
                      </a:r>
                      <a:endParaRPr lang="es-ES" sz="1050" dirty="0" smtClean="0">
                        <a:effectLst/>
                      </a:endParaRPr>
                    </a:p>
                    <a:p>
                      <a:pPr algn="ctr">
                        <a:spcAft>
                          <a:spcPts val="0"/>
                        </a:spcAft>
                      </a:pPr>
                      <a:r>
                        <a:rPr lang="es-ES" sz="1050" b="1" dirty="0" smtClean="0">
                          <a:effectLst/>
                        </a:rPr>
                        <a:t>Positiva </a:t>
                      </a:r>
                      <a:r>
                        <a:rPr lang="es-ES" sz="1050" b="1" dirty="0">
                          <a:effectLst/>
                        </a:rPr>
                        <a:t>con Modificaciones</a:t>
                      </a:r>
                      <a:endParaRPr lang="es-CO" sz="105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tc>
                <a:tc>
                  <a:txBody>
                    <a:bodyPr/>
                    <a:lstStyle/>
                    <a:p>
                      <a:pPr algn="ctr">
                        <a:spcAft>
                          <a:spcPts val="0"/>
                        </a:spcAft>
                      </a:pPr>
                      <a:r>
                        <a:rPr lang="es-ES" sz="1050" dirty="0">
                          <a:effectLst/>
                        </a:rPr>
                        <a:t>No Viable</a:t>
                      </a:r>
                      <a:endParaRPr lang="es-CO" sz="105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tc>
                <a:extLst>
                  <a:ext uri="{0D108BD9-81ED-4DB2-BD59-A6C34878D82A}">
                    <a16:rowId xmlns:a16="http://schemas.microsoft.com/office/drawing/2014/main" val="1922919498"/>
                  </a:ext>
                </a:extLst>
              </a:tr>
              <a:tr h="495882">
                <a:tc>
                  <a:txBody>
                    <a:bodyPr/>
                    <a:lstStyle/>
                    <a:p>
                      <a:pPr algn="ctr">
                        <a:spcAft>
                          <a:spcPts val="0"/>
                        </a:spcAft>
                      </a:pPr>
                      <a:r>
                        <a:rPr lang="es-ES" sz="1400" dirty="0">
                          <a:effectLst/>
                        </a:rPr>
                        <a:t>Proyecto No 190 de 2017</a:t>
                      </a:r>
                      <a:endParaRPr lang="es-CO"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tc>
                <a:tc>
                  <a:txBody>
                    <a:bodyPr/>
                    <a:lstStyle/>
                    <a:p>
                      <a:pPr algn="ctr">
                        <a:spcAft>
                          <a:spcPts val="0"/>
                        </a:spcAft>
                      </a:pPr>
                      <a:r>
                        <a:rPr lang="es-ES" sz="1050" dirty="0">
                          <a:effectLst/>
                        </a:rPr>
                        <a:t>H.C. </a:t>
                      </a:r>
                      <a:endParaRPr lang="es-CO" sz="1050" dirty="0">
                        <a:effectLst/>
                      </a:endParaRPr>
                    </a:p>
                    <a:p>
                      <a:pPr algn="ctr">
                        <a:spcAft>
                          <a:spcPts val="0"/>
                        </a:spcAft>
                      </a:pPr>
                      <a:r>
                        <a:rPr lang="es-ES" sz="1050" dirty="0">
                          <a:effectLst/>
                        </a:rPr>
                        <a:t>Horacio José Serpa Moncada </a:t>
                      </a:r>
                      <a:endParaRPr lang="es-ES" sz="1050" dirty="0" smtClean="0">
                        <a:effectLst/>
                      </a:endParaRPr>
                    </a:p>
                    <a:p>
                      <a:pPr algn="ctr">
                        <a:spcAft>
                          <a:spcPts val="0"/>
                        </a:spcAft>
                      </a:pPr>
                      <a:r>
                        <a:rPr lang="es-ES" sz="1050" b="1" dirty="0" smtClean="0">
                          <a:effectLst/>
                        </a:rPr>
                        <a:t>Negativa</a:t>
                      </a:r>
                      <a:endParaRPr lang="es-CO" sz="105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tc>
                <a:tc>
                  <a:txBody>
                    <a:bodyPr/>
                    <a:lstStyle/>
                    <a:p>
                      <a:pPr algn="ctr">
                        <a:spcAft>
                          <a:spcPts val="0"/>
                        </a:spcAft>
                      </a:pPr>
                      <a:r>
                        <a:rPr lang="es-ES" sz="1050" dirty="0">
                          <a:effectLst/>
                        </a:rPr>
                        <a:t>H.C. </a:t>
                      </a:r>
                      <a:endParaRPr lang="es-CO" sz="1050" dirty="0">
                        <a:effectLst/>
                      </a:endParaRPr>
                    </a:p>
                    <a:p>
                      <a:pPr algn="ctr">
                        <a:spcAft>
                          <a:spcPts val="0"/>
                        </a:spcAft>
                      </a:pPr>
                      <a:r>
                        <a:rPr lang="es-ES_tradnl" sz="1050" dirty="0">
                          <a:effectLst/>
                        </a:rPr>
                        <a:t>Jorge Lozada </a:t>
                      </a:r>
                      <a:endParaRPr lang="es-ES_tradnl" sz="1050" dirty="0" smtClean="0">
                        <a:effectLst/>
                      </a:endParaRPr>
                    </a:p>
                    <a:p>
                      <a:pPr algn="ctr">
                        <a:spcAft>
                          <a:spcPts val="0"/>
                        </a:spcAft>
                      </a:pPr>
                      <a:r>
                        <a:rPr lang="es-ES" sz="1050" b="1" dirty="0" smtClean="0">
                          <a:effectLst/>
                        </a:rPr>
                        <a:t>Negativa</a:t>
                      </a:r>
                      <a:endParaRPr lang="es-CO" sz="105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tc>
                <a:tc>
                  <a:txBody>
                    <a:bodyPr/>
                    <a:lstStyle/>
                    <a:p>
                      <a:pPr algn="ctr">
                        <a:spcAft>
                          <a:spcPts val="0"/>
                        </a:spcAft>
                      </a:pPr>
                      <a:r>
                        <a:rPr lang="es-ES" sz="1050" dirty="0">
                          <a:effectLst/>
                        </a:rPr>
                        <a:t>No Viable</a:t>
                      </a:r>
                      <a:endParaRPr lang="es-CO" sz="105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47145" marR="47145" marT="0" marB="0"/>
                </a:tc>
                <a:extLst>
                  <a:ext uri="{0D108BD9-81ED-4DB2-BD59-A6C34878D82A}">
                    <a16:rowId xmlns:a16="http://schemas.microsoft.com/office/drawing/2014/main" val="2272259625"/>
                  </a:ext>
                </a:extLst>
              </a:tr>
            </a:tbl>
          </a:graphicData>
        </a:graphic>
      </p:graphicFrame>
    </p:spTree>
    <p:extLst>
      <p:ext uri="{BB962C8B-B14F-4D97-AF65-F5344CB8AC3E}">
        <p14:creationId xmlns:p14="http://schemas.microsoft.com/office/powerpoint/2010/main" val="18713919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MMEZA\Desktop\bann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49280"/>
            <a:ext cx="9144000" cy="908720"/>
          </a:xfrm>
          <a:prstGeom prst="rect">
            <a:avLst/>
          </a:prstGeom>
          <a:noFill/>
          <a:extLst>
            <a:ext uri="{909E8E84-426E-40DD-AFC4-6F175D3DCCD1}">
              <a14:hiddenFill xmlns:a14="http://schemas.microsoft.com/office/drawing/2010/main">
                <a:solidFill>
                  <a:srgbClr val="FFFFFF"/>
                </a:solidFill>
              </a14:hiddenFill>
            </a:ext>
          </a:extLst>
        </p:spPr>
      </p:pic>
      <p:sp>
        <p:nvSpPr>
          <p:cNvPr id="22" name="21 Rectángulo"/>
          <p:cNvSpPr/>
          <p:nvPr/>
        </p:nvSpPr>
        <p:spPr>
          <a:xfrm>
            <a:off x="4123176" y="1916832"/>
            <a:ext cx="184730" cy="2585323"/>
          </a:xfrm>
          <a:prstGeom prst="rect">
            <a:avLst/>
          </a:prstGeom>
          <a:noFill/>
        </p:spPr>
        <p:txBody>
          <a:bodyPr wrap="none" lIns="91440" tIns="45720" rIns="91440" bIns="45720">
            <a:spAutoFit/>
          </a:bodyPr>
          <a:lstStyle/>
          <a:p>
            <a:pPr algn="ctr"/>
            <a:endPar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gency FB" panose="020B0503020202020204" pitchFamily="34" charset="0"/>
            </a:endParaRPr>
          </a:p>
          <a:p>
            <a:pPr algn="ctr"/>
            <a:endParaRPr lang="es-E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2 Rectángulo"/>
          <p:cNvSpPr/>
          <p:nvPr/>
        </p:nvSpPr>
        <p:spPr>
          <a:xfrm>
            <a:off x="323528" y="2395746"/>
            <a:ext cx="8496944" cy="1323439"/>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CO"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JUSTIFICACIÓN </a:t>
            </a:r>
          </a:p>
          <a:p>
            <a:pPr algn="ctr"/>
            <a:r>
              <a:rPr lang="es-CO"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DEL PROYECTO</a:t>
            </a:r>
            <a:endParaRPr lang="es-ES"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1458593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MMEZA\Desktop\bann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49280"/>
            <a:ext cx="9144000" cy="908720"/>
          </a:xfrm>
          <a:prstGeom prst="rect">
            <a:avLst/>
          </a:prstGeom>
          <a:noFill/>
          <a:extLst>
            <a:ext uri="{909E8E84-426E-40DD-AFC4-6F175D3DCCD1}">
              <a14:hiddenFill xmlns:a14="http://schemas.microsoft.com/office/drawing/2010/main">
                <a:solidFill>
                  <a:srgbClr val="FFFFFF"/>
                </a:solidFill>
              </a14:hiddenFill>
            </a:ext>
          </a:extLst>
        </p:spPr>
      </p:pic>
      <p:sp>
        <p:nvSpPr>
          <p:cNvPr id="22" name="21 Rectángulo"/>
          <p:cNvSpPr/>
          <p:nvPr/>
        </p:nvSpPr>
        <p:spPr>
          <a:xfrm>
            <a:off x="4123176" y="1916832"/>
            <a:ext cx="184730" cy="2585323"/>
          </a:xfrm>
          <a:prstGeom prst="rect">
            <a:avLst/>
          </a:prstGeom>
          <a:noFill/>
        </p:spPr>
        <p:txBody>
          <a:bodyPr wrap="none" lIns="91440" tIns="45720" rIns="91440" bIns="45720">
            <a:spAutoFit/>
          </a:bodyPr>
          <a:lstStyle/>
          <a:p>
            <a:pPr algn="ctr"/>
            <a:endPar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gency FB" panose="020B0503020202020204" pitchFamily="34" charset="0"/>
            </a:endParaRPr>
          </a:p>
          <a:p>
            <a:pPr algn="ctr"/>
            <a:endParaRPr lang="es-E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2 Rectángulo"/>
          <p:cNvSpPr/>
          <p:nvPr/>
        </p:nvSpPr>
        <p:spPr>
          <a:xfrm>
            <a:off x="323528" y="2395746"/>
            <a:ext cx="4536504" cy="2862322"/>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just"/>
            <a:r>
              <a:rPr lang="es-CO" sz="2000" dirty="0" smtClean="0">
                <a:ln w="0"/>
                <a:solidFill>
                  <a:schemeClr val="accent1"/>
                </a:solidFill>
                <a:effectLst>
                  <a:outerShdw blurRad="38100" dist="25400" dir="5400000" algn="ctr" rotWithShape="0">
                    <a:srgbClr val="6E747A">
                      <a:alpha val="43000"/>
                    </a:srgbClr>
                  </a:outerShdw>
                </a:effectLst>
              </a:rPr>
              <a:t>En </a:t>
            </a:r>
            <a:r>
              <a:rPr lang="es-CO" sz="2000" dirty="0">
                <a:ln w="0"/>
                <a:solidFill>
                  <a:schemeClr val="accent1"/>
                </a:solidFill>
                <a:effectLst>
                  <a:outerShdw blurRad="38100" dist="25400" dir="5400000" algn="ctr" rotWithShape="0">
                    <a:srgbClr val="6E747A">
                      <a:alpha val="43000"/>
                    </a:srgbClr>
                  </a:outerShdw>
                </a:effectLst>
              </a:rPr>
              <a:t>general se usan y manejan sustancias peligrosas de categoría I, II y III, según la clasificación toxicológica de la Organización Mundial de la Salud, por lo tanto, es de alta importancia, generar estrategias que permitan afrontar de manera objetiva la problemática en los establecimientos veterinarios</a:t>
            </a:r>
            <a:r>
              <a:rPr lang="es-CO" sz="1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endParaRPr lang="es-ES" sz="1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2" name="Rectángulo 1"/>
          <p:cNvSpPr/>
          <p:nvPr/>
        </p:nvSpPr>
        <p:spPr>
          <a:xfrm>
            <a:off x="547564" y="624171"/>
            <a:ext cx="4020652" cy="1323439"/>
          </a:xfrm>
          <a:prstGeom prst="rect">
            <a:avLst/>
          </a:prstGeom>
          <a:noFill/>
        </p:spPr>
        <p:txBody>
          <a:bodyPr wrap="none" lIns="91440" tIns="45720" rIns="91440" bIns="45720">
            <a:spAutoFit/>
          </a:bodyPr>
          <a:lstStyle/>
          <a:p>
            <a:pPr algn="ctr"/>
            <a:r>
              <a:rPr lang="es-ES" sz="4000" b="0" cap="none" spc="0" dirty="0" smtClean="0">
                <a:ln w="0"/>
                <a:solidFill>
                  <a:schemeClr val="tx1"/>
                </a:solidFill>
                <a:effectLst>
                  <a:outerShdw blurRad="38100" dist="19050" dir="2700000" algn="tl" rotWithShape="0">
                    <a:schemeClr val="dk1">
                      <a:alpha val="40000"/>
                    </a:schemeClr>
                  </a:outerShdw>
                </a:effectLst>
              </a:rPr>
              <a:t>CLINICAS </a:t>
            </a:r>
          </a:p>
          <a:p>
            <a:pPr algn="ctr"/>
            <a:r>
              <a:rPr lang="es-ES" sz="4000" b="0" cap="none" spc="0" dirty="0" smtClean="0">
                <a:ln w="0"/>
                <a:solidFill>
                  <a:schemeClr val="tx1"/>
                </a:solidFill>
                <a:effectLst>
                  <a:outerShdw blurRad="38100" dist="19050" dir="2700000" algn="tl" rotWithShape="0">
                    <a:schemeClr val="dk1">
                      <a:alpha val="40000"/>
                    </a:schemeClr>
                  </a:outerShdw>
                </a:effectLst>
              </a:rPr>
              <a:t>VETERINARIAS</a:t>
            </a:r>
            <a:endParaRPr lang="es-ES" sz="4000" b="0" cap="none" spc="0" dirty="0">
              <a:ln w="0"/>
              <a:solidFill>
                <a:schemeClr val="tx1"/>
              </a:solidFill>
              <a:effectLst>
                <a:outerShdw blurRad="38100" dist="19050" dir="2700000" algn="tl" rotWithShape="0">
                  <a:schemeClr val="dk1">
                    <a:alpha val="40000"/>
                  </a:schemeClr>
                </a:outerShdw>
              </a:effectLst>
            </a:endParaRPr>
          </a:p>
        </p:txBody>
      </p:sp>
      <p:pic>
        <p:nvPicPr>
          <p:cNvPr id="4098" name="Picture 2" descr="Resultado de imagen para CLINICAS VETERINARIAS Y RESIDUOS PELIGROS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2496" y="2126767"/>
            <a:ext cx="2468989" cy="3131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058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MMEZA\Desktop\bann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49280"/>
            <a:ext cx="9144000" cy="908720"/>
          </a:xfrm>
          <a:prstGeom prst="rect">
            <a:avLst/>
          </a:prstGeom>
          <a:noFill/>
          <a:extLst>
            <a:ext uri="{909E8E84-426E-40DD-AFC4-6F175D3DCCD1}">
              <a14:hiddenFill xmlns:a14="http://schemas.microsoft.com/office/drawing/2010/main">
                <a:solidFill>
                  <a:srgbClr val="FFFFFF"/>
                </a:solidFill>
              </a14:hiddenFill>
            </a:ext>
          </a:extLst>
        </p:spPr>
      </p:pic>
      <p:sp>
        <p:nvSpPr>
          <p:cNvPr id="22" name="21 Rectángulo"/>
          <p:cNvSpPr/>
          <p:nvPr/>
        </p:nvSpPr>
        <p:spPr>
          <a:xfrm>
            <a:off x="4123176" y="1916832"/>
            <a:ext cx="184730" cy="2585323"/>
          </a:xfrm>
          <a:prstGeom prst="rect">
            <a:avLst/>
          </a:prstGeom>
          <a:noFill/>
        </p:spPr>
        <p:txBody>
          <a:bodyPr wrap="none" lIns="91440" tIns="45720" rIns="91440" bIns="45720">
            <a:spAutoFit/>
          </a:bodyPr>
          <a:lstStyle/>
          <a:p>
            <a:pPr algn="ctr"/>
            <a:endPar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gency FB" panose="020B0503020202020204" pitchFamily="34" charset="0"/>
            </a:endParaRPr>
          </a:p>
          <a:p>
            <a:pPr algn="ctr"/>
            <a:endParaRPr lang="es-E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2" name="1 Rectángulo"/>
          <p:cNvSpPr/>
          <p:nvPr/>
        </p:nvSpPr>
        <p:spPr>
          <a:xfrm>
            <a:off x="1223628" y="2204864"/>
            <a:ext cx="6948772" cy="3046988"/>
          </a:xfrm>
          <a:prstGeom prst="rect">
            <a:avLst/>
          </a:prstGeom>
          <a:noFill/>
        </p:spPr>
        <p:txBody>
          <a:bodyPr wrap="square" lIns="91440" tIns="45720" rIns="91440" bIns="45720">
            <a:spAutoFit/>
          </a:bodyPr>
          <a:lstStyle/>
          <a:p>
            <a:pPr algn="ctr"/>
            <a:r>
              <a:rPr lang="es-ES" sz="2400" b="1" cap="none" spc="0" dirty="0" smtClean="0">
                <a:ln w="10541" cmpd="sng">
                  <a:solidFill>
                    <a:schemeClr val="accent1">
                      <a:shade val="88000"/>
                      <a:satMod val="110000"/>
                    </a:schemeClr>
                  </a:solidFill>
                  <a:prstDash val="solid"/>
                </a:ln>
                <a:solidFill>
                  <a:srgbClr val="7030A0"/>
                </a:solidFill>
                <a:effectLst/>
              </a:rPr>
              <a:t>CONCEPTO </a:t>
            </a:r>
            <a:r>
              <a:rPr lang="es-ES" sz="2400" b="1" cap="none" spc="0" dirty="0" smtClean="0">
                <a:ln w="10541" cmpd="sng">
                  <a:solidFill>
                    <a:schemeClr val="accent1">
                      <a:shade val="88000"/>
                      <a:satMod val="110000"/>
                    </a:schemeClr>
                  </a:solidFill>
                  <a:prstDash val="solid"/>
                </a:ln>
                <a:solidFill>
                  <a:srgbClr val="7030A0"/>
                </a:solidFill>
                <a:effectLst/>
              </a:rPr>
              <a:t>NO VIABILIDAD</a:t>
            </a:r>
            <a:endParaRPr lang="es-ES" sz="2400" b="1" cap="none" spc="0" dirty="0" smtClean="0">
              <a:ln w="10541" cmpd="sng">
                <a:solidFill>
                  <a:schemeClr val="accent1">
                    <a:shade val="88000"/>
                    <a:satMod val="110000"/>
                  </a:schemeClr>
                </a:solidFill>
                <a:prstDash val="solid"/>
              </a:ln>
              <a:solidFill>
                <a:srgbClr val="7030A0"/>
              </a:solidFill>
              <a:effectLst/>
            </a:endParaRPr>
          </a:p>
          <a:p>
            <a:pPr algn="ctr"/>
            <a:endParaRPr lang="es-ES" sz="2400" b="1" cap="none" spc="0" dirty="0" smtClean="0">
              <a:ln w="10541" cmpd="sng">
                <a:solidFill>
                  <a:schemeClr val="accent1">
                    <a:shade val="88000"/>
                    <a:satMod val="110000"/>
                  </a:schemeClr>
                </a:solidFill>
                <a:prstDash val="solid"/>
              </a:ln>
              <a:solidFill>
                <a:srgbClr val="7030A0"/>
              </a:solidFill>
              <a:effectLst/>
            </a:endParaRPr>
          </a:p>
          <a:p>
            <a:pPr algn="ctr"/>
            <a:r>
              <a:rPr lang="es-ES" sz="2400" b="1" dirty="0" smtClean="0">
                <a:ln w="10541" cmpd="sng">
                  <a:solidFill>
                    <a:schemeClr val="accent1">
                      <a:shade val="88000"/>
                      <a:satMod val="110000"/>
                    </a:schemeClr>
                  </a:solidFill>
                  <a:prstDash val="solid"/>
                </a:ln>
                <a:solidFill>
                  <a:srgbClr val="7030A0"/>
                </a:solidFill>
              </a:rPr>
              <a:t>En la actualidad el Distrito realiza acciones de seguimiento y control sobre las clínicas veterinarias para verificar cumplimiento normativo en materia de vertimientos y residuos peligrosos. No hay necesidad de generar nueva norma</a:t>
            </a:r>
            <a:endParaRPr lang="es-ES" sz="2400" b="1" cap="none" spc="0" dirty="0" smtClean="0">
              <a:ln w="10541" cmpd="sng">
                <a:solidFill>
                  <a:schemeClr val="accent1">
                    <a:shade val="88000"/>
                    <a:satMod val="110000"/>
                  </a:schemeClr>
                </a:solidFill>
                <a:prstDash val="solid"/>
              </a:ln>
              <a:solidFill>
                <a:srgbClr val="7030A0"/>
              </a:solidFill>
              <a:effectLst/>
            </a:endParaRPr>
          </a:p>
        </p:txBody>
      </p:sp>
      <p:sp>
        <p:nvSpPr>
          <p:cNvPr id="3" name="2 Rectángulo"/>
          <p:cNvSpPr/>
          <p:nvPr/>
        </p:nvSpPr>
        <p:spPr>
          <a:xfrm>
            <a:off x="449542" y="404664"/>
            <a:ext cx="8496944" cy="1323439"/>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CO"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COMETARIOS DE LA ADMINISTRACIÓN</a:t>
            </a:r>
            <a:endParaRPr lang="es-ES"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1539274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MMEZA\Desktop\bann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47670"/>
            <a:ext cx="9144000" cy="710329"/>
          </a:xfrm>
          <a:prstGeom prst="rect">
            <a:avLst/>
          </a:prstGeom>
          <a:noFill/>
          <a:extLst>
            <a:ext uri="{909E8E84-426E-40DD-AFC4-6F175D3DCCD1}">
              <a14:hiddenFill xmlns:a14="http://schemas.microsoft.com/office/drawing/2010/main">
                <a:solidFill>
                  <a:srgbClr val="FFFFFF"/>
                </a:solidFill>
              </a14:hiddenFill>
            </a:ext>
          </a:extLst>
        </p:spPr>
      </p:pic>
      <p:sp>
        <p:nvSpPr>
          <p:cNvPr id="22" name="21 Rectángulo"/>
          <p:cNvSpPr/>
          <p:nvPr/>
        </p:nvSpPr>
        <p:spPr>
          <a:xfrm>
            <a:off x="4123176" y="1916832"/>
            <a:ext cx="184730" cy="2585323"/>
          </a:xfrm>
          <a:prstGeom prst="rect">
            <a:avLst/>
          </a:prstGeom>
          <a:noFill/>
        </p:spPr>
        <p:txBody>
          <a:bodyPr wrap="none" lIns="91440" tIns="45720" rIns="91440" bIns="45720">
            <a:spAutoFit/>
          </a:bodyPr>
          <a:lstStyle/>
          <a:p>
            <a:pPr algn="ctr"/>
            <a:endPar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gency FB" panose="020B0503020202020204" pitchFamily="34" charset="0"/>
            </a:endParaRPr>
          </a:p>
          <a:p>
            <a:pPr algn="ctr"/>
            <a:endParaRPr lang="es-E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2 Rectángulo"/>
          <p:cNvSpPr/>
          <p:nvPr/>
        </p:nvSpPr>
        <p:spPr>
          <a:xfrm>
            <a:off x="323528" y="-3578"/>
            <a:ext cx="8496944" cy="70788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CO"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MARCO JURÍDICO</a:t>
            </a:r>
            <a:endParaRPr lang="es-ES"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graphicFrame>
        <p:nvGraphicFramePr>
          <p:cNvPr id="2" name="Tabla 1"/>
          <p:cNvGraphicFramePr>
            <a:graphicFrameLocks noGrp="1"/>
          </p:cNvGraphicFramePr>
          <p:nvPr>
            <p:extLst>
              <p:ext uri="{D42A27DB-BD31-4B8C-83A1-F6EECF244321}">
                <p14:modId xmlns:p14="http://schemas.microsoft.com/office/powerpoint/2010/main" val="2125180562"/>
              </p:ext>
            </p:extLst>
          </p:nvPr>
        </p:nvGraphicFramePr>
        <p:xfrm>
          <a:off x="359532" y="661271"/>
          <a:ext cx="8424936" cy="5486400"/>
        </p:xfrm>
        <a:graphic>
          <a:graphicData uri="http://schemas.openxmlformats.org/drawingml/2006/table">
            <a:tbl>
              <a:tblPr firstRow="1" firstCol="1" bandRow="1">
                <a:tableStyleId>{5C22544A-7EE6-4342-B048-85BDC9FD1C3A}</a:tableStyleId>
              </a:tblPr>
              <a:tblGrid>
                <a:gridCol w="3516561">
                  <a:extLst>
                    <a:ext uri="{9D8B030D-6E8A-4147-A177-3AD203B41FA5}">
                      <a16:colId xmlns:a16="http://schemas.microsoft.com/office/drawing/2014/main" val="587087770"/>
                    </a:ext>
                  </a:extLst>
                </a:gridCol>
                <a:gridCol w="4908375">
                  <a:extLst>
                    <a:ext uri="{9D8B030D-6E8A-4147-A177-3AD203B41FA5}">
                      <a16:colId xmlns:a16="http://schemas.microsoft.com/office/drawing/2014/main" val="3489396682"/>
                    </a:ext>
                  </a:extLst>
                </a:gridCol>
              </a:tblGrid>
              <a:tr h="169066">
                <a:tc>
                  <a:txBody>
                    <a:bodyPr/>
                    <a:lstStyle/>
                    <a:p>
                      <a:pPr algn="ctr">
                        <a:spcAft>
                          <a:spcPts val="0"/>
                        </a:spcAft>
                      </a:pPr>
                      <a:endParaRPr lang="es-CO"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8501" marR="38501" marT="0" marB="0"/>
                </a:tc>
                <a:tc>
                  <a:txBody>
                    <a:bodyPr/>
                    <a:lstStyle/>
                    <a:p>
                      <a:pPr algn="ctr">
                        <a:spcAft>
                          <a:spcPts val="0"/>
                        </a:spcAft>
                      </a:pPr>
                      <a:endParaRPr lang="es-CO"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8501" marR="38501" marT="0" marB="0"/>
                </a:tc>
                <a:extLst>
                  <a:ext uri="{0D108BD9-81ED-4DB2-BD59-A6C34878D82A}">
                    <a16:rowId xmlns:a16="http://schemas.microsoft.com/office/drawing/2014/main" val="3080955643"/>
                  </a:ext>
                </a:extLst>
              </a:tr>
              <a:tr h="169066">
                <a:tc>
                  <a:txBody>
                    <a:bodyPr/>
                    <a:lstStyle/>
                    <a:p>
                      <a:pPr algn="just">
                        <a:spcAft>
                          <a:spcPts val="0"/>
                        </a:spcAft>
                      </a:pPr>
                      <a:r>
                        <a:rPr lang="es-ES" sz="1200" dirty="0">
                          <a:effectLst/>
                        </a:rPr>
                        <a:t>CONSTITUCION POLITICA DE 1991</a:t>
                      </a:r>
                      <a:endParaRPr lang="es-CO"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8501" marR="38501" marT="0" marB="0"/>
                </a:tc>
                <a:tc>
                  <a:txBody>
                    <a:bodyPr/>
                    <a:lstStyle/>
                    <a:p>
                      <a:pPr algn="just">
                        <a:spcAft>
                          <a:spcPts val="0"/>
                        </a:spcAft>
                      </a:pPr>
                      <a:r>
                        <a:rPr lang="es-ES" sz="1200" dirty="0">
                          <a:effectLst/>
                        </a:rPr>
                        <a:t> </a:t>
                      </a:r>
                      <a:endParaRPr lang="es-CO"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8501" marR="38501" marT="0" marB="0"/>
                </a:tc>
                <a:extLst>
                  <a:ext uri="{0D108BD9-81ED-4DB2-BD59-A6C34878D82A}">
                    <a16:rowId xmlns:a16="http://schemas.microsoft.com/office/drawing/2014/main" val="1519962978"/>
                  </a:ext>
                </a:extLst>
              </a:tr>
              <a:tr h="169066">
                <a:tc>
                  <a:txBody>
                    <a:bodyPr/>
                    <a:lstStyle/>
                    <a:p>
                      <a:pPr algn="just">
                        <a:spcAft>
                          <a:spcPts val="0"/>
                        </a:spcAft>
                      </a:pPr>
                      <a:r>
                        <a:rPr lang="es-ES" sz="1200">
                          <a:effectLst/>
                        </a:rPr>
                        <a:t>Ley 9 de 1979</a:t>
                      </a:r>
                      <a:endParaRPr lang="es-CO"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8501" marR="38501" marT="0" marB="0"/>
                </a:tc>
                <a:tc>
                  <a:txBody>
                    <a:bodyPr/>
                    <a:lstStyle/>
                    <a:p>
                      <a:pPr algn="just">
                        <a:spcAft>
                          <a:spcPts val="0"/>
                        </a:spcAft>
                      </a:pPr>
                      <a:r>
                        <a:rPr lang="es-ES" sz="1200">
                          <a:effectLst/>
                        </a:rPr>
                        <a:t>Por la cual se dictan Medidas  Sanitarias.</a:t>
                      </a:r>
                      <a:endParaRPr lang="es-CO"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8501" marR="38501" marT="0" marB="0"/>
                </a:tc>
                <a:extLst>
                  <a:ext uri="{0D108BD9-81ED-4DB2-BD59-A6C34878D82A}">
                    <a16:rowId xmlns:a16="http://schemas.microsoft.com/office/drawing/2014/main" val="2619154352"/>
                  </a:ext>
                </a:extLst>
              </a:tr>
              <a:tr h="676265">
                <a:tc>
                  <a:txBody>
                    <a:bodyPr/>
                    <a:lstStyle/>
                    <a:p>
                      <a:pPr algn="l">
                        <a:spcAft>
                          <a:spcPts val="0"/>
                        </a:spcAft>
                      </a:pPr>
                      <a:r>
                        <a:rPr lang="es-ES" sz="1200" dirty="0">
                          <a:effectLst/>
                        </a:rPr>
                        <a:t>Ley 99 de 1993</a:t>
                      </a:r>
                      <a:endParaRPr lang="es-CO"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8501" marR="38501" marT="0" marB="0"/>
                </a:tc>
                <a:tc>
                  <a:txBody>
                    <a:bodyPr/>
                    <a:lstStyle/>
                    <a:p>
                      <a:pPr algn="just">
                        <a:spcAft>
                          <a:spcPts val="0"/>
                        </a:spcAft>
                      </a:pPr>
                      <a:r>
                        <a:rPr lang="es-ES" sz="1200" dirty="0">
                          <a:effectLst/>
                        </a:rPr>
                        <a:t> </a:t>
                      </a:r>
                      <a:r>
                        <a:rPr lang="es-CO" sz="1200" dirty="0" smtClean="0">
                          <a:effectLst/>
                        </a:rPr>
                        <a:t>Por la cual se crea el Ministerio del Medio Ambiente, se reordena el Sector Público encargado de la gestión y conservación del medio ambiente y los recursos naturales renovables, se organiza el Sistema Nacional Ambiental, SINA, y se dictan otras disposiciones.</a:t>
                      </a:r>
                      <a:endParaRPr lang="es-CO"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8501" marR="38501" marT="0" marB="0"/>
                </a:tc>
                <a:extLst>
                  <a:ext uri="{0D108BD9-81ED-4DB2-BD59-A6C34878D82A}">
                    <a16:rowId xmlns:a16="http://schemas.microsoft.com/office/drawing/2014/main" val="2215685379"/>
                  </a:ext>
                </a:extLst>
              </a:tr>
              <a:tr h="338132">
                <a:tc>
                  <a:txBody>
                    <a:bodyPr/>
                    <a:lstStyle/>
                    <a:p>
                      <a:pPr algn="just">
                        <a:spcAft>
                          <a:spcPts val="0"/>
                        </a:spcAft>
                      </a:pPr>
                      <a:r>
                        <a:rPr lang="es-ES" sz="1200">
                          <a:effectLst/>
                        </a:rPr>
                        <a:t>Decreto Compilatorio 1076 de 2015</a:t>
                      </a:r>
                      <a:endParaRPr lang="es-CO"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8501" marR="38501" marT="0" marB="0"/>
                </a:tc>
                <a:tc>
                  <a:txBody>
                    <a:bodyPr/>
                    <a:lstStyle/>
                    <a:p>
                      <a:pPr algn="just">
                        <a:spcAft>
                          <a:spcPts val="0"/>
                        </a:spcAft>
                      </a:pPr>
                      <a:r>
                        <a:rPr lang="es-ES" sz="1200">
                          <a:effectLst/>
                        </a:rPr>
                        <a:t>“Por medio del cual se expide el Decreto Único Reglamentario del Sector Ambiente y Desarrollo Sostenible”</a:t>
                      </a:r>
                      <a:endParaRPr lang="es-CO"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8501" marR="38501" marT="0" marB="0"/>
                </a:tc>
                <a:extLst>
                  <a:ext uri="{0D108BD9-81ED-4DB2-BD59-A6C34878D82A}">
                    <a16:rowId xmlns:a16="http://schemas.microsoft.com/office/drawing/2014/main" val="4040409440"/>
                  </a:ext>
                </a:extLst>
              </a:tr>
              <a:tr h="845331">
                <a:tc>
                  <a:txBody>
                    <a:bodyPr/>
                    <a:lstStyle/>
                    <a:p>
                      <a:pPr algn="just">
                        <a:spcAft>
                          <a:spcPts val="0"/>
                        </a:spcAft>
                      </a:pPr>
                      <a:r>
                        <a:rPr lang="es-ES" sz="1200" dirty="0">
                          <a:effectLst/>
                        </a:rPr>
                        <a:t>Decreto 1443 de 2004</a:t>
                      </a:r>
                      <a:endParaRPr lang="es-CO"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8501" marR="38501" marT="0" marB="0"/>
                </a:tc>
                <a:tc>
                  <a:txBody>
                    <a:bodyPr/>
                    <a:lstStyle/>
                    <a:p>
                      <a:pPr algn="just">
                        <a:spcAft>
                          <a:spcPts val="0"/>
                        </a:spcAft>
                      </a:pPr>
                      <a:r>
                        <a:rPr lang="es-ES" sz="1200" dirty="0">
                          <a:effectLst/>
                        </a:rPr>
                        <a:t>“Por el cual se reglamenta parcialmente el Decreto-ley 2811 de 1974, la Ley 253 de 1996, y la Ley 430 de 1998 en relación con la prevención y control de la contaminación ambiental por el manejo de plaguicidas y desechos o residuos peligrosos provenientes de los mismos, y se toman otras determinaciones”.</a:t>
                      </a:r>
                      <a:endParaRPr lang="es-CO"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8501" marR="38501" marT="0" marB="0"/>
                </a:tc>
                <a:extLst>
                  <a:ext uri="{0D108BD9-81ED-4DB2-BD59-A6C34878D82A}">
                    <a16:rowId xmlns:a16="http://schemas.microsoft.com/office/drawing/2014/main" val="28128268"/>
                  </a:ext>
                </a:extLst>
              </a:tr>
              <a:tr h="507199">
                <a:tc>
                  <a:txBody>
                    <a:bodyPr/>
                    <a:lstStyle/>
                    <a:p>
                      <a:pPr algn="just">
                        <a:spcAft>
                          <a:spcPts val="0"/>
                        </a:spcAft>
                      </a:pPr>
                      <a:r>
                        <a:rPr lang="es-ES" sz="1200">
                          <a:effectLst/>
                        </a:rPr>
                        <a:t>Decreto 4741 de 2005</a:t>
                      </a:r>
                      <a:endParaRPr lang="es-CO"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8501" marR="38501" marT="0" marB="0"/>
                </a:tc>
                <a:tc>
                  <a:txBody>
                    <a:bodyPr/>
                    <a:lstStyle/>
                    <a:p>
                      <a:pPr algn="just">
                        <a:spcAft>
                          <a:spcPts val="0"/>
                        </a:spcAft>
                      </a:pPr>
                      <a:r>
                        <a:rPr lang="es-ES" sz="1200" dirty="0">
                          <a:effectLst/>
                        </a:rPr>
                        <a:t>“por el cual se reglamenta parcialmente la prevención y el manejo de los residuos o desechos peligrosos generados en el marco de la gestión integral”</a:t>
                      </a:r>
                      <a:endParaRPr lang="es-CO"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8501" marR="38501" marT="0" marB="0"/>
                </a:tc>
                <a:extLst>
                  <a:ext uri="{0D108BD9-81ED-4DB2-BD59-A6C34878D82A}">
                    <a16:rowId xmlns:a16="http://schemas.microsoft.com/office/drawing/2014/main" val="1111638370"/>
                  </a:ext>
                </a:extLst>
              </a:tr>
              <a:tr h="338132">
                <a:tc>
                  <a:txBody>
                    <a:bodyPr/>
                    <a:lstStyle/>
                    <a:p>
                      <a:pPr algn="just">
                        <a:spcAft>
                          <a:spcPts val="0"/>
                        </a:spcAft>
                      </a:pPr>
                      <a:r>
                        <a:rPr lang="es-ES" sz="1200" dirty="0">
                          <a:effectLst/>
                        </a:rPr>
                        <a:t>Decreto 351 de 2014</a:t>
                      </a:r>
                      <a:endParaRPr lang="es-CO"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8501" marR="38501" marT="0" marB="0"/>
                </a:tc>
                <a:tc>
                  <a:txBody>
                    <a:bodyPr/>
                    <a:lstStyle/>
                    <a:p>
                      <a:pPr algn="just">
                        <a:spcAft>
                          <a:spcPts val="0"/>
                        </a:spcAft>
                        <a:tabLst>
                          <a:tab pos="590550" algn="l"/>
                        </a:tabLst>
                      </a:pPr>
                      <a:r>
                        <a:rPr lang="es-ES" sz="1200">
                          <a:effectLst/>
                        </a:rPr>
                        <a:t>“Por el cual se reglamenta la gestión integral de los residuos generados en la atención en salud y otras actividades”</a:t>
                      </a:r>
                      <a:endParaRPr lang="es-CO"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8501" marR="38501" marT="0" marB="0"/>
                </a:tc>
                <a:extLst>
                  <a:ext uri="{0D108BD9-81ED-4DB2-BD59-A6C34878D82A}">
                    <a16:rowId xmlns:a16="http://schemas.microsoft.com/office/drawing/2014/main" val="2815896326"/>
                  </a:ext>
                </a:extLst>
              </a:tr>
              <a:tr h="338132">
                <a:tc>
                  <a:txBody>
                    <a:bodyPr/>
                    <a:lstStyle/>
                    <a:p>
                      <a:pPr algn="just">
                        <a:spcAft>
                          <a:spcPts val="0"/>
                        </a:spcAft>
                      </a:pPr>
                      <a:r>
                        <a:rPr lang="es-ES" sz="1200">
                          <a:effectLst/>
                        </a:rPr>
                        <a:t>Decreto Distrital 482 de 2003</a:t>
                      </a:r>
                      <a:endParaRPr lang="es-CO"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8501" marR="38501" marT="0" marB="0"/>
                </a:tc>
                <a:tc>
                  <a:txBody>
                    <a:bodyPr/>
                    <a:lstStyle/>
                    <a:p>
                      <a:pPr algn="just">
                        <a:spcAft>
                          <a:spcPts val="0"/>
                        </a:spcAft>
                      </a:pPr>
                      <a:r>
                        <a:rPr lang="es-ES" sz="1200">
                          <a:effectLst/>
                        </a:rPr>
                        <a:t>“Por el cual se adopta la Política de Producción Sostenible para Bogotá, D.C.”</a:t>
                      </a:r>
                      <a:endParaRPr lang="es-CO"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8501" marR="38501" marT="0" marB="0"/>
                </a:tc>
                <a:extLst>
                  <a:ext uri="{0D108BD9-81ED-4DB2-BD59-A6C34878D82A}">
                    <a16:rowId xmlns:a16="http://schemas.microsoft.com/office/drawing/2014/main" val="2670082159"/>
                  </a:ext>
                </a:extLst>
              </a:tr>
              <a:tr h="338132">
                <a:tc>
                  <a:txBody>
                    <a:bodyPr/>
                    <a:lstStyle/>
                    <a:p>
                      <a:pPr algn="just">
                        <a:spcAft>
                          <a:spcPts val="0"/>
                        </a:spcAft>
                      </a:pPr>
                      <a:r>
                        <a:rPr lang="es-ES" sz="1200">
                          <a:effectLst/>
                        </a:rPr>
                        <a:t>Decreto Distrital 689 de 2011</a:t>
                      </a:r>
                      <a:endParaRPr lang="es-CO"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8501" marR="38501" marT="0" marB="0"/>
                </a:tc>
                <a:tc>
                  <a:txBody>
                    <a:bodyPr/>
                    <a:lstStyle/>
                    <a:p>
                      <a:pPr algn="just">
                        <a:spcAft>
                          <a:spcPts val="0"/>
                        </a:spcAft>
                      </a:pPr>
                      <a:r>
                        <a:rPr lang="es-ES" sz="1200">
                          <a:effectLst/>
                        </a:rPr>
                        <a:t>"Por medio del cual se adopta la ‘Guía para la formulación, implementación y evaluación de Políticas Públicas Distritales"</a:t>
                      </a:r>
                      <a:endParaRPr lang="es-CO"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8501" marR="38501" marT="0" marB="0"/>
                </a:tc>
                <a:extLst>
                  <a:ext uri="{0D108BD9-81ED-4DB2-BD59-A6C34878D82A}">
                    <a16:rowId xmlns:a16="http://schemas.microsoft.com/office/drawing/2014/main" val="1119273744"/>
                  </a:ext>
                </a:extLst>
              </a:tr>
              <a:tr h="676265">
                <a:tc>
                  <a:txBody>
                    <a:bodyPr/>
                    <a:lstStyle/>
                    <a:p>
                      <a:pPr algn="just">
                        <a:spcAft>
                          <a:spcPts val="0"/>
                        </a:spcAft>
                      </a:pPr>
                      <a:r>
                        <a:rPr lang="es-ES" sz="1200">
                          <a:effectLst/>
                        </a:rPr>
                        <a:t>Resolución 631 de 2015  </a:t>
                      </a:r>
                      <a:endParaRPr lang="es-CO"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8501" marR="38501" marT="0" marB="0"/>
                </a:tc>
                <a:tc>
                  <a:txBody>
                    <a:bodyPr/>
                    <a:lstStyle/>
                    <a:p>
                      <a:pPr algn="just">
                        <a:spcAft>
                          <a:spcPts val="0"/>
                        </a:spcAft>
                      </a:pPr>
                      <a:r>
                        <a:rPr lang="es-ES" sz="1200">
                          <a:effectLst/>
                        </a:rPr>
                        <a:t>“Por la cual se establecen los parámetros y los valores límites máximos permisibles en los vertimientos puntuales a cuerpos de agua superficiales y a los sistemas de alcantarillado público y se dictan otras disposiciones”</a:t>
                      </a:r>
                      <a:endParaRPr lang="es-CO"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8501" marR="38501" marT="0" marB="0"/>
                </a:tc>
                <a:extLst>
                  <a:ext uri="{0D108BD9-81ED-4DB2-BD59-A6C34878D82A}">
                    <a16:rowId xmlns:a16="http://schemas.microsoft.com/office/drawing/2014/main" val="1445134701"/>
                  </a:ext>
                </a:extLst>
              </a:tr>
              <a:tr h="507199">
                <a:tc>
                  <a:txBody>
                    <a:bodyPr/>
                    <a:lstStyle/>
                    <a:p>
                      <a:pPr algn="just">
                        <a:spcAft>
                          <a:spcPts val="0"/>
                        </a:spcAft>
                      </a:pPr>
                      <a:r>
                        <a:rPr lang="es-ES" sz="1200">
                          <a:effectLst/>
                        </a:rPr>
                        <a:t>Resolución 3957 de 2009 de la SDA</a:t>
                      </a:r>
                      <a:endParaRPr lang="es-CO" sz="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8501" marR="38501" marT="0" marB="0"/>
                </a:tc>
                <a:tc>
                  <a:txBody>
                    <a:bodyPr/>
                    <a:lstStyle/>
                    <a:p>
                      <a:pPr algn="just">
                        <a:spcAft>
                          <a:spcPts val="0"/>
                        </a:spcAft>
                      </a:pPr>
                      <a:r>
                        <a:rPr lang="es-ES" sz="1200" dirty="0">
                          <a:effectLst/>
                        </a:rPr>
                        <a:t>"Por la cual se establece la norma técnica, para el control y manejo de los vertimientos realizados a la red de alcantarillado público en el Distrito Capital"</a:t>
                      </a:r>
                      <a:endParaRPr lang="es-CO"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8501" marR="38501" marT="0" marB="0"/>
                </a:tc>
                <a:extLst>
                  <a:ext uri="{0D108BD9-81ED-4DB2-BD59-A6C34878D82A}">
                    <a16:rowId xmlns:a16="http://schemas.microsoft.com/office/drawing/2014/main" val="1755691683"/>
                  </a:ext>
                </a:extLst>
              </a:tr>
            </a:tbl>
          </a:graphicData>
        </a:graphic>
      </p:graphicFrame>
    </p:spTree>
    <p:extLst>
      <p:ext uri="{BB962C8B-B14F-4D97-AF65-F5344CB8AC3E}">
        <p14:creationId xmlns:p14="http://schemas.microsoft.com/office/powerpoint/2010/main" val="2000504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MMEZA\Desktop\bann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49280"/>
            <a:ext cx="9144000" cy="908720"/>
          </a:xfrm>
          <a:prstGeom prst="rect">
            <a:avLst/>
          </a:prstGeom>
          <a:noFill/>
          <a:extLst>
            <a:ext uri="{909E8E84-426E-40DD-AFC4-6F175D3DCCD1}">
              <a14:hiddenFill xmlns:a14="http://schemas.microsoft.com/office/drawing/2010/main">
                <a:solidFill>
                  <a:srgbClr val="FFFFFF"/>
                </a:solidFill>
              </a14:hiddenFill>
            </a:ext>
          </a:extLst>
        </p:spPr>
      </p:pic>
      <p:sp>
        <p:nvSpPr>
          <p:cNvPr id="22" name="21 Rectángulo"/>
          <p:cNvSpPr/>
          <p:nvPr/>
        </p:nvSpPr>
        <p:spPr>
          <a:xfrm>
            <a:off x="4123176" y="1916832"/>
            <a:ext cx="184730" cy="2585323"/>
          </a:xfrm>
          <a:prstGeom prst="rect">
            <a:avLst/>
          </a:prstGeom>
          <a:noFill/>
        </p:spPr>
        <p:txBody>
          <a:bodyPr wrap="none" lIns="91440" tIns="45720" rIns="91440" bIns="45720">
            <a:spAutoFit/>
          </a:bodyPr>
          <a:lstStyle/>
          <a:p>
            <a:pPr algn="ctr"/>
            <a:endPar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gency FB" panose="020B0503020202020204" pitchFamily="34" charset="0"/>
            </a:endParaRPr>
          </a:p>
          <a:p>
            <a:pPr algn="ctr"/>
            <a:endParaRPr lang="es-E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2 Rectángulo"/>
          <p:cNvSpPr/>
          <p:nvPr/>
        </p:nvSpPr>
        <p:spPr>
          <a:xfrm>
            <a:off x="59434" y="332656"/>
            <a:ext cx="8496944" cy="70788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CO"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IMPACTO FISCAL</a:t>
            </a:r>
            <a:endParaRPr lang="es-CO"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2" name="Rectángulo 1"/>
          <p:cNvSpPr/>
          <p:nvPr/>
        </p:nvSpPr>
        <p:spPr>
          <a:xfrm>
            <a:off x="251520" y="2193831"/>
            <a:ext cx="4572000" cy="2308324"/>
          </a:xfrm>
          <a:prstGeom prst="rect">
            <a:avLst/>
          </a:prstGeom>
        </p:spPr>
        <p:txBody>
          <a:bodyPr>
            <a:spAutoFit/>
          </a:bodyPr>
          <a:lstStyle/>
          <a:p>
            <a:pPr algn="just"/>
            <a:r>
              <a:rPr lang="es-ES" dirty="0">
                <a:solidFill>
                  <a:schemeClr val="tx2">
                    <a:lumMod val="75000"/>
                  </a:schemeClr>
                </a:solidFill>
                <a:cs typeface="Arial" panose="020B0604020202020204" pitchFamily="34" charset="0"/>
              </a:rPr>
              <a:t>Para los autores y de conformidad con el Artículo 7 de la Ley 819 de 2003. El Proyecto de Acuerdo en estudio, tiene impacto fiscal. Los gastos que genere la presente iniciativa se entenderán incluidos en los presupuestos y en el Plan Operativo Anual de Inversión de las entidades competentes.</a:t>
            </a:r>
            <a:endParaRPr lang="es-CO" dirty="0">
              <a:solidFill>
                <a:schemeClr val="tx2">
                  <a:lumMod val="75000"/>
                </a:schemeClr>
              </a:solidFill>
              <a:effectLst/>
            </a:endParaRPr>
          </a:p>
        </p:txBody>
      </p:sp>
      <p:pic>
        <p:nvPicPr>
          <p:cNvPr id="5" name="Imagen 4"/>
          <p:cNvPicPr>
            <a:picLocks noChangeAspect="1"/>
          </p:cNvPicPr>
          <p:nvPr/>
        </p:nvPicPr>
        <p:blipFill>
          <a:blip r:embed="rId3"/>
          <a:stretch>
            <a:fillRect/>
          </a:stretch>
        </p:blipFill>
        <p:spPr>
          <a:xfrm>
            <a:off x="5161808" y="2164115"/>
            <a:ext cx="3658663" cy="2472070"/>
          </a:xfrm>
          <a:prstGeom prst="rect">
            <a:avLst/>
          </a:prstGeom>
        </p:spPr>
      </p:pic>
    </p:spTree>
    <p:extLst>
      <p:ext uri="{BB962C8B-B14F-4D97-AF65-F5344CB8AC3E}">
        <p14:creationId xmlns:p14="http://schemas.microsoft.com/office/powerpoint/2010/main" val="10573028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jecutivo">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925</TotalTime>
  <Words>739</Words>
  <Application>Microsoft Office PowerPoint</Application>
  <PresentationFormat>Presentación en pantalla (4:3)</PresentationFormat>
  <Paragraphs>138</Paragraphs>
  <Slides>15</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15</vt:i4>
      </vt:variant>
    </vt:vector>
  </HeadingPairs>
  <TitlesOfParts>
    <vt:vector size="23" baseType="lpstr">
      <vt:lpstr>Agency FB</vt:lpstr>
      <vt:lpstr>Arial</vt:lpstr>
      <vt:lpstr>Calibri</vt:lpstr>
      <vt:lpstr>Century Gothic</vt:lpstr>
      <vt:lpstr>Courier New</vt:lpstr>
      <vt:lpstr>Palatino Linotype</vt:lpstr>
      <vt:lpstr>Times New Roman</vt:lpstr>
      <vt:lpstr>Ejecutivo</vt:lpstr>
      <vt:lpstr>PONENCIA PROYECTO  ACUERDO 370 DE 2017  “POR EL CUAL SE DICTAN LINEAMIENTOS DE POLÍTICA PÚBLICA PARA EL USO Y MANEJO DE SUSTANCIAS GENERADORAS DE VERTIMIENTOS PELIGROSOS, PRODUCIDAS POR CLINICAS VETERINARIAS Y ESTABLECIMIENTOS DE SERVICIOS VETERINARIOS, Y SE DICTAN OTRAS DISPOSICIONES”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GEOVANNI ANDRES CARDENAS MOGOLLON</dc:creator>
  <cp:lastModifiedBy>GEOVANNI ANDRES CARDENAS MOGOLLON</cp:lastModifiedBy>
  <cp:revision>66</cp:revision>
  <dcterms:created xsi:type="dcterms:W3CDTF">2016-06-15T20:50:55Z</dcterms:created>
  <dcterms:modified xsi:type="dcterms:W3CDTF">2017-08-30T13:53:42Z</dcterms:modified>
</cp:coreProperties>
</file>