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17"/>
  </p:notesMasterIdLst>
  <p:handoutMasterIdLst>
    <p:handoutMasterId r:id="rId18"/>
  </p:handoutMasterIdLst>
  <p:sldIdLst>
    <p:sldId id="256" r:id="rId2"/>
    <p:sldId id="305" r:id="rId3"/>
    <p:sldId id="317" r:id="rId4"/>
    <p:sldId id="312" r:id="rId5"/>
    <p:sldId id="311" r:id="rId6"/>
    <p:sldId id="309" r:id="rId7"/>
    <p:sldId id="310" r:id="rId8"/>
    <p:sldId id="301" r:id="rId9"/>
    <p:sldId id="308" r:id="rId10"/>
    <p:sldId id="307" r:id="rId11"/>
    <p:sldId id="316" r:id="rId12"/>
    <p:sldId id="313" r:id="rId13"/>
    <p:sldId id="314" r:id="rId14"/>
    <p:sldId id="315" r:id="rId15"/>
    <p:sldId id="29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90" d="100"/>
          <a:sy n="90" d="100"/>
        </p:scale>
        <p:origin x="4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694776-B012-4950-B0B5-447A8AB3C683}" type="datetimeFigureOut">
              <a:rPr lang="es-CO" smtClean="0"/>
              <a:t>30/08/2017</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59316B-1289-4D40-87D0-C90620B88595}" type="slidenum">
              <a:rPr lang="es-CO" smtClean="0"/>
              <a:t>‹Nº›</a:t>
            </a:fld>
            <a:endParaRPr lang="es-CO"/>
          </a:p>
        </p:txBody>
      </p:sp>
    </p:spTree>
    <p:extLst>
      <p:ext uri="{BB962C8B-B14F-4D97-AF65-F5344CB8AC3E}">
        <p14:creationId xmlns:p14="http://schemas.microsoft.com/office/powerpoint/2010/main" val="1400731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6A30C-4BE9-49E0-86DC-AD1FFEF8E471}" type="datetimeFigureOut">
              <a:rPr lang="es-CO" smtClean="0"/>
              <a:t>30/08/2017</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DAFDD-C331-46E2-BF5D-8DDFA385B302}" type="slidenum">
              <a:rPr lang="es-CO" smtClean="0"/>
              <a:t>‹Nº›</a:t>
            </a:fld>
            <a:endParaRPr lang="es-CO"/>
          </a:p>
        </p:txBody>
      </p:sp>
    </p:spTree>
    <p:extLst>
      <p:ext uri="{BB962C8B-B14F-4D97-AF65-F5344CB8AC3E}">
        <p14:creationId xmlns:p14="http://schemas.microsoft.com/office/powerpoint/2010/main" val="284658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59DAFDD-C331-46E2-BF5D-8DDFA385B302}" type="slidenum">
              <a:rPr lang="es-CO" smtClean="0"/>
              <a:t>1</a:t>
            </a:fld>
            <a:endParaRPr lang="es-CO"/>
          </a:p>
        </p:txBody>
      </p:sp>
    </p:spTree>
    <p:extLst>
      <p:ext uri="{BB962C8B-B14F-4D97-AF65-F5344CB8AC3E}">
        <p14:creationId xmlns:p14="http://schemas.microsoft.com/office/powerpoint/2010/main" val="37003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509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8885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24865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69436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6303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91835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92425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023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2137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8130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5605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3373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6805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3781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91546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2942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40000"/>
          </a:blip>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8/30/2017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06537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no tires los chicles al sue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87335"/>
            <a:ext cx="6130344" cy="306069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chicles  sue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 y="-1"/>
            <a:ext cx="5998742" cy="323259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48026"/>
            <a:ext cx="12192000" cy="809974"/>
          </a:xfrm>
          <a:prstGeom prst="rect">
            <a:avLst/>
          </a:prstGeom>
        </p:spPr>
      </p:pic>
      <p:pic>
        <p:nvPicPr>
          <p:cNvPr id="5128" name="Picture 8" descr="Resultado de imagen para colillas de cigarrill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1557" y="0"/>
            <a:ext cx="6190443" cy="323259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ultado de imagen para chicles suel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1556" y="3232596"/>
            <a:ext cx="6190443" cy="28154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1666491" y="2460695"/>
            <a:ext cx="8275999" cy="1754326"/>
          </a:xfrm>
          <a:prstGeom prst="rect">
            <a:avLst/>
          </a:prstGeom>
          <a:blipFill dpi="0" rotWithShape="1">
            <a:blip r:embed="rId8">
              <a:alphaModFix amt="40000"/>
            </a:blip>
            <a:srcRect/>
            <a:tile tx="0" ty="0" sx="100000" sy="100000" flip="none" algn="tl"/>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50800" dir="5400000" algn="ctr" rotWithShape="0">
              <a:srgbClr val="000000"/>
            </a:outerShdw>
          </a:effectLst>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CO" sz="5400" b="1" cap="none" spc="0" dirty="0" smtClean="0">
                <a:ln/>
                <a:solidFill>
                  <a:schemeClr val="bg1"/>
                </a:solidFill>
                <a:effectLst/>
                <a:latin typeface="Century Gothic" panose="020B0502020202020204" pitchFamily="34" charset="0"/>
              </a:rPr>
              <a:t>PROYECTO DE ACUERDO </a:t>
            </a:r>
            <a:r>
              <a:rPr lang="es-CO" sz="5400" b="1" dirty="0" smtClean="0">
                <a:ln/>
                <a:solidFill>
                  <a:schemeClr val="bg1"/>
                </a:solidFill>
                <a:latin typeface="Century Gothic" panose="020B0502020202020204" pitchFamily="34" charset="0"/>
              </a:rPr>
              <a:t>389</a:t>
            </a:r>
            <a:r>
              <a:rPr lang="es-CO" sz="5400" b="1" cap="none" spc="0" dirty="0" smtClean="0">
                <a:ln/>
                <a:solidFill>
                  <a:schemeClr val="bg1"/>
                </a:solidFill>
                <a:effectLst/>
                <a:latin typeface="Century Gothic" panose="020B0502020202020204" pitchFamily="34" charset="0"/>
              </a:rPr>
              <a:t> DE 2017</a:t>
            </a:r>
            <a:endParaRPr lang="es-CO" sz="5400" b="1" cap="none" spc="0" dirty="0">
              <a:ln/>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34513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2647" y="446469"/>
            <a:ext cx="3979572" cy="3097021"/>
          </a:xfrm>
          <a:prstGeom prst="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p:nvPr/>
        </p:nvSpPr>
        <p:spPr>
          <a:xfrm>
            <a:off x="822130" y="3637034"/>
            <a:ext cx="2846231" cy="369332"/>
          </a:xfrm>
          <a:prstGeom prst="rect">
            <a:avLst/>
          </a:prstGeom>
          <a:noFill/>
        </p:spPr>
        <p:txBody>
          <a:bodyPr wrap="square" rtlCol="0">
            <a:spAutoFit/>
          </a:bodyPr>
          <a:lstStyle/>
          <a:p>
            <a:pPr algn="ctr"/>
            <a:r>
              <a:rPr lang="es-CO" b="1" dirty="0" smtClean="0">
                <a:solidFill>
                  <a:schemeClr val="accent5">
                    <a:lumMod val="75000"/>
                  </a:schemeClr>
                </a:solidFill>
              </a:rPr>
              <a:t>DUBLÍN-IRLANDA</a:t>
            </a:r>
            <a:endParaRPr lang="es-CO" b="1" dirty="0">
              <a:solidFill>
                <a:schemeClr val="accent5">
                  <a:lumMod val="75000"/>
                </a:schemeClr>
              </a:solidFill>
            </a:endParaRPr>
          </a:p>
        </p:txBody>
      </p:sp>
      <p:pic>
        <p:nvPicPr>
          <p:cNvPr id="3074" name="Picture 2" descr="http://cdn2.sportngin.com/attachments/photo/1545/5162/No_Butts_About_It_-_Landscape_12x9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054" y="549838"/>
            <a:ext cx="3861470" cy="290993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3209"/>
            <a:ext cx="12192000" cy="924791"/>
          </a:xfrm>
          <a:prstGeom prst="rect">
            <a:avLst/>
          </a:prstGeom>
        </p:spPr>
      </p:pic>
      <p:sp>
        <p:nvSpPr>
          <p:cNvPr id="2" name="CuadroTexto 1"/>
          <p:cNvSpPr txBox="1"/>
          <p:nvPr/>
        </p:nvSpPr>
        <p:spPr>
          <a:xfrm>
            <a:off x="8242024" y="3637034"/>
            <a:ext cx="3549209" cy="646331"/>
          </a:xfrm>
          <a:prstGeom prst="rect">
            <a:avLst/>
          </a:prstGeom>
          <a:noFill/>
        </p:spPr>
        <p:txBody>
          <a:bodyPr wrap="square" rtlCol="0">
            <a:spAutoFit/>
          </a:bodyPr>
          <a:lstStyle/>
          <a:p>
            <a:r>
              <a:rPr lang="es-CO" b="1" dirty="0" smtClean="0">
                <a:solidFill>
                  <a:srgbClr val="002060"/>
                </a:solidFill>
              </a:rPr>
              <a:t>MINEÁPOLIS </a:t>
            </a:r>
            <a:r>
              <a:rPr lang="es-ES" b="1" dirty="0" smtClean="0">
                <a:solidFill>
                  <a:srgbClr val="002060"/>
                </a:solidFill>
              </a:rPr>
              <a:t>(MINNESOTA)- USA</a:t>
            </a:r>
            <a:endParaRPr lang="es-ES" b="1" dirty="0">
              <a:solidFill>
                <a:srgbClr val="002060"/>
              </a:solidFill>
            </a:endParaRPr>
          </a:p>
          <a:p>
            <a:pPr algn="ctr"/>
            <a:endParaRPr lang="es-CO" dirty="0"/>
          </a:p>
        </p:txBody>
      </p:sp>
      <p:sp>
        <p:nvSpPr>
          <p:cNvPr id="10" name="Rectángulo 9"/>
          <p:cNvSpPr/>
          <p:nvPr/>
        </p:nvSpPr>
        <p:spPr>
          <a:xfrm>
            <a:off x="4574258" y="1126337"/>
            <a:ext cx="3223537" cy="44824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3076" name="Picture 4" descr="Resultado de imagen para campañas contra arrojar colillas cigarril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616" y="540013"/>
            <a:ext cx="3825351" cy="29099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yorokobu.es/wp-content/uploads/Fumet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956" y="1208727"/>
            <a:ext cx="3084036" cy="4317651"/>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4997003" y="757005"/>
            <a:ext cx="2434107" cy="369332"/>
          </a:xfrm>
          <a:prstGeom prst="rect">
            <a:avLst/>
          </a:prstGeom>
          <a:noFill/>
        </p:spPr>
        <p:txBody>
          <a:bodyPr wrap="square" rtlCol="0">
            <a:spAutoFit/>
          </a:bodyPr>
          <a:lstStyle/>
          <a:p>
            <a:r>
              <a:rPr lang="es-CO" b="1" dirty="0" smtClean="0">
                <a:solidFill>
                  <a:schemeClr val="accent1">
                    <a:lumMod val="75000"/>
                  </a:schemeClr>
                </a:solidFill>
              </a:rPr>
              <a:t>BARCELONA-ESPAÑA</a:t>
            </a:r>
            <a:endParaRPr lang="es-CO" b="1" dirty="0">
              <a:solidFill>
                <a:schemeClr val="accent1">
                  <a:lumMod val="75000"/>
                </a:schemeClr>
              </a:solidFill>
            </a:endParaRPr>
          </a:p>
        </p:txBody>
      </p:sp>
      <p:sp>
        <p:nvSpPr>
          <p:cNvPr id="17" name="Rectángulo 16"/>
          <p:cNvSpPr/>
          <p:nvPr/>
        </p:nvSpPr>
        <p:spPr>
          <a:xfrm>
            <a:off x="8029833" y="467919"/>
            <a:ext cx="4011913" cy="3073771"/>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570081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89264"/>
          </a:xfrm>
        </p:spPr>
        <p:txBody>
          <a:bodyPr>
            <a:noAutofit/>
          </a:bodyPr>
          <a:lstStyle/>
          <a:p>
            <a:pPr algn="ctr"/>
            <a:r>
              <a:rPr lang="es-ES" sz="4000" dirty="0" smtClean="0"/>
              <a:t>EL CASO DE SINGAPUR</a:t>
            </a:r>
            <a:endParaRPr lang="es-ES" sz="4000" dirty="0"/>
          </a:p>
        </p:txBody>
      </p:sp>
      <p:sp>
        <p:nvSpPr>
          <p:cNvPr id="3" name="Marcador de contenido 2"/>
          <p:cNvSpPr>
            <a:spLocks noGrp="1"/>
          </p:cNvSpPr>
          <p:nvPr>
            <p:ph idx="1"/>
          </p:nvPr>
        </p:nvSpPr>
        <p:spPr>
          <a:xfrm>
            <a:off x="677334" y="1547526"/>
            <a:ext cx="8596668" cy="3880773"/>
          </a:xfrm>
        </p:spPr>
        <p:txBody>
          <a:bodyPr/>
          <a:lstStyle/>
          <a:p>
            <a:pPr algn="just"/>
            <a:r>
              <a:rPr lang="es-ES" dirty="0" smtClean="0"/>
              <a:t>La mala conducta de los ciudadanos, llevó a que en 1992 el Gobierno de Singapur prohibiera la </a:t>
            </a:r>
            <a:r>
              <a:rPr lang="es-CO" dirty="0" smtClean="0"/>
              <a:t>importación</a:t>
            </a:r>
            <a:r>
              <a:rPr lang="es-CO" dirty="0"/>
              <a:t>, fabricación y venta de </a:t>
            </a:r>
            <a:r>
              <a:rPr lang="es-CO" dirty="0" smtClean="0"/>
              <a:t>chicle, ya que este desecho se encontraba pegado </a:t>
            </a:r>
            <a:r>
              <a:rPr lang="es-CO" dirty="0"/>
              <a:t>en </a:t>
            </a:r>
            <a:r>
              <a:rPr lang="es-CO" dirty="0" smtClean="0"/>
              <a:t>el mobiliario de diferentes lugares públicos del país, perjudicado incluso el </a:t>
            </a:r>
            <a:r>
              <a:rPr lang="es-CO" dirty="0"/>
              <a:t>funcionamiento de metros, trenes y </a:t>
            </a:r>
            <a:r>
              <a:rPr lang="es-CO" dirty="0" smtClean="0"/>
              <a:t>ascensores.</a:t>
            </a:r>
            <a:endParaRPr lang="es-ES" dirty="0"/>
          </a:p>
        </p:txBody>
      </p:sp>
      <p:pic>
        <p:nvPicPr>
          <p:cNvPr id="1028" name="Picture 4" descr="Resultado de imagen para singapore bubblegum prohib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493" y="3065379"/>
            <a:ext cx="3592350" cy="261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66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3209"/>
            <a:ext cx="12192000" cy="924791"/>
          </a:xfrm>
          <a:prstGeom prst="rect">
            <a:avLst/>
          </a:prstGeom>
        </p:spPr>
      </p:pic>
      <p:sp>
        <p:nvSpPr>
          <p:cNvPr id="5" name="Rectángulo 4"/>
          <p:cNvSpPr/>
          <p:nvPr/>
        </p:nvSpPr>
        <p:spPr>
          <a:xfrm>
            <a:off x="2810352" y="468834"/>
            <a:ext cx="4278864" cy="923330"/>
          </a:xfrm>
          <a:prstGeom prst="rect">
            <a:avLst/>
          </a:prstGeom>
          <a:noFill/>
        </p:spPr>
        <p:txBody>
          <a:bodyPr wrap="none" lIns="91440" tIns="45720" rIns="91440" bIns="45720">
            <a:spAutoFit/>
          </a:bodyPr>
          <a:lstStyle/>
          <a:p>
            <a:pPr algn="ctr"/>
            <a:r>
              <a:rPr lang="es-ES" sz="5400" b="1" dirty="0" smtClean="0">
                <a:ln w="0"/>
                <a:solidFill>
                  <a:schemeClr val="accent1"/>
                </a:solidFill>
                <a:effectLst>
                  <a:outerShdw blurRad="38100" dist="19050" dir="2700000" algn="tl" rotWithShape="0">
                    <a:schemeClr val="dk1">
                      <a:alpha val="40000"/>
                    </a:schemeClr>
                  </a:outerShdw>
                </a:effectLst>
                <a:latin typeface="Century Gothic" panose="020B0502020202020204" pitchFamily="34" charset="0"/>
              </a:rPr>
              <a:t>PROPUESTAS</a:t>
            </a:r>
            <a:endParaRPr lang="es-ES" sz="5400" b="1" cap="none" spc="0" dirty="0">
              <a:ln w="0"/>
              <a:solidFill>
                <a:schemeClr val="accent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6" name="Elipse 5"/>
          <p:cNvSpPr/>
          <p:nvPr/>
        </p:nvSpPr>
        <p:spPr>
          <a:xfrm>
            <a:off x="2446986" y="360608"/>
            <a:ext cx="5164428" cy="1275009"/>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8" name="Conector recto de flecha 7"/>
          <p:cNvCxnSpPr>
            <a:stCxn id="6" idx="4"/>
          </p:cNvCxnSpPr>
          <p:nvPr/>
        </p:nvCxnSpPr>
        <p:spPr>
          <a:xfrm flipH="1">
            <a:off x="2446986" y="1635617"/>
            <a:ext cx="2582214" cy="1541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a:stCxn id="6" idx="4"/>
          </p:cNvCxnSpPr>
          <p:nvPr/>
        </p:nvCxnSpPr>
        <p:spPr>
          <a:xfrm>
            <a:off x="5029200" y="1635617"/>
            <a:ext cx="90488" cy="1541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stCxn id="6" idx="4"/>
            <a:endCxn id="15" idx="1"/>
          </p:cNvCxnSpPr>
          <p:nvPr/>
        </p:nvCxnSpPr>
        <p:spPr>
          <a:xfrm>
            <a:off x="5029200" y="1635617"/>
            <a:ext cx="2854631" cy="1680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Elipse 12"/>
          <p:cNvSpPr/>
          <p:nvPr/>
        </p:nvSpPr>
        <p:spPr>
          <a:xfrm>
            <a:off x="171450" y="2995699"/>
            <a:ext cx="3108960" cy="276606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Elipse 13"/>
          <p:cNvSpPr/>
          <p:nvPr/>
        </p:nvSpPr>
        <p:spPr>
          <a:xfrm>
            <a:off x="3867150" y="3081424"/>
            <a:ext cx="3108960" cy="276606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Elipse 14"/>
          <p:cNvSpPr/>
          <p:nvPr/>
        </p:nvSpPr>
        <p:spPr>
          <a:xfrm>
            <a:off x="7428534" y="2910626"/>
            <a:ext cx="3108960" cy="276606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19"/>
          <p:cNvSpPr/>
          <p:nvPr/>
        </p:nvSpPr>
        <p:spPr>
          <a:xfrm>
            <a:off x="674370" y="3448791"/>
            <a:ext cx="2135982" cy="2031325"/>
          </a:xfrm>
          <a:prstGeom prst="rect">
            <a:avLst/>
          </a:prstGeom>
        </p:spPr>
        <p:txBody>
          <a:bodyPr wrap="square">
            <a:spAutoFit/>
          </a:bodyPr>
          <a:lstStyle/>
          <a:p>
            <a:pPr algn="just"/>
            <a:r>
              <a:rPr lang="es-ES" dirty="0">
                <a:solidFill>
                  <a:srgbClr val="000000"/>
                </a:solidFill>
                <a:latin typeface="Century Gothic" panose="020B0502020202020204" pitchFamily="34" charset="0"/>
                <a:ea typeface="Times New Roman" panose="02020603050405020304" pitchFamily="18" charset="0"/>
              </a:rPr>
              <a:t>La instalación </a:t>
            </a:r>
            <a:r>
              <a:rPr lang="es-ES" dirty="0" smtClean="0">
                <a:solidFill>
                  <a:srgbClr val="000000"/>
                </a:solidFill>
                <a:latin typeface="Century Gothic" panose="020B0502020202020204" pitchFamily="34" charset="0"/>
                <a:ea typeface="Times New Roman" panose="02020603050405020304" pitchFamily="18" charset="0"/>
              </a:rPr>
              <a:t>de más </a:t>
            </a:r>
            <a:r>
              <a:rPr lang="es-ES" dirty="0">
                <a:solidFill>
                  <a:srgbClr val="000000"/>
                </a:solidFill>
                <a:latin typeface="Century Gothic" panose="020B0502020202020204" pitchFamily="34" charset="0"/>
                <a:ea typeface="Times New Roman" panose="02020603050405020304" pitchFamily="18" charset="0"/>
              </a:rPr>
              <a:t>canecas con dispositivos para colillas de cigarrillos </a:t>
            </a:r>
            <a:r>
              <a:rPr lang="es-ES" dirty="0" smtClean="0">
                <a:solidFill>
                  <a:srgbClr val="000000"/>
                </a:solidFill>
                <a:latin typeface="Century Gothic" panose="020B0502020202020204" pitchFamily="34" charset="0"/>
                <a:ea typeface="Times New Roman" panose="02020603050405020304" pitchFamily="18" charset="0"/>
              </a:rPr>
              <a:t> por parte de la UAESP</a:t>
            </a:r>
            <a:endParaRPr lang="es-CO" dirty="0">
              <a:latin typeface="Century Gothic" panose="020B0502020202020204" pitchFamily="34" charset="0"/>
            </a:endParaRPr>
          </a:p>
        </p:txBody>
      </p:sp>
      <p:sp>
        <p:nvSpPr>
          <p:cNvPr id="21" name="Rectángulo 20"/>
          <p:cNvSpPr/>
          <p:nvPr/>
        </p:nvSpPr>
        <p:spPr>
          <a:xfrm>
            <a:off x="4141470" y="3575386"/>
            <a:ext cx="2834640" cy="1754326"/>
          </a:xfrm>
          <a:prstGeom prst="rect">
            <a:avLst/>
          </a:prstGeom>
        </p:spPr>
        <p:txBody>
          <a:bodyPr wrap="square">
            <a:spAutoFit/>
          </a:bodyPr>
          <a:lstStyle/>
          <a:p>
            <a:r>
              <a:rPr lang="es-ES" dirty="0">
                <a:solidFill>
                  <a:srgbClr val="000000"/>
                </a:solidFill>
                <a:latin typeface="Century Gothic" panose="020B0502020202020204" pitchFamily="34" charset="0"/>
                <a:ea typeface="Times New Roman" panose="02020603050405020304" pitchFamily="18" charset="0"/>
              </a:rPr>
              <a:t>R</a:t>
            </a:r>
            <a:r>
              <a:rPr lang="es-ES" dirty="0" smtClean="0">
                <a:solidFill>
                  <a:srgbClr val="000000"/>
                </a:solidFill>
                <a:latin typeface="Century Gothic" panose="020B0502020202020204" pitchFamily="34" charset="0"/>
                <a:ea typeface="Times New Roman" panose="02020603050405020304" pitchFamily="18" charset="0"/>
              </a:rPr>
              <a:t>ealizar </a:t>
            </a:r>
            <a:r>
              <a:rPr lang="es-ES" dirty="0">
                <a:solidFill>
                  <a:srgbClr val="000000"/>
                </a:solidFill>
                <a:latin typeface="Century Gothic" panose="020B0502020202020204" pitchFamily="34" charset="0"/>
                <a:ea typeface="Times New Roman" panose="02020603050405020304" pitchFamily="18" charset="0"/>
              </a:rPr>
              <a:t>campañas pedagógicas </a:t>
            </a:r>
            <a:r>
              <a:rPr lang="es-ES" dirty="0" smtClean="0">
                <a:solidFill>
                  <a:srgbClr val="000000"/>
                </a:solidFill>
                <a:latin typeface="Century Gothic" panose="020B0502020202020204" pitchFamily="34" charset="0"/>
                <a:ea typeface="Times New Roman" panose="02020603050405020304" pitchFamily="18" charset="0"/>
              </a:rPr>
              <a:t>sobre la adecuada </a:t>
            </a:r>
            <a:r>
              <a:rPr lang="es-ES" dirty="0">
                <a:solidFill>
                  <a:srgbClr val="000000"/>
                </a:solidFill>
                <a:latin typeface="Century Gothic" panose="020B0502020202020204" pitchFamily="34" charset="0"/>
                <a:ea typeface="Times New Roman" panose="02020603050405020304" pitchFamily="18" charset="0"/>
              </a:rPr>
              <a:t>disposición de colillas de cigarrillo, chicles y otros residuos </a:t>
            </a:r>
            <a:r>
              <a:rPr lang="es-ES" dirty="0" smtClean="0">
                <a:solidFill>
                  <a:srgbClr val="000000"/>
                </a:solidFill>
                <a:latin typeface="Century Gothic" panose="020B0502020202020204" pitchFamily="34" charset="0"/>
                <a:ea typeface="Times New Roman" panose="02020603050405020304" pitchFamily="18" charset="0"/>
              </a:rPr>
              <a:t>sólidos.</a:t>
            </a:r>
            <a:endParaRPr lang="es-CO" dirty="0">
              <a:latin typeface="Century Gothic" panose="020B0502020202020204" pitchFamily="34" charset="0"/>
            </a:endParaRPr>
          </a:p>
        </p:txBody>
      </p:sp>
      <p:sp>
        <p:nvSpPr>
          <p:cNvPr id="22" name="Rectángulo 21"/>
          <p:cNvSpPr/>
          <p:nvPr/>
        </p:nvSpPr>
        <p:spPr>
          <a:xfrm>
            <a:off x="7791673" y="3308530"/>
            <a:ext cx="2837979" cy="2031325"/>
          </a:xfrm>
          <a:prstGeom prst="rect">
            <a:avLst/>
          </a:prstGeom>
        </p:spPr>
        <p:txBody>
          <a:bodyPr wrap="square">
            <a:spAutoFit/>
          </a:bodyPr>
          <a:lstStyle/>
          <a:p>
            <a:r>
              <a:rPr lang="es-ES" dirty="0">
                <a:solidFill>
                  <a:srgbClr val="000000"/>
                </a:solidFill>
                <a:latin typeface="Century Gothic" panose="020B0502020202020204" pitchFamily="34" charset="0"/>
                <a:ea typeface="Times New Roman" panose="02020603050405020304" pitchFamily="18" charset="0"/>
              </a:rPr>
              <a:t>I</a:t>
            </a:r>
            <a:r>
              <a:rPr lang="es-ES" dirty="0" smtClean="0">
                <a:solidFill>
                  <a:srgbClr val="000000"/>
                </a:solidFill>
                <a:latin typeface="Century Gothic" panose="020B0502020202020204" pitchFamily="34" charset="0"/>
                <a:ea typeface="Times New Roman" panose="02020603050405020304" pitchFamily="18" charset="0"/>
              </a:rPr>
              <a:t>mponer </a:t>
            </a:r>
            <a:r>
              <a:rPr lang="es-ES" dirty="0">
                <a:solidFill>
                  <a:srgbClr val="000000"/>
                </a:solidFill>
                <a:latin typeface="Century Gothic" panose="020B0502020202020204" pitchFamily="34" charset="0"/>
                <a:ea typeface="Times New Roman" panose="02020603050405020304" pitchFamily="18" charset="0"/>
              </a:rPr>
              <a:t>sanciones pedagógicas a </a:t>
            </a:r>
            <a:r>
              <a:rPr lang="es-ES" dirty="0" smtClean="0">
                <a:solidFill>
                  <a:srgbClr val="000000"/>
                </a:solidFill>
                <a:latin typeface="Century Gothic" panose="020B0502020202020204" pitchFamily="34" charset="0"/>
                <a:ea typeface="Times New Roman" panose="02020603050405020304" pitchFamily="18" charset="0"/>
              </a:rPr>
              <a:t>quienes </a:t>
            </a:r>
            <a:r>
              <a:rPr lang="es-ES" dirty="0">
                <a:solidFill>
                  <a:srgbClr val="000000"/>
                </a:solidFill>
                <a:latin typeface="Century Gothic" panose="020B0502020202020204" pitchFamily="34" charset="0"/>
                <a:ea typeface="Times New Roman" panose="02020603050405020304" pitchFamily="18" charset="0"/>
              </a:rPr>
              <a:t>arrojen colillas de cigarrillo o chicles en vía pública, y en caso de </a:t>
            </a:r>
            <a:r>
              <a:rPr lang="es-ES" dirty="0" smtClean="0">
                <a:solidFill>
                  <a:srgbClr val="000000"/>
                </a:solidFill>
                <a:latin typeface="Century Gothic" panose="020B0502020202020204" pitchFamily="34" charset="0"/>
                <a:ea typeface="Times New Roman" panose="02020603050405020304" pitchFamily="18" charset="0"/>
              </a:rPr>
              <a:t>reincidencia </a:t>
            </a:r>
            <a:r>
              <a:rPr lang="es-ES" dirty="0">
                <a:solidFill>
                  <a:srgbClr val="000000"/>
                </a:solidFill>
                <a:latin typeface="Century Gothic" panose="020B0502020202020204" pitchFamily="34" charset="0"/>
                <a:ea typeface="Times New Roman" panose="02020603050405020304" pitchFamily="18" charset="0"/>
              </a:rPr>
              <a:t>imponer </a:t>
            </a:r>
            <a:r>
              <a:rPr lang="es-ES" dirty="0" smtClean="0">
                <a:solidFill>
                  <a:srgbClr val="000000"/>
                </a:solidFill>
                <a:latin typeface="Century Gothic" panose="020B0502020202020204" pitchFamily="34" charset="0"/>
                <a:ea typeface="Times New Roman" panose="02020603050405020304" pitchFamily="18" charset="0"/>
              </a:rPr>
              <a:t>multas</a:t>
            </a:r>
            <a:r>
              <a:rPr lang="es-ES" dirty="0" smtClean="0">
                <a:solidFill>
                  <a:srgbClr val="000000"/>
                </a:solidFill>
                <a:latin typeface="Arial" panose="020B0604020202020204" pitchFamily="34" charset="0"/>
                <a:ea typeface="Times New Roman" panose="02020603050405020304" pitchFamily="18" charset="0"/>
              </a:rPr>
              <a:t>.</a:t>
            </a:r>
            <a:endParaRPr lang="es-CO" dirty="0"/>
          </a:p>
        </p:txBody>
      </p:sp>
    </p:spTree>
    <p:extLst>
      <p:ext uri="{BB962C8B-B14F-4D97-AF65-F5344CB8AC3E}">
        <p14:creationId xmlns:p14="http://schemas.microsoft.com/office/powerpoint/2010/main" val="45648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3209"/>
            <a:ext cx="12192000" cy="924791"/>
          </a:xfrm>
          <a:prstGeom prst="rect">
            <a:avLst/>
          </a:prstGeom>
        </p:spPr>
      </p:pic>
      <p:sp>
        <p:nvSpPr>
          <p:cNvPr id="5" name="Rectángulo 4"/>
          <p:cNvSpPr/>
          <p:nvPr/>
        </p:nvSpPr>
        <p:spPr>
          <a:xfrm>
            <a:off x="4857417" y="468834"/>
            <a:ext cx="184731" cy="923330"/>
          </a:xfrm>
          <a:prstGeom prst="rect">
            <a:avLst/>
          </a:prstGeom>
          <a:noFill/>
        </p:spPr>
        <p:txBody>
          <a:bodyPr wrap="none" lIns="91440" tIns="45720" rIns="91440" bIns="45720">
            <a:spAutoFit/>
          </a:bodyPr>
          <a:lstStyle/>
          <a:p>
            <a:pPr algn="ctr"/>
            <a:endParaRPr lang="es-ES" sz="5400" b="1" cap="none" spc="0" dirty="0">
              <a:ln w="0"/>
              <a:solidFill>
                <a:schemeClr val="accent1"/>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1026" name="Picture 2" descr="https://attachment.outlook.office.net/owa/judavid20@hotmail.com/service.svc/s/GetAttachmentThumbnail?id=AQMkADAwATY0MDABLWE0Y2EtY2I0OS0wMAItMDAKAEYAAAO3%2BplZY6g7RqcyXpI2WHmjBwAH7GKZvSKkToPtfA0E8GbDAAACAQwAAAAH7GKZvSKkToPtfA0E8GbDAAAAWJESFgAAAAESABAADL4ErHIFKkmuIh%2FG9nThtQ%3D%3D&amp;thumbnailType=2&amp;X-OWA-CANARY=8pmFI1s-d0qALUtG3IE2i0Bm2t3cHdQY1QTjj6GZaa_w_nQcnThYk16uGsR3cbtS2_-TOctb2KA.&amp;token=cbfa48c4-9316-4b1f-a295-3e57e5d1a4a7&amp;owa=outlook.live.com&amp;is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52" y="1118568"/>
            <a:ext cx="3107202" cy="41429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bubble gum b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1290" y="1118568"/>
            <a:ext cx="3109759" cy="414293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291636" y="552620"/>
            <a:ext cx="345905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b="1"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Caneca dispositivo cigarrillos</a:t>
            </a:r>
            <a:endParaRPr lang="es-CO"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18" name="CuadroTexto 17"/>
          <p:cNvSpPr txBox="1"/>
          <p:nvPr/>
        </p:nvSpPr>
        <p:spPr>
          <a:xfrm>
            <a:off x="5393860" y="529906"/>
            <a:ext cx="36857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b="1"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Dispositivo desecho de chicles</a:t>
            </a:r>
            <a:endParaRPr lang="es-CO"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CuadroTexto 2"/>
          <p:cNvSpPr txBox="1"/>
          <p:nvPr/>
        </p:nvSpPr>
        <p:spPr>
          <a:xfrm>
            <a:off x="1893195" y="5270035"/>
            <a:ext cx="2266682" cy="369332"/>
          </a:xfrm>
          <a:prstGeom prst="rect">
            <a:avLst/>
          </a:prstGeom>
          <a:noFill/>
        </p:spPr>
        <p:txBody>
          <a:bodyPr wrap="square" rtlCol="0">
            <a:spAutoFit/>
          </a:bodyPr>
          <a:lstStyle/>
          <a:p>
            <a:r>
              <a:rPr lang="es-CO" b="1" dirty="0" smtClean="0">
                <a:latin typeface="Century Gothic" panose="020B0502020202020204" pitchFamily="34" charset="0"/>
              </a:rPr>
              <a:t>Bogotá-Colombia</a:t>
            </a:r>
            <a:endParaRPr lang="es-CO" b="1" dirty="0">
              <a:latin typeface="Century Gothic" panose="020B0502020202020204" pitchFamily="34" charset="0"/>
            </a:endParaRPr>
          </a:p>
        </p:txBody>
      </p:sp>
      <p:sp>
        <p:nvSpPr>
          <p:cNvPr id="7" name="Rectángulo 6"/>
          <p:cNvSpPr/>
          <p:nvPr/>
        </p:nvSpPr>
        <p:spPr>
          <a:xfrm>
            <a:off x="5631291" y="5261503"/>
            <a:ext cx="2847254" cy="369332"/>
          </a:xfrm>
          <a:prstGeom prst="rect">
            <a:avLst/>
          </a:prstGeom>
        </p:spPr>
        <p:txBody>
          <a:bodyPr wrap="none">
            <a:spAutoFit/>
          </a:bodyPr>
          <a:lstStyle/>
          <a:p>
            <a:pPr fontAlgn="base"/>
            <a:r>
              <a:rPr lang="es-CO" b="1" dirty="0" smtClean="0">
                <a:solidFill>
                  <a:srgbClr val="1E1E1E"/>
                </a:solidFill>
                <a:latin typeface="Century Gothic" panose="020B0502020202020204" pitchFamily="34" charset="0"/>
              </a:rPr>
              <a:t>Southampton-Inglaterra</a:t>
            </a:r>
            <a:endParaRPr lang="es-CO" b="1" i="0" dirty="0">
              <a:solidFill>
                <a:srgbClr val="1E1E1E"/>
              </a:solidFill>
              <a:effectLst/>
              <a:latin typeface="Century Gothic" panose="020B0502020202020204" pitchFamily="34" charset="0"/>
            </a:endParaRPr>
          </a:p>
        </p:txBody>
      </p:sp>
    </p:spTree>
    <p:extLst>
      <p:ext uri="{BB962C8B-B14F-4D97-AF65-F5344CB8AC3E}">
        <p14:creationId xmlns:p14="http://schemas.microsoft.com/office/powerpoint/2010/main" val="2272323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3209"/>
            <a:ext cx="12192000" cy="924791"/>
          </a:xfrm>
          <a:prstGeom prst="rect">
            <a:avLst/>
          </a:prstGeom>
        </p:spPr>
      </p:pic>
      <p:sp>
        <p:nvSpPr>
          <p:cNvPr id="5" name="Rectángulo 4"/>
          <p:cNvSpPr/>
          <p:nvPr/>
        </p:nvSpPr>
        <p:spPr>
          <a:xfrm>
            <a:off x="1147651" y="260004"/>
            <a:ext cx="9602309" cy="1015663"/>
          </a:xfrm>
          <a:prstGeom prst="rect">
            <a:avLst/>
          </a:prstGeom>
          <a:noFill/>
        </p:spPr>
        <p:txBody>
          <a:bodyPr wrap="none" lIns="91440" tIns="45720" rIns="91440" bIns="45720">
            <a:spAutoFit/>
          </a:bodyPr>
          <a:lstStyle/>
          <a:p>
            <a:pPr algn="ctr"/>
            <a:r>
              <a:rPr lang="es-ES" sz="6000" b="1" dirty="0" smtClean="0">
                <a:ln w="0"/>
                <a:solidFill>
                  <a:schemeClr val="accent1"/>
                </a:solidFill>
                <a:effectLst>
                  <a:outerShdw blurRad="38100" dist="19050" dir="2700000" algn="tl" rotWithShape="0">
                    <a:schemeClr val="dk1">
                      <a:alpha val="40000"/>
                    </a:schemeClr>
                  </a:outerShdw>
                </a:effectLst>
                <a:latin typeface="Century Gothic" panose="020B0502020202020204" pitchFamily="34" charset="0"/>
              </a:rPr>
              <a:t>Preguntas administración</a:t>
            </a:r>
            <a:endParaRPr lang="es-ES" sz="6000" b="1" cap="none" spc="0" dirty="0">
              <a:ln w="0"/>
              <a:solidFill>
                <a:schemeClr val="accent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18" name="Rectángulo 17"/>
          <p:cNvSpPr/>
          <p:nvPr/>
        </p:nvSpPr>
        <p:spPr>
          <a:xfrm>
            <a:off x="737757" y="995113"/>
            <a:ext cx="9341426" cy="4678204"/>
          </a:xfrm>
          <a:prstGeom prst="rect">
            <a:avLst/>
          </a:prstGeom>
          <a:noFill/>
        </p:spPr>
        <p:txBody>
          <a:bodyPr wrap="square" lIns="91440" tIns="45720" rIns="91440" bIns="45720">
            <a:spAutoFit/>
          </a:bodyPr>
          <a:lstStyle/>
          <a:p>
            <a:pPr algn="just"/>
            <a:endParaRPr lang="es-ES"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a:p>
            <a:pPr algn="just"/>
            <a:r>
              <a:rPr lang="es-ES" sz="2000" b="1" dirty="0" smtClean="0">
                <a:ln w="0"/>
                <a:solidFill>
                  <a:srgbClr val="0070C0"/>
                </a:solidFill>
                <a:effectLst>
                  <a:outerShdw blurRad="38100" dist="19050" dir="2700000" algn="tl" rotWithShape="0">
                    <a:schemeClr val="dk1">
                      <a:alpha val="40000"/>
                    </a:schemeClr>
                  </a:outerShdw>
                </a:effectLst>
                <a:latin typeface="Century Gothic" panose="020B0502020202020204" pitchFamily="34" charset="0"/>
              </a:rPr>
              <a:t>¿Cuántos comparendos se han impuesto en los últimos años por arrojar chicles y cigarrillos en vía pública en los últimos años en la ciudad?</a:t>
            </a:r>
          </a:p>
          <a:p>
            <a:pPr algn="just"/>
            <a:endParaRPr lang="es-ES" sz="2000"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a:p>
            <a:pPr algn="just"/>
            <a:r>
              <a:rPr lang="es-ES" sz="2000" b="1" dirty="0" smtClean="0">
                <a:ln w="0"/>
                <a:solidFill>
                  <a:srgbClr val="0070C0"/>
                </a:solidFill>
                <a:effectLst>
                  <a:outerShdw blurRad="38100" dist="19050" dir="2700000" algn="tl" rotWithShape="0">
                    <a:schemeClr val="dk1">
                      <a:alpha val="40000"/>
                    </a:schemeClr>
                  </a:outerShdw>
                </a:effectLst>
                <a:latin typeface="Century Gothic" panose="020B0502020202020204" pitchFamily="34" charset="0"/>
              </a:rPr>
              <a:t>¿Cuántas reuniones se han realizado con los comercializadores de chicles y cigarrillos para tratar la problemática?</a:t>
            </a:r>
          </a:p>
          <a:p>
            <a:pPr algn="just"/>
            <a:endParaRPr lang="es-ES" sz="2000"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a:p>
            <a:pPr algn="just"/>
            <a:r>
              <a:rPr lang="es-ES" sz="2000" b="1" dirty="0" smtClean="0">
                <a:ln w="0"/>
                <a:solidFill>
                  <a:srgbClr val="0070C0"/>
                </a:solidFill>
                <a:effectLst>
                  <a:outerShdw blurRad="38100" dist="19050" dir="2700000" algn="tl" rotWithShape="0">
                    <a:schemeClr val="dk1">
                      <a:alpha val="40000"/>
                    </a:schemeClr>
                  </a:outerShdw>
                </a:effectLst>
                <a:latin typeface="Century Gothic" panose="020B0502020202020204" pitchFamily="34" charset="0"/>
              </a:rPr>
              <a:t>¿Qué han hecho las entidades competentes para hacer cumplir lo dispuesto en la Ley 1259 de 2008 (comparendo ambiental), específicamente en el tema de mala disposición de chicles y cigarrillos?</a:t>
            </a:r>
          </a:p>
          <a:p>
            <a:pPr algn="just"/>
            <a:endParaRPr lang="es-ES" sz="2000"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a:p>
            <a:pPr algn="just"/>
            <a:r>
              <a:rPr lang="es-ES" sz="2000" b="1" dirty="0" smtClean="0">
                <a:ln w="0"/>
                <a:solidFill>
                  <a:srgbClr val="0070C0"/>
                </a:solidFill>
                <a:effectLst>
                  <a:outerShdw blurRad="38100" dist="19050" dir="2700000" algn="tl" rotWithShape="0">
                    <a:schemeClr val="dk1">
                      <a:alpha val="40000"/>
                    </a:schemeClr>
                  </a:outerShdw>
                </a:effectLst>
                <a:latin typeface="Century Gothic" panose="020B0502020202020204" pitchFamily="34" charset="0"/>
              </a:rPr>
              <a:t>¿Cuánto ha gastado la ciudad en los trabajos de remoción y limpieza de chicles y cigarrillos en los últimos años?</a:t>
            </a:r>
          </a:p>
          <a:p>
            <a:pPr algn="just"/>
            <a:endParaRPr lang="es-ES" sz="2000"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a:p>
            <a:pPr algn="just"/>
            <a:r>
              <a:rPr lang="es-ES" sz="2000" b="1" dirty="0" smtClean="0">
                <a:ln w="0"/>
                <a:solidFill>
                  <a:srgbClr val="0070C0"/>
                </a:solidFill>
                <a:effectLst>
                  <a:outerShdw blurRad="38100" dist="19050" dir="2700000" algn="tl" rotWithShape="0">
                    <a:schemeClr val="dk1">
                      <a:alpha val="40000"/>
                    </a:schemeClr>
                  </a:outerShdw>
                </a:effectLst>
                <a:latin typeface="Century Gothic" panose="020B0502020202020204" pitchFamily="34" charset="0"/>
              </a:rPr>
              <a:t>¿Cuántas campañas pedagógicas se han realizado al respecto?</a:t>
            </a:r>
            <a:endParaRPr lang="es-ES" sz="2000"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p:txBody>
      </p:sp>
    </p:spTree>
    <p:extLst>
      <p:ext uri="{BB962C8B-B14F-4D97-AF65-F5344CB8AC3E}">
        <p14:creationId xmlns:p14="http://schemas.microsoft.com/office/powerpoint/2010/main" val="3325278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46839" y="1532075"/>
            <a:ext cx="11614078" cy="3154710"/>
          </a:xfrm>
          <a:prstGeom prst="rect">
            <a:avLst/>
          </a:prstGeom>
          <a:noFill/>
        </p:spPr>
        <p:txBody>
          <a:bodyPr wrap="none" lIns="91440" tIns="45720" rIns="91440" bIns="45720">
            <a:spAutoFit/>
          </a:bodyPr>
          <a:lstStyle/>
          <a:p>
            <a:pPr algn="ctr"/>
            <a:r>
              <a:rPr lang="es-ES" sz="19900" b="1" cap="none" spc="0" dirty="0" smtClean="0">
                <a:ln w="0"/>
                <a:solidFill>
                  <a:srgbClr val="7030A0"/>
                </a:solidFill>
                <a:effectLst>
                  <a:outerShdw blurRad="38100" dist="19050" dir="2700000" algn="tl" rotWithShape="0">
                    <a:schemeClr val="dk1">
                      <a:alpha val="40000"/>
                    </a:schemeClr>
                  </a:outerShdw>
                </a:effectLst>
                <a:latin typeface="Century Gothic" panose="020B0502020202020204" pitchFamily="34" charset="0"/>
              </a:rPr>
              <a:t>GRACIAS</a:t>
            </a:r>
            <a:endParaRPr lang="es-ES" sz="5400" b="1" cap="none" spc="0" dirty="0">
              <a:ln w="0"/>
              <a:solidFill>
                <a:srgbClr val="7030A0"/>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0039"/>
            <a:ext cx="12192000" cy="907961"/>
          </a:xfrm>
          <a:prstGeom prst="rect">
            <a:avLst/>
          </a:prstGeom>
        </p:spPr>
      </p:pic>
    </p:spTree>
    <p:extLst>
      <p:ext uri="{BB962C8B-B14F-4D97-AF65-F5344CB8AC3E}">
        <p14:creationId xmlns:p14="http://schemas.microsoft.com/office/powerpoint/2010/main" val="750551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3209"/>
            <a:ext cx="12192000" cy="924791"/>
          </a:xfrm>
          <a:prstGeom prst="rect">
            <a:avLst/>
          </a:prstGeom>
        </p:spPr>
      </p:pic>
      <p:sp>
        <p:nvSpPr>
          <p:cNvPr id="5" name="Rectángulo 4"/>
          <p:cNvSpPr/>
          <p:nvPr/>
        </p:nvSpPr>
        <p:spPr>
          <a:xfrm>
            <a:off x="1771725" y="941972"/>
            <a:ext cx="8354139" cy="2246769"/>
          </a:xfrm>
          <a:prstGeom prst="rect">
            <a:avLst/>
          </a:prstGeom>
          <a:noFill/>
        </p:spPr>
        <p:txBody>
          <a:bodyPr wrap="square" lIns="91440" tIns="45720" rIns="91440" bIns="45720">
            <a:spAutoFit/>
          </a:bodyPr>
          <a:lstStyle/>
          <a:p>
            <a:pPr algn="ctr"/>
            <a:r>
              <a:rPr lang="es-CO" sz="4000" b="1" dirty="0">
                <a:solidFill>
                  <a:schemeClr val="accent1"/>
                </a:solidFill>
              </a:rPr>
              <a:t>PROYECTO DE ACUERDO </a:t>
            </a:r>
            <a:r>
              <a:rPr lang="es-CO" sz="4000" b="1" dirty="0" smtClean="0">
                <a:solidFill>
                  <a:schemeClr val="accent1"/>
                </a:solidFill>
              </a:rPr>
              <a:t>389 </a:t>
            </a:r>
            <a:r>
              <a:rPr lang="es-CO" sz="4000" b="1" dirty="0">
                <a:solidFill>
                  <a:schemeClr val="accent1"/>
                </a:solidFill>
              </a:rPr>
              <a:t>de </a:t>
            </a:r>
            <a:r>
              <a:rPr lang="es-CO" sz="4000" b="1" dirty="0" smtClean="0">
                <a:solidFill>
                  <a:schemeClr val="accent1"/>
                </a:solidFill>
              </a:rPr>
              <a:t>2017</a:t>
            </a:r>
            <a:endParaRPr lang="es-CO" sz="4000" dirty="0">
              <a:solidFill>
                <a:schemeClr val="accent1"/>
              </a:solidFill>
            </a:endParaRPr>
          </a:p>
          <a:p>
            <a:pPr algn="ctr"/>
            <a:endParaRPr lang="es-ES" sz="6000" b="1" cap="none" spc="0" dirty="0">
              <a:ln w="0"/>
              <a:solidFill>
                <a:schemeClr val="accent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18" name="Rectángulo 17"/>
          <p:cNvSpPr/>
          <p:nvPr/>
        </p:nvSpPr>
        <p:spPr>
          <a:xfrm>
            <a:off x="831273" y="2288999"/>
            <a:ext cx="10235044" cy="2800767"/>
          </a:xfrm>
          <a:prstGeom prst="rect">
            <a:avLst/>
          </a:prstGeom>
          <a:noFill/>
        </p:spPr>
        <p:txBody>
          <a:bodyPr wrap="square" lIns="91440" tIns="45720" rIns="91440" bIns="45720">
            <a:spAutoFit/>
          </a:bodyPr>
          <a:lstStyle/>
          <a:p>
            <a:pPr algn="just"/>
            <a:r>
              <a:rPr lang="es-ES" sz="2800" dirty="0">
                <a:latin typeface="Century Gothic" panose="020B0502020202020204" pitchFamily="34" charset="0"/>
              </a:rPr>
              <a:t>“Por el cual se exhorta a los productores, comercializadores y entidades públicas del Distrito Capital, a establecer mecanismos para la correcta disposición de colillas de cigarrillo y de goma de mascar y promover el cuidado del espacio público”</a:t>
            </a:r>
            <a:endParaRPr lang="es-CO" sz="2800" dirty="0">
              <a:latin typeface="Century Gothic" panose="020B0502020202020204" pitchFamily="34" charset="0"/>
            </a:endParaRPr>
          </a:p>
          <a:p>
            <a:pPr algn="just"/>
            <a:endParaRPr lang="es-ES"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a:p>
            <a:pPr marL="285750" indent="-285750" algn="just">
              <a:buFont typeface="Arial" panose="020B0604020202020204" pitchFamily="34" charset="0"/>
              <a:buChar char="•"/>
            </a:pPr>
            <a:endParaRPr lang="es-ES"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p:txBody>
      </p:sp>
    </p:spTree>
    <p:extLst>
      <p:ext uri="{BB962C8B-B14F-4D97-AF65-F5344CB8AC3E}">
        <p14:creationId xmlns:p14="http://schemas.microsoft.com/office/powerpoint/2010/main" val="3540732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Normativa</a:t>
            </a:r>
            <a:endParaRPr lang="es-ES" dirty="0"/>
          </a:p>
        </p:txBody>
      </p:sp>
      <p:sp>
        <p:nvSpPr>
          <p:cNvPr id="3" name="Marcador de contenido 2"/>
          <p:cNvSpPr>
            <a:spLocks noGrp="1"/>
          </p:cNvSpPr>
          <p:nvPr>
            <p:ph idx="1"/>
          </p:nvPr>
        </p:nvSpPr>
        <p:spPr>
          <a:xfrm>
            <a:off x="677334" y="1630653"/>
            <a:ext cx="8596668" cy="3880773"/>
          </a:xfrm>
        </p:spPr>
        <p:txBody>
          <a:bodyPr/>
          <a:lstStyle/>
          <a:p>
            <a:r>
              <a:rPr lang="es-ES" dirty="0" smtClean="0">
                <a:latin typeface="Century Gothic" panose="020B0502020202020204" pitchFamily="34" charset="0"/>
              </a:rPr>
              <a:t>Constitución política art. 49, 79 y 95.</a:t>
            </a:r>
          </a:p>
          <a:p>
            <a:r>
              <a:rPr lang="es-ES" dirty="0" smtClean="0">
                <a:latin typeface="Century Gothic" panose="020B0502020202020204" pitchFamily="34" charset="0"/>
              </a:rPr>
              <a:t>Ley 1259 de 2008 “Por el cual se instaura en el Territorio Nacional la aplicación del comparendo ambiental”</a:t>
            </a:r>
          </a:p>
          <a:p>
            <a:pPr algn="just"/>
            <a:r>
              <a:rPr lang="es-CO" dirty="0" smtClean="0">
                <a:latin typeface="Century Gothic" panose="020B0502020202020204" pitchFamily="34" charset="0"/>
              </a:rPr>
              <a:t>Decreto </a:t>
            </a:r>
            <a:r>
              <a:rPr lang="es-CO" dirty="0">
                <a:latin typeface="Century Gothic" panose="020B0502020202020204" pitchFamily="34" charset="0"/>
              </a:rPr>
              <a:t>495 </a:t>
            </a:r>
            <a:r>
              <a:rPr lang="es-CO" dirty="0" smtClean="0">
                <a:latin typeface="Century Gothic" panose="020B0502020202020204" pitchFamily="34" charset="0"/>
              </a:rPr>
              <a:t>de 2016</a:t>
            </a:r>
            <a:r>
              <a:rPr lang="es-CO" dirty="0">
                <a:latin typeface="Century Gothic" panose="020B0502020202020204" pitchFamily="34" charset="0"/>
              </a:rPr>
              <a:t> </a:t>
            </a:r>
            <a:r>
              <a:rPr lang="es-CO" dirty="0" smtClean="0">
                <a:latin typeface="Century Gothic" panose="020B0502020202020204" pitchFamily="34" charset="0"/>
              </a:rPr>
              <a:t>"Por </a:t>
            </a:r>
            <a:r>
              <a:rPr lang="es-CO" dirty="0">
                <a:latin typeface="Century Gothic" panose="020B0502020202020204" pitchFamily="34" charset="0"/>
              </a:rPr>
              <a:t>el cual se adopta el Plan de Gestión Integral de Residuos Sólidos - PGIRS- del Distrito Capital, y se dictan otras </a:t>
            </a:r>
            <a:r>
              <a:rPr lang="es-CO" dirty="0" smtClean="0">
                <a:latin typeface="Century Gothic" panose="020B0502020202020204" pitchFamily="34" charset="0"/>
              </a:rPr>
              <a:t>disposiciones.</a:t>
            </a:r>
          </a:p>
          <a:p>
            <a:pPr algn="just"/>
            <a:r>
              <a:rPr lang="es-CO" dirty="0" smtClean="0">
                <a:latin typeface="Century Gothic" panose="020B0502020202020204" pitchFamily="34" charset="0"/>
              </a:rPr>
              <a:t>Decreto 3695 de 2009 “Por el cual se reglamenta la Ley 1259 de 2008”</a:t>
            </a:r>
          </a:p>
          <a:p>
            <a:pPr algn="just"/>
            <a:r>
              <a:rPr lang="es-CO" dirty="0" smtClean="0">
                <a:latin typeface="Century Gothic" panose="020B0502020202020204" pitchFamily="34" charset="0"/>
              </a:rPr>
              <a:t>Acuerdo 417 de 2009 reglamenta el comparendo ambiental en el Distrito Capital.</a:t>
            </a:r>
          </a:p>
          <a:p>
            <a:pPr algn="just"/>
            <a:r>
              <a:rPr lang="es-CO" dirty="0" smtClean="0">
                <a:latin typeface="Century Gothic" panose="020B0502020202020204" pitchFamily="34" charset="0"/>
              </a:rPr>
              <a:t>Decreto Distrital 349 de 2014 reglamenta la imposición y aplicación del comparendo ambiental en el Distrito Capital.</a:t>
            </a:r>
            <a:endParaRPr lang="es-CO" dirty="0">
              <a:latin typeface="Century Gothic" panose="020B0502020202020204" pitchFamily="34" charset="0"/>
            </a:endParaRPr>
          </a:p>
          <a:p>
            <a:endParaRPr lang="es-ES" dirty="0">
              <a:latin typeface="Century Gothic" panose="020B0502020202020204" pitchFamily="34" charset="0"/>
            </a:endParaRPr>
          </a:p>
        </p:txBody>
      </p:sp>
    </p:spTree>
    <p:extLst>
      <p:ext uri="{BB962C8B-B14F-4D97-AF65-F5344CB8AC3E}">
        <p14:creationId xmlns:p14="http://schemas.microsoft.com/office/powerpoint/2010/main" val="195349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84868" y="1249177"/>
            <a:ext cx="6812924" cy="3277820"/>
          </a:xfrm>
          <a:prstGeom prst="rect">
            <a:avLst/>
          </a:prstGeom>
        </p:spPr>
        <p:txBody>
          <a:bodyPr wrap="square">
            <a:spAutoFit/>
          </a:bodyPr>
          <a:lstStyle/>
          <a:p>
            <a:pPr algn="just">
              <a:lnSpc>
                <a:spcPct val="115000"/>
              </a:lnSpc>
              <a:spcAft>
                <a:spcPts val="0"/>
              </a:spcAft>
            </a:pPr>
            <a:r>
              <a:rPr lang="es-ES"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Este proyecto busca involucrar a todos los actores de la cadena de producción, distribución y consumo de cigarrillos y chicles en la ciudad de Bogotá, con el objetivo de generar políticas efectivas de prevención de éstas y otras conductas que atentan contra el patrimonio y mobiliario de la ciudad. E</a:t>
            </a:r>
            <a:r>
              <a:rPr lang="es-ES"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l </a:t>
            </a:r>
            <a:r>
              <a:rPr lang="es-ES"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proyecto no se busca prohibir el consumo de cigarrillos y goma de mascar, sino por el contrario que las personas lo hagan de una manera responsable con su entorno. </a:t>
            </a:r>
            <a:endParaRPr lang="es-CO"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s-ES"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endParaRPr lang="es-CO"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5" name="Llamada ovalada 4"/>
          <p:cNvSpPr/>
          <p:nvPr/>
        </p:nvSpPr>
        <p:spPr>
          <a:xfrm>
            <a:off x="2086378" y="412123"/>
            <a:ext cx="8409904" cy="4559121"/>
          </a:xfrm>
          <a:prstGeom prst="wedgeEllipseCallou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3209"/>
            <a:ext cx="12192000" cy="924791"/>
          </a:xfrm>
          <a:prstGeom prst="rect">
            <a:avLst/>
          </a:prstGeom>
        </p:spPr>
      </p:pic>
      <p:pic>
        <p:nvPicPr>
          <p:cNvPr id="9218" name="Picture 2" descr="Resultado de imagen para expositor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39" y="3116687"/>
            <a:ext cx="1933027" cy="250092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52415" y="141146"/>
            <a:ext cx="3381055" cy="923330"/>
          </a:xfrm>
          <a:prstGeom prst="rect">
            <a:avLst/>
          </a:prstGeom>
          <a:noFill/>
        </p:spPr>
        <p:txBody>
          <a:bodyPr wrap="none" lIns="91440" tIns="45720" rIns="91440" bIns="45720">
            <a:spAutoFit/>
          </a:bodyPr>
          <a:lstStyle/>
          <a:p>
            <a:pPr algn="ctr"/>
            <a:r>
              <a:rPr lang="es-ES" sz="5400" b="1" dirty="0" smtClean="0">
                <a:ln w="0"/>
                <a:solidFill>
                  <a:schemeClr val="accent1"/>
                </a:solidFill>
                <a:effectLst>
                  <a:outerShdw blurRad="38100" dist="19050" dir="2700000" algn="tl" rotWithShape="0">
                    <a:schemeClr val="dk1">
                      <a:alpha val="40000"/>
                    </a:schemeClr>
                  </a:outerShdw>
                </a:effectLst>
              </a:rPr>
              <a:t>OBJETIVO</a:t>
            </a:r>
            <a:endParaRPr lang="es-ES" sz="5400" b="1" cap="none" spc="0" dirty="0">
              <a:ln w="0"/>
              <a:solidFill>
                <a:schemeClr val="accent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01802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3209"/>
            <a:ext cx="12192000" cy="924791"/>
          </a:xfrm>
          <a:prstGeom prst="rect">
            <a:avLst/>
          </a:prstGeom>
        </p:spPr>
      </p:pic>
      <p:sp>
        <p:nvSpPr>
          <p:cNvPr id="5" name="Rectángulo 4"/>
          <p:cNvSpPr/>
          <p:nvPr/>
        </p:nvSpPr>
        <p:spPr>
          <a:xfrm>
            <a:off x="1748773" y="260004"/>
            <a:ext cx="8400056" cy="1015663"/>
          </a:xfrm>
          <a:prstGeom prst="rect">
            <a:avLst/>
          </a:prstGeom>
          <a:noFill/>
        </p:spPr>
        <p:txBody>
          <a:bodyPr wrap="none" lIns="91440" tIns="45720" rIns="91440" bIns="45720">
            <a:spAutoFit/>
          </a:bodyPr>
          <a:lstStyle/>
          <a:p>
            <a:pPr algn="ctr"/>
            <a:r>
              <a:rPr lang="es-ES" sz="6000" b="1" dirty="0" smtClean="0">
                <a:ln w="0"/>
                <a:solidFill>
                  <a:schemeClr val="accent1"/>
                </a:solidFill>
                <a:effectLst>
                  <a:outerShdw blurRad="38100" dist="19050" dir="2700000" algn="tl" rotWithShape="0">
                    <a:schemeClr val="dk1">
                      <a:alpha val="40000"/>
                    </a:schemeClr>
                  </a:outerShdw>
                </a:effectLst>
                <a:latin typeface="Century Gothic" panose="020B0502020202020204" pitchFamily="34" charset="0"/>
              </a:rPr>
              <a:t>Diagnóstico cigarrillos</a:t>
            </a:r>
            <a:endParaRPr lang="es-ES" sz="6000" b="1" cap="none" spc="0" dirty="0">
              <a:ln w="0"/>
              <a:solidFill>
                <a:schemeClr val="accent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18" name="Rectángulo 17"/>
          <p:cNvSpPr/>
          <p:nvPr/>
        </p:nvSpPr>
        <p:spPr>
          <a:xfrm>
            <a:off x="1043188" y="1452313"/>
            <a:ext cx="10023129" cy="4801314"/>
          </a:xfrm>
          <a:prstGeom prst="rect">
            <a:avLst/>
          </a:prstGeom>
          <a:noFill/>
        </p:spPr>
        <p:txBody>
          <a:bodyPr wrap="square" lIns="91440" tIns="45720" rIns="91440" bIns="45720">
            <a:spAutoFit/>
          </a:bodyPr>
          <a:lstStyle/>
          <a:p>
            <a:pPr marL="285750" indent="-285750" algn="just">
              <a:buFont typeface="Arial" panose="020B0604020202020204" pitchFamily="34" charset="0"/>
              <a:buChar char="•"/>
            </a:pPr>
            <a:r>
              <a:rPr lang="es-ES" dirty="0" smtClean="0">
                <a:latin typeface="Century Gothic" panose="020B0502020202020204" pitchFamily="34" charset="0"/>
              </a:rPr>
              <a:t>Cada </a:t>
            </a:r>
            <a:r>
              <a:rPr lang="es-ES" dirty="0">
                <a:latin typeface="Century Gothic" panose="020B0502020202020204" pitchFamily="34" charset="0"/>
              </a:rPr>
              <a:t>año a nivel mundial se generan 5.6 trillones de colillas de cigarrillos, de las cuales un gran porcentaje terminan en las fuentes hídricas, debido al hábito de las personas de arrojarlas al suelo o directamente al </a:t>
            </a:r>
            <a:r>
              <a:rPr lang="es-ES" dirty="0" smtClean="0">
                <a:latin typeface="Century Gothic" panose="020B0502020202020204" pitchFamily="34" charset="0"/>
              </a:rPr>
              <a:t>inodoro.</a:t>
            </a:r>
          </a:p>
          <a:p>
            <a:pPr algn="just"/>
            <a:endParaRPr lang="es-ES" dirty="0" smtClean="0">
              <a:latin typeface="Century Gothic" panose="020B0502020202020204" pitchFamily="34" charset="0"/>
            </a:endParaRPr>
          </a:p>
          <a:p>
            <a:pPr marL="285750" indent="-285750" algn="just">
              <a:buFont typeface="Arial" panose="020B0604020202020204" pitchFamily="34" charset="0"/>
              <a:buChar char="•"/>
            </a:pPr>
            <a:r>
              <a:rPr lang="es-ES" dirty="0">
                <a:latin typeface="Century Gothic" panose="020B0502020202020204" pitchFamily="34" charset="0"/>
              </a:rPr>
              <a:t>U</a:t>
            </a:r>
            <a:r>
              <a:rPr lang="es-ES" dirty="0" smtClean="0">
                <a:latin typeface="Century Gothic" panose="020B0502020202020204" pitchFamily="34" charset="0"/>
              </a:rPr>
              <a:t>na </a:t>
            </a:r>
            <a:r>
              <a:rPr lang="es-ES" dirty="0">
                <a:latin typeface="Century Gothic" panose="020B0502020202020204" pitchFamily="34" charset="0"/>
              </a:rPr>
              <a:t>sola colilla de cigarrillo </a:t>
            </a:r>
            <a:r>
              <a:rPr lang="es-ES" dirty="0" smtClean="0">
                <a:latin typeface="Century Gothic" panose="020B0502020202020204" pitchFamily="34" charset="0"/>
              </a:rPr>
              <a:t>puede contaminar hasta </a:t>
            </a:r>
            <a:r>
              <a:rPr lang="es-ES" dirty="0">
                <a:latin typeface="Century Gothic" panose="020B0502020202020204" pitchFamily="34" charset="0"/>
              </a:rPr>
              <a:t>ocho litros de </a:t>
            </a:r>
            <a:r>
              <a:rPr lang="es-ES" dirty="0" smtClean="0">
                <a:latin typeface="Century Gothic" panose="020B0502020202020204" pitchFamily="34" charset="0"/>
              </a:rPr>
              <a:t>agua.</a:t>
            </a:r>
          </a:p>
          <a:p>
            <a:pPr algn="just"/>
            <a:endParaRPr lang="es-ES" dirty="0" smtClean="0">
              <a:latin typeface="Century Gothic" panose="020B0502020202020204" pitchFamily="34" charset="0"/>
            </a:endParaRPr>
          </a:p>
          <a:p>
            <a:pPr marL="285750" indent="-285750" algn="just">
              <a:buFont typeface="Arial" panose="020B0604020202020204" pitchFamily="34" charset="0"/>
              <a:buChar char="•"/>
            </a:pPr>
            <a:r>
              <a:rPr lang="es-ES" dirty="0">
                <a:latin typeface="Century Gothic" panose="020B0502020202020204" pitchFamily="34" charset="0"/>
              </a:rPr>
              <a:t>E</a:t>
            </a:r>
            <a:r>
              <a:rPr lang="es-ES" dirty="0" smtClean="0">
                <a:latin typeface="Century Gothic" panose="020B0502020202020204" pitchFamily="34" charset="0"/>
              </a:rPr>
              <a:t>l </a:t>
            </a:r>
            <a:r>
              <a:rPr lang="es-ES" dirty="0">
                <a:latin typeface="Century Gothic" panose="020B0502020202020204" pitchFamily="34" charset="0"/>
              </a:rPr>
              <a:t>acetato de celulosa, un componente </a:t>
            </a:r>
            <a:r>
              <a:rPr lang="es-ES" dirty="0" smtClean="0">
                <a:latin typeface="Century Gothic" panose="020B0502020202020204" pitchFamily="34" charset="0"/>
              </a:rPr>
              <a:t>contaminante derivado </a:t>
            </a:r>
            <a:r>
              <a:rPr lang="es-ES" dirty="0">
                <a:latin typeface="Century Gothic" panose="020B0502020202020204" pitchFamily="34" charset="0"/>
              </a:rPr>
              <a:t>del petróleo (presente en el </a:t>
            </a:r>
            <a:r>
              <a:rPr lang="es-ES" dirty="0" smtClean="0">
                <a:latin typeface="Century Gothic" panose="020B0502020202020204" pitchFamily="34" charset="0"/>
              </a:rPr>
              <a:t>filtro), </a:t>
            </a:r>
            <a:r>
              <a:rPr lang="es-ES" dirty="0">
                <a:latin typeface="Century Gothic" panose="020B0502020202020204" pitchFamily="34" charset="0"/>
              </a:rPr>
              <a:t>tarda cerca de 10 años en </a:t>
            </a:r>
            <a:r>
              <a:rPr lang="es-ES" dirty="0" smtClean="0">
                <a:latin typeface="Century Gothic" panose="020B0502020202020204" pitchFamily="34" charset="0"/>
              </a:rPr>
              <a:t>descomponerse.</a:t>
            </a:r>
          </a:p>
          <a:p>
            <a:pPr algn="just"/>
            <a:endParaRPr lang="es-ES" dirty="0">
              <a:latin typeface="Century Gothic" panose="020B0502020202020204" pitchFamily="34" charset="0"/>
            </a:endParaRPr>
          </a:p>
          <a:p>
            <a:pPr marL="285750" indent="-285750" algn="just">
              <a:buFont typeface="Arial" panose="020B0604020202020204" pitchFamily="34" charset="0"/>
              <a:buChar char="•"/>
            </a:pPr>
            <a:r>
              <a:rPr lang="es-ES" dirty="0" smtClean="0">
                <a:latin typeface="Century Gothic" panose="020B0502020202020204" pitchFamily="34" charset="0"/>
              </a:rPr>
              <a:t>En </a:t>
            </a:r>
            <a:r>
              <a:rPr lang="es-ES" dirty="0">
                <a:latin typeface="Century Gothic" panose="020B0502020202020204" pitchFamily="34" charset="0"/>
              </a:rPr>
              <a:t>Bogotá al año se arrojan casi 95 millones de colillas </a:t>
            </a:r>
            <a:r>
              <a:rPr lang="es-ES" dirty="0" smtClean="0">
                <a:latin typeface="Century Gothic" panose="020B0502020202020204" pitchFamily="34" charset="0"/>
              </a:rPr>
              <a:t>de cigarrillo al </a:t>
            </a:r>
            <a:r>
              <a:rPr lang="es-ES" dirty="0">
                <a:latin typeface="Century Gothic" panose="020B0502020202020204" pitchFamily="34" charset="0"/>
              </a:rPr>
              <a:t>suelo, las cuales </a:t>
            </a:r>
            <a:r>
              <a:rPr lang="es-ES" dirty="0" smtClean="0">
                <a:latin typeface="Century Gothic" panose="020B0502020202020204" pitchFamily="34" charset="0"/>
              </a:rPr>
              <a:t>contienen más </a:t>
            </a:r>
            <a:r>
              <a:rPr lang="es-ES" dirty="0">
                <a:latin typeface="Century Gothic" panose="020B0502020202020204" pitchFamily="34" charset="0"/>
              </a:rPr>
              <a:t>de 4.000 sustancias </a:t>
            </a:r>
            <a:r>
              <a:rPr lang="es-ES" dirty="0" smtClean="0">
                <a:latin typeface="Century Gothic" panose="020B0502020202020204" pitchFamily="34" charset="0"/>
              </a:rPr>
              <a:t>químicas, 50 de ellas </a:t>
            </a:r>
            <a:r>
              <a:rPr lang="es-ES" dirty="0">
                <a:latin typeface="Century Gothic" panose="020B0502020202020204" pitchFamily="34" charset="0"/>
              </a:rPr>
              <a:t>son </a:t>
            </a:r>
            <a:r>
              <a:rPr lang="es-ES" dirty="0" smtClean="0">
                <a:latin typeface="Century Gothic" panose="020B0502020202020204" pitchFamily="34" charset="0"/>
              </a:rPr>
              <a:t>cancerígenas.</a:t>
            </a:r>
          </a:p>
          <a:p>
            <a:pPr algn="just"/>
            <a:endParaRPr lang="es-ES" dirty="0" smtClean="0">
              <a:latin typeface="Century Gothic" panose="020B0502020202020204" pitchFamily="34" charset="0"/>
            </a:endParaRPr>
          </a:p>
          <a:p>
            <a:pPr marL="285750" indent="-285750" algn="just">
              <a:buFont typeface="Arial" panose="020B0604020202020204" pitchFamily="34" charset="0"/>
              <a:buChar char="•"/>
            </a:pPr>
            <a:r>
              <a:rPr lang="es-ES" dirty="0" smtClean="0">
                <a:latin typeface="Century Gothic" panose="020B0502020202020204" pitchFamily="34" charset="0"/>
              </a:rPr>
              <a:t>Las 16 </a:t>
            </a:r>
            <a:r>
              <a:rPr lang="es-ES" dirty="0">
                <a:latin typeface="Century Gothic" panose="020B0502020202020204" pitchFamily="34" charset="0"/>
              </a:rPr>
              <a:t>toneladas de colillas que se botan en vías y andenes de zonas aledañas a bares y discotecas, representan solamente entre el 13 y 19% de los cigarrillos que se consumen en Bogotá cada </a:t>
            </a:r>
            <a:r>
              <a:rPr lang="es-ES" dirty="0" smtClean="0">
                <a:latin typeface="Century Gothic" panose="020B0502020202020204" pitchFamily="34" charset="0"/>
              </a:rPr>
              <a:t>año.</a:t>
            </a:r>
          </a:p>
          <a:p>
            <a:pPr marL="285750" indent="-285750" algn="just">
              <a:buFont typeface="Arial" panose="020B0604020202020204" pitchFamily="34" charset="0"/>
              <a:buChar char="•"/>
            </a:pPr>
            <a:endParaRPr lang="es-ES"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a:p>
            <a:pPr marL="285750" indent="-285750" algn="just">
              <a:buFont typeface="Arial" panose="020B0604020202020204" pitchFamily="34" charset="0"/>
              <a:buChar char="•"/>
            </a:pPr>
            <a:endParaRPr lang="es-ES"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8194" name="Picture 2" descr="Cigarett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09906"/>
            <a:ext cx="122872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759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3209"/>
            <a:ext cx="12192000" cy="924791"/>
          </a:xfrm>
          <a:prstGeom prst="rect">
            <a:avLst/>
          </a:prstGeom>
        </p:spPr>
      </p:pic>
      <p:sp>
        <p:nvSpPr>
          <p:cNvPr id="5" name="Rectángulo 4"/>
          <p:cNvSpPr/>
          <p:nvPr/>
        </p:nvSpPr>
        <p:spPr>
          <a:xfrm>
            <a:off x="2211240" y="260004"/>
            <a:ext cx="7475123" cy="1015663"/>
          </a:xfrm>
          <a:prstGeom prst="rect">
            <a:avLst/>
          </a:prstGeom>
          <a:noFill/>
        </p:spPr>
        <p:txBody>
          <a:bodyPr wrap="none" lIns="91440" tIns="45720" rIns="91440" bIns="45720">
            <a:spAutoFit/>
          </a:bodyPr>
          <a:lstStyle/>
          <a:p>
            <a:pPr algn="ctr"/>
            <a:r>
              <a:rPr lang="es-ES" sz="6000" b="1" dirty="0" smtClean="0">
                <a:ln w="0"/>
                <a:solidFill>
                  <a:schemeClr val="accent1"/>
                </a:solidFill>
                <a:effectLst>
                  <a:outerShdw blurRad="38100" dist="19050" dir="2700000" algn="tl" rotWithShape="0">
                    <a:schemeClr val="dk1">
                      <a:alpha val="40000"/>
                    </a:schemeClr>
                  </a:outerShdw>
                </a:effectLst>
                <a:latin typeface="Century Gothic" panose="020B0502020202020204" pitchFamily="34" charset="0"/>
              </a:rPr>
              <a:t>Diagnóstico chicles</a:t>
            </a:r>
            <a:endParaRPr lang="es-ES" sz="6000" b="1" cap="none" spc="0" dirty="0">
              <a:ln w="0"/>
              <a:solidFill>
                <a:schemeClr val="accent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18" name="Rectángulo 17"/>
          <p:cNvSpPr/>
          <p:nvPr/>
        </p:nvSpPr>
        <p:spPr>
          <a:xfrm>
            <a:off x="831274" y="1452313"/>
            <a:ext cx="10235044" cy="3970318"/>
          </a:xfrm>
          <a:prstGeom prst="rect">
            <a:avLst/>
          </a:prstGeom>
          <a:noFill/>
        </p:spPr>
        <p:txBody>
          <a:bodyPr wrap="square" lIns="91440" tIns="45720" rIns="91440" bIns="45720">
            <a:spAutoFit/>
          </a:bodyPr>
          <a:lstStyle/>
          <a:p>
            <a:pPr marL="285750" indent="-285750" algn="just">
              <a:buFont typeface="Arial" panose="020B0604020202020204" pitchFamily="34" charset="0"/>
              <a:buChar char="•"/>
            </a:pPr>
            <a:r>
              <a:rPr lang="es-ES" dirty="0">
                <a:latin typeface="Century Gothic" panose="020B0502020202020204" pitchFamily="34" charset="0"/>
              </a:rPr>
              <a:t>Un chicle tarda aproximadamente 5 años en descomponerse, durante este </a:t>
            </a:r>
            <a:r>
              <a:rPr lang="es-ES" dirty="0" smtClean="0">
                <a:latin typeface="Century Gothic" panose="020B0502020202020204" pitchFamily="34" charset="0"/>
              </a:rPr>
              <a:t>tiempo toma </a:t>
            </a:r>
            <a:r>
              <a:rPr lang="es-ES" dirty="0">
                <a:latin typeface="Century Gothic" panose="020B0502020202020204" pitchFamily="34" charset="0"/>
              </a:rPr>
              <a:t>una consistencia dura, que en el pavimento es muy difícil de </a:t>
            </a:r>
            <a:r>
              <a:rPr lang="es-ES" dirty="0" smtClean="0">
                <a:latin typeface="Century Gothic" panose="020B0502020202020204" pitchFamily="34" charset="0"/>
              </a:rPr>
              <a:t>remover.</a:t>
            </a:r>
          </a:p>
          <a:p>
            <a:pPr marL="285750" indent="-285750" algn="just">
              <a:buFont typeface="Arial" panose="020B0604020202020204" pitchFamily="34" charset="0"/>
              <a:buChar char="•"/>
            </a:pPr>
            <a:endParaRPr lang="es-ES"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a:p>
            <a:pPr marL="285750" indent="-285750" algn="just">
              <a:buFont typeface="Arial" panose="020B0604020202020204" pitchFamily="34" charset="0"/>
              <a:buChar char="•"/>
            </a:pPr>
            <a:r>
              <a:rPr lang="es-ES" dirty="0">
                <a:latin typeface="Century Gothic" panose="020B0502020202020204" pitchFamily="34" charset="0"/>
              </a:rPr>
              <a:t>L</a:t>
            </a:r>
            <a:r>
              <a:rPr lang="es-ES" dirty="0" smtClean="0">
                <a:latin typeface="Century Gothic" panose="020B0502020202020204" pitchFamily="34" charset="0"/>
              </a:rPr>
              <a:t>os </a:t>
            </a:r>
            <a:r>
              <a:rPr lang="es-ES" dirty="0">
                <a:latin typeface="Century Gothic" panose="020B0502020202020204" pitchFamily="34" charset="0"/>
              </a:rPr>
              <a:t>chicles pegados en el suelo generan riesgos higiénicos-sanitarios, pues pueden contener hasta 50 mil gérmenes y algunas enfermedades como la neumonía que son transmisibles al ser </a:t>
            </a:r>
            <a:r>
              <a:rPr lang="es-ES" dirty="0" smtClean="0">
                <a:latin typeface="Century Gothic" panose="020B0502020202020204" pitchFamily="34" charset="0"/>
              </a:rPr>
              <a:t>humano.</a:t>
            </a:r>
          </a:p>
          <a:p>
            <a:pPr marL="285750" indent="-285750" algn="just">
              <a:buFont typeface="Arial" panose="020B0604020202020204" pitchFamily="34" charset="0"/>
              <a:buChar char="•"/>
            </a:pPr>
            <a:endParaRPr lang="es-ES"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a:p>
            <a:pPr marL="285750" indent="-285750" algn="just">
              <a:buFont typeface="Arial" panose="020B0604020202020204" pitchFamily="34" charset="0"/>
              <a:buChar char="•"/>
            </a:pPr>
            <a:r>
              <a:rPr lang="es-ES" dirty="0">
                <a:latin typeface="Century Gothic" panose="020B0502020202020204" pitchFamily="34" charset="0"/>
              </a:rPr>
              <a:t>L</a:t>
            </a:r>
            <a:r>
              <a:rPr lang="es-ES" dirty="0" smtClean="0">
                <a:latin typeface="Century Gothic" panose="020B0502020202020204" pitchFamily="34" charset="0"/>
              </a:rPr>
              <a:t>os </a:t>
            </a:r>
            <a:r>
              <a:rPr lang="es-ES" dirty="0">
                <a:latin typeface="Century Gothic" panose="020B0502020202020204" pitchFamily="34" charset="0"/>
              </a:rPr>
              <a:t>pájaros pican los chicles que se encuentran en el piso, y estos al quedarse pegados en sus picos les impiden comer, hasta que finalmente mueren de hambre. </a:t>
            </a:r>
            <a:endParaRPr lang="es-ES" dirty="0" smtClean="0">
              <a:latin typeface="Century Gothic" panose="020B0502020202020204" pitchFamily="34" charset="0"/>
            </a:endParaRPr>
          </a:p>
          <a:p>
            <a:pPr marL="285750" indent="-285750" algn="just">
              <a:buFont typeface="Arial" panose="020B0604020202020204" pitchFamily="34" charset="0"/>
              <a:buChar char="•"/>
            </a:pPr>
            <a:endParaRPr lang="es-ES" dirty="0">
              <a:latin typeface="Century Gothic" panose="020B0502020202020204" pitchFamily="34" charset="0"/>
            </a:endParaRPr>
          </a:p>
          <a:p>
            <a:pPr marL="285750" indent="-285750" algn="just">
              <a:buFont typeface="Arial" panose="020B0604020202020204" pitchFamily="34" charset="0"/>
              <a:buChar char="•"/>
            </a:pPr>
            <a:r>
              <a:rPr lang="es-ES" dirty="0" smtClean="0">
                <a:latin typeface="Century Gothic" panose="020B0502020202020204" pitchFamily="34" charset="0"/>
              </a:rPr>
              <a:t>En 2013 sólo </a:t>
            </a:r>
            <a:r>
              <a:rPr lang="es-ES" dirty="0">
                <a:latin typeface="Century Gothic" panose="020B0502020202020204" pitchFamily="34" charset="0"/>
              </a:rPr>
              <a:t>en la Plaza de Bolívar </a:t>
            </a:r>
            <a:r>
              <a:rPr lang="es-ES" dirty="0" smtClean="0">
                <a:latin typeface="Century Gothic" panose="020B0502020202020204" pitchFamily="34" charset="0"/>
              </a:rPr>
              <a:t>habían </a:t>
            </a:r>
            <a:r>
              <a:rPr lang="es-ES" dirty="0">
                <a:latin typeface="Century Gothic" panose="020B0502020202020204" pitchFamily="34" charset="0"/>
              </a:rPr>
              <a:t>más de 50.000 chicles pegados en el piso, con un promedio 5 chicles por metro </a:t>
            </a:r>
            <a:r>
              <a:rPr lang="es-ES" dirty="0" smtClean="0">
                <a:latin typeface="Century Gothic" panose="020B0502020202020204" pitchFamily="34" charset="0"/>
              </a:rPr>
              <a:t>cuadrado.</a:t>
            </a:r>
            <a:endParaRPr lang="es-CO" dirty="0">
              <a:latin typeface="Century Gothic" panose="020B0502020202020204" pitchFamily="34" charset="0"/>
            </a:endParaRPr>
          </a:p>
          <a:p>
            <a:pPr marL="285750" indent="-285750" algn="just">
              <a:buFont typeface="Arial" panose="020B0604020202020204" pitchFamily="34" charset="0"/>
              <a:buChar char="•"/>
            </a:pPr>
            <a:endParaRPr lang="es-ES"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a:p>
            <a:pPr marL="285750" indent="-285750" algn="just">
              <a:buFont typeface="Arial" panose="020B0604020202020204" pitchFamily="34" charset="0"/>
              <a:buChar char="•"/>
            </a:pPr>
            <a:endParaRPr lang="es-ES"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p:txBody>
      </p:sp>
    </p:spTree>
    <p:extLst>
      <p:ext uri="{BB962C8B-B14F-4D97-AF65-F5344CB8AC3E}">
        <p14:creationId xmlns:p14="http://schemas.microsoft.com/office/powerpoint/2010/main" val="3734009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3209"/>
            <a:ext cx="12192000" cy="924791"/>
          </a:xfrm>
          <a:prstGeom prst="rect">
            <a:avLst/>
          </a:prstGeom>
        </p:spPr>
      </p:pic>
      <p:sp>
        <p:nvSpPr>
          <p:cNvPr id="5" name="Rectángulo 4"/>
          <p:cNvSpPr/>
          <p:nvPr/>
        </p:nvSpPr>
        <p:spPr>
          <a:xfrm>
            <a:off x="2948622" y="260004"/>
            <a:ext cx="6000361" cy="1015663"/>
          </a:xfrm>
          <a:prstGeom prst="rect">
            <a:avLst/>
          </a:prstGeom>
          <a:noFill/>
        </p:spPr>
        <p:txBody>
          <a:bodyPr wrap="none" lIns="91440" tIns="45720" rIns="91440" bIns="45720">
            <a:spAutoFit/>
          </a:bodyPr>
          <a:lstStyle/>
          <a:p>
            <a:pPr algn="ctr"/>
            <a:r>
              <a:rPr lang="es-ES" sz="6000" b="1" dirty="0" smtClean="0">
                <a:ln w="0"/>
                <a:solidFill>
                  <a:schemeClr val="accent1"/>
                </a:solidFill>
                <a:effectLst>
                  <a:outerShdw blurRad="38100" dist="19050" dir="2700000" algn="tl" rotWithShape="0">
                    <a:schemeClr val="dk1">
                      <a:alpha val="40000"/>
                    </a:schemeClr>
                  </a:outerShdw>
                </a:effectLst>
                <a:latin typeface="Century Gothic" panose="020B0502020202020204" pitchFamily="34" charset="0"/>
              </a:rPr>
              <a:t>Muerte de aves</a:t>
            </a:r>
            <a:endParaRPr lang="es-ES" sz="6000" b="1" cap="none" spc="0" dirty="0">
              <a:ln w="0"/>
              <a:solidFill>
                <a:schemeClr val="accent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18" name="Rectángulo 17"/>
          <p:cNvSpPr/>
          <p:nvPr/>
        </p:nvSpPr>
        <p:spPr>
          <a:xfrm>
            <a:off x="831274" y="1452313"/>
            <a:ext cx="10235044" cy="1200329"/>
          </a:xfrm>
          <a:prstGeom prst="rect">
            <a:avLst/>
          </a:prstGeom>
          <a:noFill/>
        </p:spPr>
        <p:txBody>
          <a:bodyPr wrap="square" lIns="91440" tIns="45720" rIns="91440" bIns="45720">
            <a:spAutoFit/>
          </a:bodyPr>
          <a:lstStyle/>
          <a:p>
            <a:pPr marL="285750" indent="-285750" algn="just">
              <a:buFont typeface="Arial" panose="020B0604020202020204" pitchFamily="34" charset="0"/>
              <a:buChar char="•"/>
            </a:pPr>
            <a:r>
              <a:rPr lang="es-ES" dirty="0" smtClean="0">
                <a:latin typeface="Century Gothic" panose="020B0502020202020204" pitchFamily="34" charset="0"/>
              </a:rPr>
              <a:t>Los </a:t>
            </a:r>
            <a:r>
              <a:rPr lang="es-ES" dirty="0">
                <a:latin typeface="Century Gothic" panose="020B0502020202020204" pitchFamily="34" charset="0"/>
              </a:rPr>
              <a:t>pájaros pican los chicles que se encuentran en el piso, y estos al quedarse pegados en sus picos les impiden comer, hasta que finalmente mueren de hambre. </a:t>
            </a:r>
            <a:endParaRPr lang="es-CO" dirty="0">
              <a:latin typeface="Century Gothic" panose="020B0502020202020204" pitchFamily="34" charset="0"/>
            </a:endParaRPr>
          </a:p>
          <a:p>
            <a:pPr marL="285750" indent="-285750" algn="just">
              <a:buFont typeface="Arial" panose="020B0604020202020204" pitchFamily="34" charset="0"/>
              <a:buChar char="•"/>
            </a:pPr>
            <a:endParaRPr lang="es-ES"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a:p>
            <a:pPr marL="285750" indent="-285750" algn="just">
              <a:buFont typeface="Arial" panose="020B0604020202020204" pitchFamily="34" charset="0"/>
              <a:buChar char="•"/>
            </a:pPr>
            <a:endParaRPr lang="es-ES" b="1" cap="none" spc="0" dirty="0">
              <a:ln w="0"/>
              <a:solidFill>
                <a:srgbClr val="0070C0"/>
              </a:solidFill>
              <a:effectLst>
                <a:outerShdw blurRad="38100" dist="19050" dir="2700000" algn="tl" rotWithShape="0">
                  <a:schemeClr val="dk1">
                    <a:alpha val="40000"/>
                  </a:schemeClr>
                </a:outerShdw>
              </a:effectLst>
              <a:latin typeface="Century Gothic" panose="020B0502020202020204" pitchFamily="34" charset="0"/>
            </a:endParaRPr>
          </a:p>
        </p:txBody>
      </p:sp>
      <p:pic>
        <p:nvPicPr>
          <p:cNvPr id="6146" name="Picture 2" descr="Resultado de imagen para birds die eating g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107" y="2248437"/>
            <a:ext cx="6335377" cy="317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818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no litt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632" y="1115014"/>
            <a:ext cx="2801151" cy="41837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inneapolis DID clean cigarette but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178" y="1140772"/>
            <a:ext cx="5214915" cy="22134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no littering campa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771" y="3508795"/>
            <a:ext cx="4044592" cy="227508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847001" y="274722"/>
            <a:ext cx="7863670" cy="769441"/>
          </a:xfrm>
          <a:prstGeom prst="rect">
            <a:avLst/>
          </a:prstGeom>
          <a:noFill/>
        </p:spPr>
        <p:txBody>
          <a:bodyPr wrap="square" rtlCol="0">
            <a:spAutoFit/>
          </a:bodyPr>
          <a:lstStyle/>
          <a:p>
            <a:pPr algn="ctr"/>
            <a:r>
              <a:rPr lang="es-CO" sz="4400" b="1" dirty="0" smtClean="0">
                <a:solidFill>
                  <a:schemeClr val="accent1"/>
                </a:solidFill>
                <a:latin typeface="Century Gothic" panose="020B0502020202020204" pitchFamily="34" charset="0"/>
              </a:rPr>
              <a:t>CAMPAÑAS PEDAGÓGICAS </a:t>
            </a:r>
            <a:endParaRPr lang="es-CO" sz="4400" b="1" dirty="0">
              <a:solidFill>
                <a:schemeClr val="accent1"/>
              </a:solidFill>
              <a:latin typeface="Century Gothic" panose="020B0502020202020204" pitchFamily="34" charset="0"/>
            </a:endParaRPr>
          </a:p>
        </p:txBody>
      </p:sp>
      <p:pic>
        <p:nvPicPr>
          <p:cNvPr id="23" name="Imagen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33209"/>
            <a:ext cx="12192000" cy="924791"/>
          </a:xfrm>
          <a:prstGeom prst="rect">
            <a:avLst/>
          </a:prstGeom>
        </p:spPr>
      </p:pic>
    </p:spTree>
    <p:extLst>
      <p:ext uri="{BB962C8B-B14F-4D97-AF65-F5344CB8AC3E}">
        <p14:creationId xmlns:p14="http://schemas.microsoft.com/office/powerpoint/2010/main" val="3697888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lagacomotequiero.com/sites/default/files/reflection/mlgctq_reflexion_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137" y="1714979"/>
            <a:ext cx="3988157" cy="321051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914399" y="1618922"/>
            <a:ext cx="4185634" cy="3374265"/>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p:nvPr/>
        </p:nvSpPr>
        <p:spPr>
          <a:xfrm>
            <a:off x="1717183" y="1082472"/>
            <a:ext cx="2846231" cy="369332"/>
          </a:xfrm>
          <a:prstGeom prst="rect">
            <a:avLst/>
          </a:prstGeom>
          <a:noFill/>
        </p:spPr>
        <p:txBody>
          <a:bodyPr wrap="square" rtlCol="0">
            <a:spAutoFit/>
          </a:bodyPr>
          <a:lstStyle/>
          <a:p>
            <a:pPr algn="ctr"/>
            <a:r>
              <a:rPr lang="es-CO" b="1" dirty="0" smtClean="0">
                <a:solidFill>
                  <a:schemeClr val="accent5">
                    <a:lumMod val="75000"/>
                  </a:schemeClr>
                </a:solidFill>
              </a:rPr>
              <a:t>MALAGA-ESPAÑA</a:t>
            </a:r>
            <a:endParaRPr lang="es-CO" b="1" dirty="0">
              <a:solidFill>
                <a:schemeClr val="accent5">
                  <a:lumMod val="75000"/>
                </a:schemeClr>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3209"/>
            <a:ext cx="12192000" cy="924791"/>
          </a:xfrm>
          <a:prstGeom prst="rect">
            <a:avLst/>
          </a:prstGeom>
        </p:spPr>
      </p:pic>
      <p:sp>
        <p:nvSpPr>
          <p:cNvPr id="2" name="CuadroTexto 1"/>
          <p:cNvSpPr txBox="1"/>
          <p:nvPr/>
        </p:nvSpPr>
        <p:spPr>
          <a:xfrm>
            <a:off x="6293475" y="1096203"/>
            <a:ext cx="3133860" cy="646331"/>
          </a:xfrm>
          <a:prstGeom prst="rect">
            <a:avLst/>
          </a:prstGeom>
          <a:noFill/>
        </p:spPr>
        <p:txBody>
          <a:bodyPr wrap="square" rtlCol="0">
            <a:spAutoFit/>
          </a:bodyPr>
          <a:lstStyle/>
          <a:p>
            <a:r>
              <a:rPr lang="es-CO" b="1" dirty="0" smtClean="0">
                <a:solidFill>
                  <a:schemeClr val="accent1">
                    <a:lumMod val="75000"/>
                  </a:schemeClr>
                </a:solidFill>
              </a:rPr>
              <a:t>CIUDAD DE MÉXICO-MÉXICO</a:t>
            </a:r>
            <a:endParaRPr lang="es-ES" b="1" dirty="0" smtClean="0">
              <a:solidFill>
                <a:schemeClr val="accent1">
                  <a:lumMod val="75000"/>
                </a:schemeClr>
              </a:solidFill>
            </a:endParaRPr>
          </a:p>
          <a:p>
            <a:endParaRPr lang="es-CO" dirty="0"/>
          </a:p>
        </p:txBody>
      </p:sp>
      <p:pic>
        <p:nvPicPr>
          <p:cNvPr id="5" name="Imagen 4"/>
          <p:cNvPicPr>
            <a:picLocks noChangeAspect="1"/>
          </p:cNvPicPr>
          <p:nvPr/>
        </p:nvPicPr>
        <p:blipFill>
          <a:blip r:embed="rId4"/>
          <a:stretch>
            <a:fillRect/>
          </a:stretch>
        </p:blipFill>
        <p:spPr>
          <a:xfrm>
            <a:off x="5728177" y="1722738"/>
            <a:ext cx="4075561" cy="3210518"/>
          </a:xfrm>
          <a:prstGeom prst="rect">
            <a:avLst/>
          </a:prstGeom>
        </p:spPr>
      </p:pic>
      <p:sp>
        <p:nvSpPr>
          <p:cNvPr id="14" name="Rectángulo 13"/>
          <p:cNvSpPr/>
          <p:nvPr/>
        </p:nvSpPr>
        <p:spPr>
          <a:xfrm>
            <a:off x="5666702" y="1640865"/>
            <a:ext cx="4198513" cy="33742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891496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1346</TotalTime>
  <Words>801</Words>
  <Application>Microsoft Office PowerPoint</Application>
  <PresentationFormat>Panorámica</PresentationFormat>
  <Paragraphs>62</Paragraphs>
  <Slides>15</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Century Gothic</vt:lpstr>
      <vt:lpstr>Times New Roman</vt:lpstr>
      <vt:lpstr>Trebuchet MS</vt:lpstr>
      <vt:lpstr>Wingdings 3</vt:lpstr>
      <vt:lpstr>Faceta</vt:lpstr>
      <vt:lpstr>Presentación de PowerPoint</vt:lpstr>
      <vt:lpstr>Presentación de PowerPoint</vt:lpstr>
      <vt:lpstr>Normativa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CASO DE SINGAPUR</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 MAURICIO MEZA MARTINEZ</dc:creator>
  <cp:lastModifiedBy>JUAN DAVID NAVARRO DELGADILLO</cp:lastModifiedBy>
  <cp:revision>120</cp:revision>
  <cp:lastPrinted>2016-12-02T22:31:40Z</cp:lastPrinted>
  <dcterms:created xsi:type="dcterms:W3CDTF">2016-12-02T16:49:34Z</dcterms:created>
  <dcterms:modified xsi:type="dcterms:W3CDTF">2017-08-30T13:28:17Z</dcterms:modified>
</cp:coreProperties>
</file>