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48" r:id="rId1"/>
  </p:sldMasterIdLst>
  <p:notesMasterIdLst>
    <p:notesMasterId r:id="rId18"/>
  </p:notesMasterIdLst>
  <p:sldIdLst>
    <p:sldId id="256" r:id="rId2"/>
    <p:sldId id="367" r:id="rId3"/>
    <p:sldId id="390" r:id="rId4"/>
    <p:sldId id="391" r:id="rId5"/>
    <p:sldId id="365" r:id="rId6"/>
    <p:sldId id="392" r:id="rId7"/>
    <p:sldId id="388" r:id="rId8"/>
    <p:sldId id="384" r:id="rId9"/>
    <p:sldId id="385" r:id="rId10"/>
    <p:sldId id="393" r:id="rId11"/>
    <p:sldId id="394" r:id="rId12"/>
    <p:sldId id="389" r:id="rId13"/>
    <p:sldId id="395" r:id="rId14"/>
    <p:sldId id="398" r:id="rId15"/>
    <p:sldId id="396" r:id="rId16"/>
    <p:sldId id="397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PATRICIA FORERO MORENO" initials="SPF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CEB7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5560" autoAdjust="0"/>
  </p:normalViewPr>
  <p:slideViewPr>
    <p:cSldViewPr snapToGrid="0">
      <p:cViewPr>
        <p:scale>
          <a:sx n="77" d="100"/>
          <a:sy n="77" d="100"/>
        </p:scale>
        <p:origin x="-51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802B48-D4FB-407D-A5DB-BFE725503624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5E5327-DE93-4D2E-ABBF-FB7B5F8A24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094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EC3E-CD2F-44DF-BD12-3F302AEEF64A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872D-8635-4624-84B4-21199F39B3B2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FCA5-9BFF-4158-B56E-CE09608373A4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CAB6-B925-451E-8C5B-93013B50926A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37D-EFE1-4909-BF20-D3E6B895ABC2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F626-F010-4537-B66C-CDAB4F87CE80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F144-57A9-4687-8350-ED1D4CE69609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5963-D42A-4DE3-B4CB-8423EE0E3877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1FE7-41F9-4186-9B34-52B769A48F38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9155-BA2E-48BC-B031-4C3CAD7C8519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BD61-A3D7-4A49-8927-C9697612DAE0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EE6B-81E2-47FB-B4A3-CADE4E27FC22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71C0-9667-4C1F-91A4-64FE7F477B8D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9373-9D5C-431F-B23A-35632A23AB7A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D973-6B2A-4274-A514-C8FC88271E45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9595-1E1D-4898-98B4-541280670C9F}" type="datetime1">
              <a:rPr lang="en-US" smtClean="0"/>
              <a:t>10/30/2017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A645D-A148-45B5-BBF2-DB0678B130F6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2" descr="Resultado de imagen para logo cambio rad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899" y="52557"/>
            <a:ext cx="1229535" cy="5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0886005" y="0"/>
            <a:ext cx="13933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Julián López</a:t>
            </a:r>
          </a:p>
          <a:p>
            <a:pPr algn="ctr"/>
            <a:r>
              <a:rPr lang="es-E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Concejal de Bogotá </a:t>
            </a:r>
            <a:r>
              <a:rPr lang="es-ES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428377" y="6223924"/>
            <a:ext cx="176362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@</a:t>
            </a: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Jl</a:t>
            </a:r>
            <a:r>
              <a:rPr lang="es-E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ópez</a:t>
            </a:r>
            <a:endParaRPr lang="es-E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38946" y="216133"/>
            <a:ext cx="8275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POSITIVO DEL METRO ELEVADO</a:t>
            </a:r>
            <a:endParaRPr lang="es-CO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n para metro elevado vs metro subterran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98" y="1285978"/>
            <a:ext cx="7872077" cy="5335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9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146" name="Picture 2" descr="Resultado de imagen para RENDERS METRO L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1" y="1445741"/>
            <a:ext cx="10952581" cy="466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3762" y="313778"/>
            <a:ext cx="10342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70C0"/>
                </a:solidFill>
              </a:rPr>
              <a:t>LIMA – PERÚ  CONEXIÓN CON DIVERSOS MEDIOS DE TRANSPORTE   CICLORUTAS</a:t>
            </a:r>
            <a:endParaRPr lang="es-CO" sz="2800" b="1" dirty="0">
              <a:solidFill>
                <a:srgbClr val="0070C0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 flipH="1">
            <a:off x="6264875" y="1964724"/>
            <a:ext cx="2409567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1729946" y="428479"/>
            <a:ext cx="8353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0070C0"/>
                </a:solidFill>
                <a:latin typeface="+mj-lt"/>
              </a:rPr>
              <a:t>SANTIAGO DE CHILE – AMPLIAS ESTACIONES</a:t>
            </a:r>
            <a:endParaRPr lang="es-CO" sz="32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170" name="Picture 2" descr="https://c2.staticflickr.com/6/5790/29848866653_a604d5303f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66" y="997530"/>
            <a:ext cx="10199388" cy="573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68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753760" y="1018700"/>
            <a:ext cx="11331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001795" y="197709"/>
            <a:ext cx="5857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0070C0"/>
                </a:solidFill>
                <a:latin typeface="Arial" pitchFamily="34" charset="0"/>
              </a:rPr>
              <a:t>SANTIAGO DE CHILE</a:t>
            </a:r>
            <a:endParaRPr lang="es-CO" sz="32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3759" y="1323367"/>
            <a:ext cx="105032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>
                <a:latin typeface="Arial" pitchFamily="34" charset="0"/>
                <a:cs typeface="Arial" pitchFamily="34" charset="0"/>
              </a:rPr>
              <a:t>SON MÁS DE 20 KILÓMETROS LOS ELEVADOS. </a:t>
            </a:r>
            <a:endParaRPr lang="es-CO" sz="2000" b="1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CUENTA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CON PANTALLAS ACÚSTICAS DE BAJO COSTO PARA MITIGAR EL RUIDO EN SITIOS DONDE EXISTEN EDIFICIOS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CERCANOS.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INCORPORARON ESPACIOS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URBANOS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COMO CICLOVÍAS QUE AYUDA EN LA MOVILIZACIÓN DE PERSONAS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CO" sz="2000" b="1" dirty="0">
                <a:latin typeface="Arial"/>
                <a:ea typeface="Calibri"/>
                <a:cs typeface="Times New Roman"/>
              </a:rPr>
              <a:t> LAS VIVIENDAS LOCALIZADAS EN EL ÁREA DE INFLUENCIA DEL METRO PRESENTAN UN MAYOR VALOR PROMEDIO (RESPECTO DE AQUELLAS QUE SE UBICAN FUERA DEL ÁREA DE </a:t>
            </a:r>
            <a:r>
              <a:rPr lang="es-CO" sz="2000" b="1" dirty="0" smtClean="0">
                <a:latin typeface="Arial"/>
                <a:ea typeface="Calibri"/>
                <a:cs typeface="Times New Roman"/>
              </a:rPr>
              <a:t>INFLUENCIA)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es-CO" sz="2000" b="1" dirty="0" smtClean="0">
              <a:latin typeface="Arial"/>
              <a:ea typeface="Calibri"/>
              <a:cs typeface="Times New Roman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 smtClean="0">
                <a:latin typeface="Arial"/>
                <a:ea typeface="Calibri"/>
                <a:cs typeface="Times New Roman"/>
              </a:rPr>
              <a:t>LA </a:t>
            </a:r>
            <a:r>
              <a:rPr lang="es-CO" sz="2000" b="1" dirty="0">
                <a:latin typeface="Arial"/>
                <a:ea typeface="Calibri"/>
                <a:cs typeface="Times New Roman"/>
              </a:rPr>
              <a:t>CAPITALIZACIÓN DEL VALOR DEL METRO EN EL PRECIO DE LAS VIVIENDAS PRODUJO UN AUMENTO EN LA RECAUDACIÓN POR CONTRIBUCIONES PAGADAS</a:t>
            </a:r>
            <a:r>
              <a:rPr lang="es-CO" sz="2000" b="1" dirty="0" smtClean="0">
                <a:latin typeface="Arial"/>
                <a:ea typeface="Calibri"/>
                <a:cs typeface="Times New Roman"/>
              </a:rPr>
              <a:t>.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es-CO" sz="2000" b="1" dirty="0">
              <a:latin typeface="Arial"/>
              <a:ea typeface="Calibri"/>
              <a:cs typeface="Times New Roman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 smtClean="0">
                <a:latin typeface="Arial"/>
                <a:ea typeface="Calibri"/>
                <a:cs typeface="Times New Roman"/>
              </a:rPr>
              <a:t> </a:t>
            </a:r>
            <a:r>
              <a:rPr lang="es-CO" sz="2000" b="1" dirty="0">
                <a:latin typeface="Arial"/>
                <a:ea typeface="Calibri"/>
                <a:cs typeface="Times New Roman"/>
              </a:rPr>
              <a:t>ESTE REVALÚO GENERADO POR UNA LÍNEA DE METRO SIGNIFICÓ HASTA EL 20% DE LA INVERSIÓN DE LA LÍNEA DE METRO</a:t>
            </a:r>
            <a:endParaRPr lang="es-CO" sz="2000" b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 pitchFamily="2" charset="2"/>
              <a:buChar char="q"/>
            </a:pP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endParaRPr lang="es-CO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4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196" name="Picture 4" descr="Resultado de imagen para RENDERS METRO DE SANTIAGO DE 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4" y="1491177"/>
            <a:ext cx="10527956" cy="493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87396" y="308920"/>
            <a:ext cx="10700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70C0"/>
                </a:solidFill>
              </a:rPr>
              <a:t>SANTIAGO DE CHILE. ESTACIONES AMIGABLES CON EL MEDIO AMBIENTE</a:t>
            </a:r>
            <a:endParaRPr lang="es-CO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38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42" name="Picture 2" descr="Resultado de imagen para RENDERS DEL METRO DE CIUDAD DE PAN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6" y="1534418"/>
            <a:ext cx="11775988" cy="468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88182" y="366466"/>
            <a:ext cx="1002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>
                <a:solidFill>
                  <a:srgbClr val="0070C0"/>
                </a:solidFill>
              </a:rPr>
              <a:t>CIUDAD DE PANAMÁ – ENTORNO  AMIGABLE CON EL PAISAJE</a:t>
            </a:r>
            <a:endParaRPr lang="es-CO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49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753760" y="1018700"/>
            <a:ext cx="11331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001795" y="197709"/>
            <a:ext cx="5857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0070C0"/>
                </a:solidFill>
                <a:latin typeface="Arial" pitchFamily="34" charset="0"/>
              </a:rPr>
              <a:t>CIUDAD DE PANAMA </a:t>
            </a:r>
            <a:endParaRPr lang="es-CO" sz="32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3759" y="1323367"/>
            <a:ext cx="105032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endParaRPr lang="es-CO" sz="2000" b="1" dirty="0">
              <a:latin typeface="Arial"/>
              <a:ea typeface="Calibri"/>
              <a:cs typeface="Times New Roman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 smtClean="0">
                <a:latin typeface="Arial"/>
                <a:ea typeface="Calibri"/>
                <a:cs typeface="Times New Roman"/>
              </a:rPr>
              <a:t> </a:t>
            </a:r>
            <a:r>
              <a:rPr lang="es-CO" sz="2000" b="1" dirty="0">
                <a:latin typeface="Arial"/>
                <a:ea typeface="Calibri"/>
                <a:cs typeface="Times New Roman"/>
              </a:rPr>
              <a:t>ÉXITO ECONÓMICO, SOCIAL Y AMBIENTAL</a:t>
            </a:r>
            <a:r>
              <a:rPr lang="es-CO" sz="2000" b="1" dirty="0" smtClean="0">
                <a:latin typeface="Arial"/>
                <a:ea typeface="Calibri"/>
                <a:cs typeface="Times New Roman"/>
              </a:rPr>
              <a:t>.</a:t>
            </a:r>
          </a:p>
          <a:p>
            <a:pPr lvl="0"/>
            <a:endParaRPr lang="es-CO" sz="2000" b="1" dirty="0">
              <a:latin typeface="Arial"/>
              <a:ea typeface="Calibri"/>
              <a:cs typeface="Times New Roman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>
                <a:latin typeface="Arial"/>
                <a:ea typeface="Calibri"/>
                <a:cs typeface="Times New Roman"/>
              </a:rPr>
              <a:t>	LA LÍNEA 1, DE 16 KILÓMETROS SUPERÓ LOS 200 MIL PASAJEROS </a:t>
            </a:r>
            <a:r>
              <a:rPr lang="es-CO" sz="2000" b="1" dirty="0" smtClean="0">
                <a:latin typeface="Arial"/>
                <a:ea typeface="Calibri"/>
                <a:cs typeface="Times New Roman"/>
              </a:rPr>
              <a:t>DIARIOS</a:t>
            </a:r>
          </a:p>
          <a:p>
            <a:pPr lvl="0"/>
            <a:endParaRPr lang="es-CO" sz="2000" b="1" dirty="0">
              <a:latin typeface="Arial"/>
              <a:ea typeface="Calibri"/>
              <a:cs typeface="Times New Roman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>
                <a:latin typeface="Arial"/>
                <a:ea typeface="Calibri"/>
                <a:cs typeface="Times New Roman"/>
              </a:rPr>
              <a:t>	FUNCIONA AL 99% SIN INCIDENCIAS TÉCNICAS Y DE SEGURIDAD</a:t>
            </a:r>
            <a:r>
              <a:rPr lang="es-CO" sz="2000" b="1" dirty="0" smtClean="0">
                <a:latin typeface="Arial"/>
                <a:ea typeface="Calibri"/>
                <a:cs typeface="Times New Roman"/>
              </a:rPr>
              <a:t>.</a:t>
            </a:r>
          </a:p>
          <a:p>
            <a:pPr lvl="0"/>
            <a:endParaRPr lang="es-CO" sz="2000" b="1" dirty="0">
              <a:latin typeface="Arial"/>
              <a:ea typeface="Calibri"/>
              <a:cs typeface="Times New Roman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>
                <a:latin typeface="Arial"/>
                <a:ea typeface="Calibri"/>
                <a:cs typeface="Times New Roman"/>
              </a:rPr>
              <a:t>	EL METRO DE PANAMÁ LE HA AHORRADO A LOS CIUDADANOS </a:t>
            </a:r>
            <a:r>
              <a:rPr lang="es-CO" sz="2000" b="1" dirty="0" smtClean="0">
                <a:latin typeface="Arial"/>
                <a:ea typeface="Calibri"/>
                <a:cs typeface="Times New Roman"/>
              </a:rPr>
              <a:t>ENTRE </a:t>
            </a:r>
            <a:r>
              <a:rPr lang="es-CO" sz="2000" b="1" dirty="0">
                <a:latin typeface="Arial"/>
                <a:ea typeface="Calibri"/>
                <a:cs typeface="Times New Roman"/>
              </a:rPr>
              <a:t>DOS Y TRES HORAS DIARIAS DE SU </a:t>
            </a:r>
            <a:r>
              <a:rPr lang="es-CO" sz="2000" b="1" dirty="0" smtClean="0">
                <a:latin typeface="Arial"/>
                <a:ea typeface="Calibri"/>
                <a:cs typeface="Times New Roman"/>
              </a:rPr>
              <a:t>TIEMPO.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es-CO" sz="2000" b="1" dirty="0">
              <a:latin typeface="Arial"/>
              <a:ea typeface="Calibri"/>
              <a:cs typeface="Times New Roman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 smtClean="0">
                <a:latin typeface="Arial"/>
                <a:ea typeface="Calibri"/>
                <a:cs typeface="Times New Roman"/>
              </a:rPr>
              <a:t>EN CIUDAD DE PANAMÁCUENTA CON MILLÓN </a:t>
            </a:r>
            <a:r>
              <a:rPr lang="es-CO" sz="2000" b="1" dirty="0">
                <a:latin typeface="Arial"/>
                <a:ea typeface="Calibri"/>
                <a:cs typeface="Times New Roman"/>
              </a:rPr>
              <a:t>Y MEDIO DE HABITANTES, EN LA QUE SE COMPRAN MENSUALMENTE 5.000 AUTOS Y EN LA QUE SE TENDRÍA QUE CONSTRUIR 25 KILÓMETROS AL MES DE CALLES NUEVAS, </a:t>
            </a:r>
            <a:r>
              <a:rPr lang="es-CO" sz="2000" b="1" dirty="0" smtClean="0">
                <a:latin typeface="Arial"/>
                <a:ea typeface="Calibri"/>
                <a:cs typeface="Times New Roman"/>
              </a:rPr>
              <a:t>PARA </a:t>
            </a:r>
            <a:r>
              <a:rPr lang="es-CO" sz="2000" b="1" dirty="0">
                <a:latin typeface="Arial"/>
                <a:ea typeface="Calibri"/>
                <a:cs typeface="Times New Roman"/>
              </a:rPr>
              <a:t>EVITAR TRANCONES.</a:t>
            </a:r>
          </a:p>
          <a:p>
            <a:pPr lvl="0"/>
            <a:r>
              <a:rPr lang="es-CO" sz="2000" b="1" dirty="0" smtClean="0">
                <a:latin typeface="Arial"/>
                <a:ea typeface="Calibri"/>
                <a:cs typeface="Times New Roman"/>
              </a:rPr>
              <a:t> </a:t>
            </a:r>
            <a:endParaRPr lang="es-CO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03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753760" y="1018700"/>
            <a:ext cx="11331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001795" y="197709"/>
            <a:ext cx="657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0070C0"/>
                </a:solidFill>
                <a:latin typeface="Arial" pitchFamily="34" charset="0"/>
              </a:rPr>
              <a:t>CIUDAD DE PANAMA </a:t>
            </a:r>
            <a:endParaRPr lang="es-CO" sz="32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96311" y="1472982"/>
            <a:ext cx="10503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endParaRPr lang="es-CO" sz="2000" b="1" dirty="0">
              <a:latin typeface="Arial"/>
              <a:ea typeface="Calibri"/>
              <a:cs typeface="Times New Roman"/>
            </a:endParaRPr>
          </a:p>
          <a:p>
            <a:pPr lvl="0"/>
            <a:r>
              <a:rPr lang="es-CO" sz="2000" b="1" dirty="0" smtClean="0">
                <a:latin typeface="Arial"/>
                <a:ea typeface="Calibri"/>
                <a:cs typeface="Times New Roman"/>
              </a:rPr>
              <a:t> </a:t>
            </a:r>
            <a:endParaRPr lang="es-CO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images.telemetro.com/nacionales/Martinelli-aseguro-Linea-Metro-Panama_MEDIMA20140405_0224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4" y="1018700"/>
            <a:ext cx="9204976" cy="5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92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2" descr="Resultado de imagen para logo cambio rad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899" y="52557"/>
            <a:ext cx="1229535" cy="5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0886005" y="0"/>
            <a:ext cx="13933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Julián López</a:t>
            </a:r>
          </a:p>
          <a:p>
            <a:pPr algn="ctr"/>
            <a:r>
              <a:rPr lang="es-E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Concejal de Bogotá </a:t>
            </a:r>
            <a:r>
              <a:rPr lang="es-ES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428377" y="6223924"/>
            <a:ext cx="176362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@</a:t>
            </a: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Jl</a:t>
            </a:r>
            <a:r>
              <a:rPr lang="es-E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ópez</a:t>
            </a:r>
            <a:endParaRPr lang="es-E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2 CuadroTexto"/>
          <p:cNvSpPr txBox="1"/>
          <p:nvPr/>
        </p:nvSpPr>
        <p:spPr>
          <a:xfrm>
            <a:off x="0" y="648247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9052" y="27387"/>
            <a:ext cx="991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IMPACTO </a:t>
            </a:r>
            <a:r>
              <a:rPr lang="es-CO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POSITIVO DEL </a:t>
            </a:r>
            <a:r>
              <a:rPr lang="es-CO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METRO ELEVADO</a:t>
            </a:r>
            <a:endParaRPr lang="es-CO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40259" y="1075038"/>
            <a:ext cx="102251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ENTORNO URBANO QUE APORTA A LA CIUDAD LA POSIBILIDAD DE REALIZAR LA CONSTRUCCIÓN DE LOCALES COMERCIALES CERCA DE LAS ESTACIONES.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INCREMENTA LA CANTIDAD DE PUESTOS DE TRABAJO.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POSIBILIDAD DE TRAZAR LÍNEAS DE CICLORUTAS QUE AYUDAN A MEJORAR LA MOVILIZACIÓN EN LA CIUDAD.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INCREMENTO EN LAS ACTIVIDADES COMO SERVICIOS Y VIVIENDA. 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MENOR COSTO EN COMBUSTIBLE, MENOR TIEMPO DE VIAJE Y MENOS EXTERNALIDADES COMO CONTAMINACIÓN Y CONGESTIÓN.</a:t>
            </a:r>
          </a:p>
          <a:p>
            <a:pPr lvl="0"/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ES POSIBLE CONCLUIR QUE EL METRO GENERA IMPORTANTES CAMBIOS EN LOS PATRONES DE DEMANDA, SISTEMAS DE ACTIVIDADES Y LOCALIZACIONES DE SERVICIOS, LOS CUALES TIENDEN A CONFORMAR UNA CIUDAD MÁS SUSTENTABLE.</a:t>
            </a:r>
            <a:endParaRPr lang="es-CO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468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http://static.iris.net.co/dinero/upload/images/2016/12/9/23983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1" y="1092818"/>
            <a:ext cx="9712411" cy="533192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3226" y="217957"/>
            <a:ext cx="10583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70C0"/>
                </a:solidFill>
              </a:rPr>
              <a:t>ENTORNO DE LOCALES COMERCIALES – AUMENTO DE  PLAZAS DE TRABAJO.</a:t>
            </a:r>
          </a:p>
        </p:txBody>
      </p:sp>
      <p:sp>
        <p:nvSpPr>
          <p:cNvPr id="5" name="4 Elipse"/>
          <p:cNvSpPr/>
          <p:nvPr/>
        </p:nvSpPr>
        <p:spPr>
          <a:xfrm>
            <a:off x="5647036" y="3398108"/>
            <a:ext cx="4621429" cy="914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Flecha abajo"/>
          <p:cNvSpPr/>
          <p:nvPr/>
        </p:nvSpPr>
        <p:spPr>
          <a:xfrm>
            <a:off x="7692079" y="1519881"/>
            <a:ext cx="531342" cy="1786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391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Resultado de imagen para IMAGENES  METROS ELEVADOS EN EL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28" y="735195"/>
            <a:ext cx="9934834" cy="5507911"/>
          </a:xfrm>
          <a:prstGeom prst="rect">
            <a:avLst/>
          </a:prstGeom>
          <a:noFill/>
          <a:ln w="95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36821" y="136610"/>
            <a:ext cx="9205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70C0"/>
                </a:solidFill>
              </a:rPr>
              <a:t>ENTORNO – CONSTRUCCIÓN DE VIVIENDAS</a:t>
            </a:r>
            <a:endParaRPr lang="es-CO" sz="2800" b="1" dirty="0">
              <a:solidFill>
                <a:srgbClr val="0070C0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2273644" y="3904734"/>
            <a:ext cx="8501448" cy="5807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Flecha abajo"/>
          <p:cNvSpPr/>
          <p:nvPr/>
        </p:nvSpPr>
        <p:spPr>
          <a:xfrm>
            <a:off x="8513805" y="1383958"/>
            <a:ext cx="484632" cy="2298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614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2" descr="Resultado de imagen para logo cambio rad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899" y="52557"/>
            <a:ext cx="1229535" cy="5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0886005" y="0"/>
            <a:ext cx="13933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Julián López</a:t>
            </a:r>
          </a:p>
          <a:p>
            <a:pPr algn="ctr"/>
            <a:r>
              <a:rPr lang="es-E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Concejal de Bogotá </a:t>
            </a:r>
            <a:r>
              <a:rPr lang="es-ES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428377" y="6223924"/>
            <a:ext cx="176362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@</a:t>
            </a: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Jl</a:t>
            </a:r>
            <a:r>
              <a:rPr lang="es-E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ópez</a:t>
            </a:r>
            <a:endParaRPr lang="es-E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2 CuadroTexto"/>
          <p:cNvSpPr txBox="1"/>
          <p:nvPr/>
        </p:nvSpPr>
        <p:spPr>
          <a:xfrm>
            <a:off x="0" y="648247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31341" y="123111"/>
            <a:ext cx="9919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METROS </a:t>
            </a:r>
            <a:r>
              <a:rPr lang="es-CO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CO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LATINOAMÉRICA</a:t>
            </a:r>
          </a:p>
          <a:p>
            <a:pPr algn="ctr"/>
            <a:r>
              <a:rPr lang="es-CO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MONTERREY -MÉXICO</a:t>
            </a:r>
            <a:endParaRPr lang="es-CO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Resultado de imagen para renders metro de monterr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55" y="1144722"/>
            <a:ext cx="9415550" cy="549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5816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 descr="Resultado de imagen para renders metro de monterr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" y="1346888"/>
            <a:ext cx="9910119" cy="484384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32488" y="444844"/>
            <a:ext cx="111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0070C0"/>
                </a:solidFill>
              </a:rPr>
              <a:t>METRO MONTERREY AMIGABLE CON EL MEDIO AMBIENTE</a:t>
            </a:r>
            <a:endParaRPr lang="es-CO" sz="3200" b="1" dirty="0">
              <a:solidFill>
                <a:srgbClr val="0070C0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1062681" y="4559643"/>
            <a:ext cx="1594022" cy="7537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Elipse"/>
          <p:cNvSpPr/>
          <p:nvPr/>
        </p:nvSpPr>
        <p:spPr>
          <a:xfrm>
            <a:off x="7154561" y="4022124"/>
            <a:ext cx="2038865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Elipse"/>
          <p:cNvSpPr/>
          <p:nvPr/>
        </p:nvSpPr>
        <p:spPr>
          <a:xfrm>
            <a:off x="7747686" y="2854412"/>
            <a:ext cx="2273644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Elipse"/>
          <p:cNvSpPr/>
          <p:nvPr/>
        </p:nvSpPr>
        <p:spPr>
          <a:xfrm>
            <a:off x="1334531" y="2261288"/>
            <a:ext cx="247135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707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2" descr="Resultado de imagen para logo cambio rad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899" y="52557"/>
            <a:ext cx="1229535" cy="5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0886005" y="0"/>
            <a:ext cx="13933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Julián López</a:t>
            </a:r>
          </a:p>
          <a:p>
            <a:pPr algn="ctr"/>
            <a:r>
              <a:rPr lang="es-E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Concejal de Bogotá </a:t>
            </a:r>
            <a:r>
              <a:rPr lang="es-ES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428377" y="6223924"/>
            <a:ext cx="176362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@</a:t>
            </a: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Jl</a:t>
            </a:r>
            <a:r>
              <a:rPr lang="es-E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ópez</a:t>
            </a:r>
            <a:endParaRPr lang="es-E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2 CuadroTexto"/>
          <p:cNvSpPr txBox="1"/>
          <p:nvPr/>
        </p:nvSpPr>
        <p:spPr>
          <a:xfrm>
            <a:off x="0" y="648247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075038" y="27387"/>
            <a:ext cx="88845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MONTERREY </a:t>
            </a:r>
            <a:r>
              <a:rPr lang="es-CO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–MÉXICO</a:t>
            </a:r>
          </a:p>
          <a:p>
            <a:pPr algn="ctr"/>
            <a:endParaRPr lang="es-CO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CO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41404" y="2274318"/>
            <a:ext cx="103240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ES UN SISTEMA DE TRENES LIGEROS ELÉCTRICOS.</a:t>
            </a:r>
          </a:p>
          <a:p>
            <a:pPr marL="342900" indent="-342900">
              <a:buFont typeface="Wingdings" pitchFamily="2" charset="2"/>
              <a:buChar char="q"/>
            </a:pPr>
            <a:endParaRPr lang="es-CO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FUNCIONA CON DOS LÍNEAS.</a:t>
            </a:r>
          </a:p>
          <a:p>
            <a:pPr marL="342900" indent="-342900">
              <a:buFont typeface="Wingdings" pitchFamily="2" charset="2"/>
              <a:buChar char="q"/>
            </a:pPr>
            <a:endParaRPr lang="es-CO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TRANSPORTA APROXIMADAMENTE  88.3 MILLONES DE PASAJEROS POR AÑO.</a:t>
            </a:r>
          </a:p>
          <a:p>
            <a:pPr marL="342900" indent="-342900">
              <a:buFont typeface="Wingdings" pitchFamily="2" charset="2"/>
              <a:buChar char="q"/>
            </a:pPr>
            <a:endParaRPr lang="es-CO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TRANSPORTA  APROXIMADAMENTE 309.207 PASAJEROS AL DÍA.</a:t>
            </a:r>
          </a:p>
          <a:p>
            <a:pPr marL="342900" indent="-342900">
              <a:buFont typeface="Wingdings" pitchFamily="2" charset="2"/>
              <a:buChar char="q"/>
            </a:pP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516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2" descr="Resultado de imagen para logo cambio rad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899" y="52557"/>
            <a:ext cx="1229535" cy="5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0886005" y="0"/>
            <a:ext cx="13933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Julián López</a:t>
            </a:r>
          </a:p>
          <a:p>
            <a:pPr algn="ctr"/>
            <a:r>
              <a:rPr lang="es-E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Concejal de Bogotá </a:t>
            </a:r>
            <a:r>
              <a:rPr lang="es-ES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428377" y="6223924"/>
            <a:ext cx="176362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@</a:t>
            </a: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Jl</a:t>
            </a:r>
            <a:r>
              <a:rPr lang="es-E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ópez</a:t>
            </a:r>
            <a:endParaRPr lang="es-E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2 CuadroTexto"/>
          <p:cNvSpPr txBox="1"/>
          <p:nvPr/>
        </p:nvSpPr>
        <p:spPr>
          <a:xfrm>
            <a:off x="0" y="648247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31341" y="-197748"/>
            <a:ext cx="9919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LIMA  - PERÚ</a:t>
            </a:r>
            <a:endParaRPr lang="es-CO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Resultado de imagen para RENDERS METRO L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9" y="1104605"/>
            <a:ext cx="9375627" cy="537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31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345987" y="621846"/>
            <a:ext cx="1104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19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TRENES QUE RECORREN 34 KM MOVILIZANDO ALREDEDOR DE 132.000 PASAJEROS POR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DÍA 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es-CO" sz="2000" b="1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INFRAESTRUCTURA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AMIGABLE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CON EL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MEDIO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AMBIENTE.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ALTO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NIVEL DE IMPATO EN LA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PRODUCTIVIDAD LABORAL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REDUCCIÓN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EN 32.000 TONELADAS DE CO2 POR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AÑO.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OPTIMIZA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TODOS LOS CONCEPTOS DE DESARROLLO SOCIAL Y GESTIÓN EFECTIVA DE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RECURSOS.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IMPACTÓ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POSITIVAMENTE A MÁS DE 3 MILLONES DE PERSONAS QUE VIVEN EN SU ÁREA DE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INFLUENCIA.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REDUCCIÓN DEL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TRÁFICO,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MEJORANDO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LA PRODUCTIVIDAD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LABORAL Y REDUJO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LOS TIEMPOS DE TRAYECTO HASTA POR CUATRO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VECES.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endParaRPr lang="es-CO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01795" y="197709"/>
            <a:ext cx="5857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0070C0"/>
                </a:solidFill>
                <a:latin typeface="Arial" pitchFamily="34" charset="0"/>
              </a:rPr>
              <a:t>LIMA - PERÚ </a:t>
            </a:r>
            <a:endParaRPr lang="es-CO" sz="3200" b="1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789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4883</TotalTime>
  <Words>488</Words>
  <Application>Microsoft Office PowerPoint</Application>
  <PresentationFormat>Personalizado</PresentationFormat>
  <Paragraphs>108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PONENCIA PROYECTO DE ACUERDO No 371</dc:title>
  <dc:creator>SANDRA PATRICIA FORERO MORENO</dc:creator>
  <cp:lastModifiedBy>XIMENA ISOBEL FYNO SERRANO</cp:lastModifiedBy>
  <cp:revision>314</cp:revision>
  <cp:lastPrinted>2017-10-30T20:38:20Z</cp:lastPrinted>
  <dcterms:created xsi:type="dcterms:W3CDTF">2016-08-28T14:35:04Z</dcterms:created>
  <dcterms:modified xsi:type="dcterms:W3CDTF">2017-10-30T21:49:26Z</dcterms:modified>
</cp:coreProperties>
</file>