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7"/>
  </p:notesMasterIdLst>
  <p:sldIdLst>
    <p:sldId id="257" r:id="rId2"/>
    <p:sldId id="306" r:id="rId3"/>
    <p:sldId id="258" r:id="rId4"/>
    <p:sldId id="260" r:id="rId5"/>
    <p:sldId id="301" r:id="rId6"/>
    <p:sldId id="261" r:id="rId7"/>
    <p:sldId id="263" r:id="rId8"/>
    <p:sldId id="268" r:id="rId9"/>
    <p:sldId id="307" r:id="rId10"/>
    <p:sldId id="267" r:id="rId11"/>
    <p:sldId id="269" r:id="rId12"/>
    <p:sldId id="302" r:id="rId13"/>
    <p:sldId id="304" r:id="rId14"/>
    <p:sldId id="305" r:id="rId15"/>
    <p:sldId id="300" r:id="rId16"/>
  </p:sldIdLst>
  <p:sldSz cx="9144000" cy="5145088"/>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29"/>
    <a:srgbClr val="FFAD0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54" y="120"/>
      </p:cViewPr>
      <p:guideLst>
        <p:guide orient="horz" pos="162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96258-09A4-44AA-8B4E-4331A349D7E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O"/>
        </a:p>
      </dgm:t>
    </dgm:pt>
    <dgm:pt modelId="{3BB5B567-DC51-4E06-92CA-3D59BF1C0249}">
      <dgm:prSet phldrT="[Texto]" custT="1"/>
      <dgm:spPr>
        <a:solidFill>
          <a:srgbClr val="FF0000"/>
        </a:solidFill>
        <a:ln>
          <a:noFill/>
        </a:ln>
      </dgm:spPr>
      <dgm:t>
        <a:bodyPr/>
        <a:lstStyle/>
        <a:p>
          <a:pPr algn="ctr"/>
          <a:r>
            <a:rPr lang="es-CO" sz="1600" b="1" dirty="0" smtClean="0">
              <a:solidFill>
                <a:schemeClr val="tx1"/>
              </a:solidFill>
              <a:latin typeface="+mj-lt"/>
            </a:rPr>
            <a:t>BICICLETAS Y USUARIOS DE LA BICICLETA</a:t>
          </a:r>
          <a:endParaRPr lang="es-CO" sz="1600" b="1" dirty="0">
            <a:solidFill>
              <a:schemeClr val="tx1"/>
            </a:solidFill>
            <a:latin typeface="+mj-lt"/>
          </a:endParaRPr>
        </a:p>
      </dgm:t>
    </dgm:pt>
    <dgm:pt modelId="{44F13211-97B6-46A8-9D64-A2550E1B15BB}" type="parTrans" cxnId="{78E3159F-CF72-4C1D-AD08-D2B2F38DFB59}">
      <dgm:prSet/>
      <dgm:spPr/>
      <dgm:t>
        <a:bodyPr/>
        <a:lstStyle/>
        <a:p>
          <a:pPr algn="ctr"/>
          <a:endParaRPr lang="es-CO" sz="1100" dirty="0">
            <a:solidFill>
              <a:schemeClr val="bg1"/>
            </a:solidFill>
            <a:latin typeface="+mj-lt"/>
          </a:endParaRPr>
        </a:p>
      </dgm:t>
    </dgm:pt>
    <dgm:pt modelId="{96704322-F138-41D2-965B-74E580C907B0}" type="sibTrans" cxnId="{78E3159F-CF72-4C1D-AD08-D2B2F38DFB59}">
      <dgm:prSet/>
      <dgm:spPr/>
      <dgm:t>
        <a:bodyPr/>
        <a:lstStyle/>
        <a:p>
          <a:pPr algn="ctr"/>
          <a:endParaRPr lang="es-CO" sz="1100" dirty="0">
            <a:solidFill>
              <a:schemeClr val="bg1"/>
            </a:solidFill>
            <a:latin typeface="+mj-lt"/>
          </a:endParaRPr>
        </a:p>
      </dgm:t>
    </dgm:pt>
    <dgm:pt modelId="{81278C21-EBFB-4A2E-BB5B-C7575A6E8A64}">
      <dgm:prSet phldrT="[Texto]" custT="1"/>
      <dgm:spPr>
        <a:solidFill>
          <a:srgbClr val="FF0000"/>
        </a:solidFill>
        <a:ln>
          <a:noFill/>
        </a:ln>
      </dgm:spPr>
      <dgm:t>
        <a:bodyPr/>
        <a:lstStyle/>
        <a:p>
          <a:pPr algn="ctr"/>
          <a:r>
            <a:rPr lang="es-CO" sz="1600" b="1" dirty="0" smtClean="0">
              <a:solidFill>
                <a:schemeClr val="tx1"/>
              </a:solidFill>
              <a:latin typeface="+mj-lt"/>
            </a:rPr>
            <a:t>SERVICIOS PÚBLICOS</a:t>
          </a:r>
          <a:endParaRPr lang="es-CO" sz="1600" b="1" dirty="0">
            <a:solidFill>
              <a:schemeClr val="tx1"/>
            </a:solidFill>
            <a:latin typeface="+mj-lt"/>
          </a:endParaRPr>
        </a:p>
      </dgm:t>
    </dgm:pt>
    <dgm:pt modelId="{D1D64679-61DE-4A24-86E8-B869954E40E0}" type="parTrans" cxnId="{49F8A0E7-84BA-4164-8AAE-2875358263D7}">
      <dgm:prSet/>
      <dgm:spPr/>
      <dgm:t>
        <a:bodyPr/>
        <a:lstStyle/>
        <a:p>
          <a:pPr algn="ctr"/>
          <a:endParaRPr lang="es-CO" sz="1100" dirty="0">
            <a:solidFill>
              <a:schemeClr val="bg1"/>
            </a:solidFill>
            <a:latin typeface="+mj-lt"/>
          </a:endParaRPr>
        </a:p>
      </dgm:t>
    </dgm:pt>
    <dgm:pt modelId="{4D182B60-20C3-49F2-AE58-B5E00F1E757C}" type="sibTrans" cxnId="{49F8A0E7-84BA-4164-8AAE-2875358263D7}">
      <dgm:prSet/>
      <dgm:spPr/>
      <dgm:t>
        <a:bodyPr/>
        <a:lstStyle/>
        <a:p>
          <a:pPr algn="ctr"/>
          <a:endParaRPr lang="es-CO" sz="1100" dirty="0">
            <a:solidFill>
              <a:schemeClr val="bg1"/>
            </a:solidFill>
            <a:latin typeface="+mj-lt"/>
          </a:endParaRPr>
        </a:p>
      </dgm:t>
    </dgm:pt>
    <dgm:pt modelId="{42DDDC8F-35EA-4A77-AAEA-6AFE2D460A4E}">
      <dgm:prSet phldrT="[Texto]" custT="1"/>
      <dgm:spPr>
        <a:solidFill>
          <a:srgbClr val="FF0000"/>
        </a:solidFill>
        <a:ln>
          <a:noFill/>
        </a:ln>
      </dgm:spPr>
      <dgm:t>
        <a:bodyPr/>
        <a:lstStyle/>
        <a:p>
          <a:pPr algn="ctr"/>
          <a:r>
            <a:rPr lang="es-CO" sz="1600" b="1" dirty="0" smtClean="0">
              <a:solidFill>
                <a:schemeClr val="tx1"/>
              </a:solidFill>
              <a:latin typeface="+mj-lt"/>
            </a:rPr>
            <a:t>MECANISMO DE RENDICIÓN DE CUENTAS</a:t>
          </a:r>
          <a:endParaRPr lang="es-CO" sz="1600" b="1" dirty="0">
            <a:solidFill>
              <a:schemeClr val="tx1"/>
            </a:solidFill>
            <a:latin typeface="+mj-lt"/>
          </a:endParaRPr>
        </a:p>
      </dgm:t>
    </dgm:pt>
    <dgm:pt modelId="{1CB9CC44-F9F4-407B-ACEF-26BAA11CAB97}" type="parTrans" cxnId="{E8948688-8E15-43C9-92A7-A4D43846AC0B}">
      <dgm:prSet/>
      <dgm:spPr/>
      <dgm:t>
        <a:bodyPr/>
        <a:lstStyle/>
        <a:p>
          <a:pPr algn="ctr"/>
          <a:endParaRPr lang="es-CO" sz="1100" dirty="0">
            <a:solidFill>
              <a:schemeClr val="bg1"/>
            </a:solidFill>
            <a:latin typeface="+mj-lt"/>
          </a:endParaRPr>
        </a:p>
      </dgm:t>
    </dgm:pt>
    <dgm:pt modelId="{EB59382C-B256-4983-B4B9-D48E1251E53C}" type="sibTrans" cxnId="{E8948688-8E15-43C9-92A7-A4D43846AC0B}">
      <dgm:prSet/>
      <dgm:spPr/>
      <dgm:t>
        <a:bodyPr/>
        <a:lstStyle/>
        <a:p>
          <a:pPr algn="ctr"/>
          <a:endParaRPr lang="es-CO" sz="1100" dirty="0">
            <a:solidFill>
              <a:schemeClr val="bg1"/>
            </a:solidFill>
            <a:latin typeface="+mj-lt"/>
          </a:endParaRPr>
        </a:p>
      </dgm:t>
    </dgm:pt>
    <dgm:pt modelId="{E4F1687A-5946-479F-A77E-5076E479873D}">
      <dgm:prSet phldrT="[Texto]" custT="1"/>
      <dgm:spPr>
        <a:solidFill>
          <a:srgbClr val="FFD129"/>
        </a:solidFill>
        <a:ln>
          <a:noFill/>
        </a:ln>
      </dgm:spPr>
      <dgm:t>
        <a:bodyPr/>
        <a:lstStyle/>
        <a:p>
          <a:pPr algn="ctr"/>
          <a:r>
            <a:rPr lang="es-CO" sz="1600" b="1" i="0" dirty="0" smtClean="0">
              <a:solidFill>
                <a:schemeClr val="tx1"/>
              </a:solidFill>
              <a:latin typeface="+mj-lt"/>
            </a:rPr>
            <a:t>INFRAESTRUCTURA</a:t>
          </a:r>
          <a:endParaRPr lang="es-CO" sz="1600" b="1" i="0" dirty="0" smtClean="0">
            <a:solidFill>
              <a:schemeClr val="tx1"/>
            </a:solidFill>
            <a:latin typeface="+mj-lt"/>
          </a:endParaRPr>
        </a:p>
        <a:p>
          <a:pPr algn="ctr"/>
          <a:r>
            <a:rPr lang="es-CO" sz="1600" b="1" i="0" dirty="0" smtClean="0">
              <a:solidFill>
                <a:schemeClr val="tx1"/>
              </a:solidFill>
              <a:latin typeface="+mj-lt"/>
            </a:rPr>
            <a:t>PLAN DE ORDENAMIENTO </a:t>
          </a:r>
          <a:r>
            <a:rPr lang="es-CO" sz="1600" b="1" i="0" dirty="0" smtClean="0">
              <a:solidFill>
                <a:schemeClr val="tx1"/>
              </a:solidFill>
              <a:latin typeface="+mj-lt"/>
            </a:rPr>
            <a:t>TERRITORIAL</a:t>
          </a:r>
          <a:endParaRPr lang="es-CO" sz="1600" b="1" i="0" dirty="0" smtClean="0">
            <a:solidFill>
              <a:schemeClr val="tx1"/>
            </a:solidFill>
            <a:latin typeface="+mj-lt"/>
          </a:endParaRPr>
        </a:p>
        <a:p>
          <a:pPr algn="ctr"/>
          <a:r>
            <a:rPr lang="es-CO" sz="1600" b="1" i="0" dirty="0" smtClean="0">
              <a:solidFill>
                <a:schemeClr val="tx1"/>
              </a:solidFill>
              <a:latin typeface="+mj-lt"/>
            </a:rPr>
            <a:t>HUMEDALES </a:t>
          </a:r>
        </a:p>
        <a:p>
          <a:pPr algn="ctr"/>
          <a:endParaRPr lang="es-CO" sz="1100" b="1" i="1" dirty="0" smtClean="0">
            <a:solidFill>
              <a:schemeClr val="bg1"/>
            </a:solidFill>
            <a:latin typeface="+mj-lt"/>
          </a:endParaRPr>
        </a:p>
        <a:p>
          <a:pPr algn="ctr"/>
          <a:endParaRPr lang="es-CO" sz="1100" b="1" i="1" dirty="0">
            <a:solidFill>
              <a:schemeClr val="bg1"/>
            </a:solidFill>
            <a:latin typeface="+mj-lt"/>
          </a:endParaRPr>
        </a:p>
      </dgm:t>
    </dgm:pt>
    <dgm:pt modelId="{CAB95B05-93FF-44E3-8D93-27703275441B}" type="parTrans" cxnId="{318BBCF7-7390-49F3-8CB6-68E88503E468}">
      <dgm:prSet/>
      <dgm:spPr/>
      <dgm:t>
        <a:bodyPr/>
        <a:lstStyle/>
        <a:p>
          <a:pPr algn="ctr"/>
          <a:endParaRPr lang="es-CO" sz="1100" dirty="0">
            <a:solidFill>
              <a:schemeClr val="bg1"/>
            </a:solidFill>
            <a:latin typeface="+mj-lt"/>
          </a:endParaRPr>
        </a:p>
      </dgm:t>
    </dgm:pt>
    <dgm:pt modelId="{E072ED1D-D004-4FD1-B779-D6E34C5640A4}" type="sibTrans" cxnId="{318BBCF7-7390-49F3-8CB6-68E88503E468}">
      <dgm:prSet/>
      <dgm:spPr/>
      <dgm:t>
        <a:bodyPr/>
        <a:lstStyle/>
        <a:p>
          <a:pPr algn="ctr"/>
          <a:endParaRPr lang="es-CO" sz="1100" dirty="0">
            <a:solidFill>
              <a:schemeClr val="bg1"/>
            </a:solidFill>
            <a:latin typeface="+mj-lt"/>
          </a:endParaRPr>
        </a:p>
      </dgm:t>
    </dgm:pt>
    <dgm:pt modelId="{62481F8E-BE2E-4817-8214-7599D2317DB9}" type="pres">
      <dgm:prSet presAssocID="{E7A96258-09A4-44AA-8B4E-4331A349D7E0}" presName="diagram" presStyleCnt="0">
        <dgm:presLayoutVars>
          <dgm:dir/>
          <dgm:resizeHandles val="exact"/>
        </dgm:presLayoutVars>
      </dgm:prSet>
      <dgm:spPr/>
      <dgm:t>
        <a:bodyPr/>
        <a:lstStyle/>
        <a:p>
          <a:endParaRPr lang="es-CO"/>
        </a:p>
      </dgm:t>
    </dgm:pt>
    <dgm:pt modelId="{C88DDEB4-C020-43F9-BEFC-FD2F925BCA07}" type="pres">
      <dgm:prSet presAssocID="{3BB5B567-DC51-4E06-92CA-3D59BF1C0249}" presName="node" presStyleLbl="node1" presStyleIdx="0" presStyleCnt="4" custScaleX="90909">
        <dgm:presLayoutVars>
          <dgm:bulletEnabled val="1"/>
        </dgm:presLayoutVars>
      </dgm:prSet>
      <dgm:spPr/>
      <dgm:t>
        <a:bodyPr/>
        <a:lstStyle/>
        <a:p>
          <a:endParaRPr lang="es-CO"/>
        </a:p>
      </dgm:t>
    </dgm:pt>
    <dgm:pt modelId="{727759DE-9C64-4D21-91BC-5E24E6474A7C}" type="pres">
      <dgm:prSet presAssocID="{96704322-F138-41D2-965B-74E580C907B0}" presName="sibTrans" presStyleCnt="0"/>
      <dgm:spPr/>
    </dgm:pt>
    <dgm:pt modelId="{3ED2F240-CB62-432C-A028-4740A67900CC}" type="pres">
      <dgm:prSet presAssocID="{81278C21-EBFB-4A2E-BB5B-C7575A6E8A64}" presName="node" presStyleLbl="node1" presStyleIdx="1" presStyleCnt="4" custScaleX="90909">
        <dgm:presLayoutVars>
          <dgm:bulletEnabled val="1"/>
        </dgm:presLayoutVars>
      </dgm:prSet>
      <dgm:spPr/>
      <dgm:t>
        <a:bodyPr/>
        <a:lstStyle/>
        <a:p>
          <a:endParaRPr lang="es-CO"/>
        </a:p>
      </dgm:t>
    </dgm:pt>
    <dgm:pt modelId="{A79B448E-BF5B-43DB-920A-A43A025AB0A0}" type="pres">
      <dgm:prSet presAssocID="{4D182B60-20C3-49F2-AE58-B5E00F1E757C}" presName="sibTrans" presStyleCnt="0"/>
      <dgm:spPr/>
    </dgm:pt>
    <dgm:pt modelId="{F3FB39BA-976C-4E3D-8234-858D3A4E542A}" type="pres">
      <dgm:prSet presAssocID="{42DDDC8F-35EA-4A77-AAEA-6AFE2D460A4E}" presName="node" presStyleLbl="node1" presStyleIdx="2" presStyleCnt="4" custScaleX="90909">
        <dgm:presLayoutVars>
          <dgm:bulletEnabled val="1"/>
        </dgm:presLayoutVars>
      </dgm:prSet>
      <dgm:spPr/>
      <dgm:t>
        <a:bodyPr/>
        <a:lstStyle/>
        <a:p>
          <a:endParaRPr lang="es-CO"/>
        </a:p>
      </dgm:t>
    </dgm:pt>
    <dgm:pt modelId="{354BA049-8663-416A-8EB2-4AC2DD1E2583}" type="pres">
      <dgm:prSet presAssocID="{EB59382C-B256-4983-B4B9-D48E1251E53C}" presName="sibTrans" presStyleCnt="0"/>
      <dgm:spPr/>
    </dgm:pt>
    <dgm:pt modelId="{424167E1-30DC-4915-A672-9A4164E700FE}" type="pres">
      <dgm:prSet presAssocID="{E4F1687A-5946-479F-A77E-5076E479873D}" presName="node" presStyleLbl="node1" presStyleIdx="3" presStyleCnt="4" custScaleX="108223" custLinFactNeighborX="-777">
        <dgm:presLayoutVars>
          <dgm:bulletEnabled val="1"/>
        </dgm:presLayoutVars>
      </dgm:prSet>
      <dgm:spPr/>
      <dgm:t>
        <a:bodyPr/>
        <a:lstStyle/>
        <a:p>
          <a:endParaRPr lang="es-CO"/>
        </a:p>
      </dgm:t>
    </dgm:pt>
  </dgm:ptLst>
  <dgm:cxnLst>
    <dgm:cxn modelId="{71FA7941-6138-4233-860A-3064945CD944}" type="presOf" srcId="{E4F1687A-5946-479F-A77E-5076E479873D}" destId="{424167E1-30DC-4915-A672-9A4164E700FE}" srcOrd="0" destOrd="0" presId="urn:microsoft.com/office/officeart/2005/8/layout/default"/>
    <dgm:cxn modelId="{8A333E8C-2949-45AA-AC5A-8BA35D34935F}" type="presOf" srcId="{42DDDC8F-35EA-4A77-AAEA-6AFE2D460A4E}" destId="{F3FB39BA-976C-4E3D-8234-858D3A4E542A}" srcOrd="0" destOrd="0" presId="urn:microsoft.com/office/officeart/2005/8/layout/default"/>
    <dgm:cxn modelId="{318BBCF7-7390-49F3-8CB6-68E88503E468}" srcId="{E7A96258-09A4-44AA-8B4E-4331A349D7E0}" destId="{E4F1687A-5946-479F-A77E-5076E479873D}" srcOrd="3" destOrd="0" parTransId="{CAB95B05-93FF-44E3-8D93-27703275441B}" sibTransId="{E072ED1D-D004-4FD1-B779-D6E34C5640A4}"/>
    <dgm:cxn modelId="{78E3159F-CF72-4C1D-AD08-D2B2F38DFB59}" srcId="{E7A96258-09A4-44AA-8B4E-4331A349D7E0}" destId="{3BB5B567-DC51-4E06-92CA-3D59BF1C0249}" srcOrd="0" destOrd="0" parTransId="{44F13211-97B6-46A8-9D64-A2550E1B15BB}" sibTransId="{96704322-F138-41D2-965B-74E580C907B0}"/>
    <dgm:cxn modelId="{5CE732C5-DE0E-4586-93A8-C972144F7ED0}" type="presOf" srcId="{81278C21-EBFB-4A2E-BB5B-C7575A6E8A64}" destId="{3ED2F240-CB62-432C-A028-4740A67900CC}" srcOrd="0" destOrd="0" presId="urn:microsoft.com/office/officeart/2005/8/layout/default"/>
    <dgm:cxn modelId="{49F8A0E7-84BA-4164-8AAE-2875358263D7}" srcId="{E7A96258-09A4-44AA-8B4E-4331A349D7E0}" destId="{81278C21-EBFB-4A2E-BB5B-C7575A6E8A64}" srcOrd="1" destOrd="0" parTransId="{D1D64679-61DE-4A24-86E8-B869954E40E0}" sibTransId="{4D182B60-20C3-49F2-AE58-B5E00F1E757C}"/>
    <dgm:cxn modelId="{E8948688-8E15-43C9-92A7-A4D43846AC0B}" srcId="{E7A96258-09A4-44AA-8B4E-4331A349D7E0}" destId="{42DDDC8F-35EA-4A77-AAEA-6AFE2D460A4E}" srcOrd="2" destOrd="0" parTransId="{1CB9CC44-F9F4-407B-ACEF-26BAA11CAB97}" sibTransId="{EB59382C-B256-4983-B4B9-D48E1251E53C}"/>
    <dgm:cxn modelId="{7F91FB8E-5FDD-4C1B-A47E-CD981296891F}" type="presOf" srcId="{E7A96258-09A4-44AA-8B4E-4331A349D7E0}" destId="{62481F8E-BE2E-4817-8214-7599D2317DB9}" srcOrd="0" destOrd="0" presId="urn:microsoft.com/office/officeart/2005/8/layout/default"/>
    <dgm:cxn modelId="{0A332D90-7A0E-4CF7-BA20-8DEEA689E6B2}" type="presOf" srcId="{3BB5B567-DC51-4E06-92CA-3D59BF1C0249}" destId="{C88DDEB4-C020-43F9-BEFC-FD2F925BCA07}" srcOrd="0" destOrd="0" presId="urn:microsoft.com/office/officeart/2005/8/layout/default"/>
    <dgm:cxn modelId="{7E295C2E-A2EA-41A3-AD8D-AE87ABCCB53B}" type="presParOf" srcId="{62481F8E-BE2E-4817-8214-7599D2317DB9}" destId="{C88DDEB4-C020-43F9-BEFC-FD2F925BCA07}" srcOrd="0" destOrd="0" presId="urn:microsoft.com/office/officeart/2005/8/layout/default"/>
    <dgm:cxn modelId="{B80D7514-6984-4199-AB23-0E3C9D68C57D}" type="presParOf" srcId="{62481F8E-BE2E-4817-8214-7599D2317DB9}" destId="{727759DE-9C64-4D21-91BC-5E24E6474A7C}" srcOrd="1" destOrd="0" presId="urn:microsoft.com/office/officeart/2005/8/layout/default"/>
    <dgm:cxn modelId="{4C6643F2-84AA-4421-8D03-D2DCE467077B}" type="presParOf" srcId="{62481F8E-BE2E-4817-8214-7599D2317DB9}" destId="{3ED2F240-CB62-432C-A028-4740A67900CC}" srcOrd="2" destOrd="0" presId="urn:microsoft.com/office/officeart/2005/8/layout/default"/>
    <dgm:cxn modelId="{33DA1903-BC4B-4E76-8672-6105EA8FA1B3}" type="presParOf" srcId="{62481F8E-BE2E-4817-8214-7599D2317DB9}" destId="{A79B448E-BF5B-43DB-920A-A43A025AB0A0}" srcOrd="3" destOrd="0" presId="urn:microsoft.com/office/officeart/2005/8/layout/default"/>
    <dgm:cxn modelId="{C5A99355-C59D-4FE0-887C-C6E37334B8A5}" type="presParOf" srcId="{62481F8E-BE2E-4817-8214-7599D2317DB9}" destId="{F3FB39BA-976C-4E3D-8234-858D3A4E542A}" srcOrd="4" destOrd="0" presId="urn:microsoft.com/office/officeart/2005/8/layout/default"/>
    <dgm:cxn modelId="{2D677C2B-8A0E-478B-B88C-78A9921F5415}" type="presParOf" srcId="{62481F8E-BE2E-4817-8214-7599D2317DB9}" destId="{354BA049-8663-416A-8EB2-4AC2DD1E2583}" srcOrd="5" destOrd="0" presId="urn:microsoft.com/office/officeart/2005/8/layout/default"/>
    <dgm:cxn modelId="{FCF745F2-D1B8-438B-B02C-4F459C9F009C}" type="presParOf" srcId="{62481F8E-BE2E-4817-8214-7599D2317DB9}" destId="{424167E1-30DC-4915-A672-9A4164E700F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A96258-09A4-44AA-8B4E-4331A349D7E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O"/>
        </a:p>
      </dgm:t>
    </dgm:pt>
    <dgm:pt modelId="{3BB5B567-DC51-4E06-92CA-3D59BF1C0249}">
      <dgm:prSet phldrT="[Texto]" custT="1"/>
      <dgm:spPr>
        <a:solidFill>
          <a:srgbClr val="FF0000"/>
        </a:solidFill>
        <a:ln>
          <a:noFill/>
        </a:ln>
      </dgm:spPr>
      <dgm:t>
        <a:bodyPr/>
        <a:lstStyle/>
        <a:p>
          <a:pPr algn="ctr"/>
          <a:endParaRPr lang="es-CO" sz="1100" dirty="0">
            <a:solidFill>
              <a:schemeClr val="bg1"/>
            </a:solidFill>
            <a:latin typeface="+mj-lt"/>
          </a:endParaRPr>
        </a:p>
      </dgm:t>
    </dgm:pt>
    <dgm:pt modelId="{44F13211-97B6-46A8-9D64-A2550E1B15BB}" type="parTrans" cxnId="{78E3159F-CF72-4C1D-AD08-D2B2F38DFB59}">
      <dgm:prSet/>
      <dgm:spPr/>
      <dgm:t>
        <a:bodyPr/>
        <a:lstStyle/>
        <a:p>
          <a:pPr algn="ctr"/>
          <a:endParaRPr lang="es-CO" sz="1100" dirty="0">
            <a:solidFill>
              <a:schemeClr val="bg1"/>
            </a:solidFill>
            <a:latin typeface="+mj-lt"/>
          </a:endParaRPr>
        </a:p>
      </dgm:t>
    </dgm:pt>
    <dgm:pt modelId="{96704322-F138-41D2-965B-74E580C907B0}" type="sibTrans" cxnId="{78E3159F-CF72-4C1D-AD08-D2B2F38DFB59}">
      <dgm:prSet/>
      <dgm:spPr/>
      <dgm:t>
        <a:bodyPr/>
        <a:lstStyle/>
        <a:p>
          <a:pPr algn="ctr"/>
          <a:endParaRPr lang="es-CO" sz="1100" dirty="0">
            <a:solidFill>
              <a:schemeClr val="bg1"/>
            </a:solidFill>
            <a:latin typeface="+mj-lt"/>
          </a:endParaRPr>
        </a:p>
      </dgm:t>
    </dgm:pt>
    <dgm:pt modelId="{81278C21-EBFB-4A2E-BB5B-C7575A6E8A64}">
      <dgm:prSet phldrT="[Texto]" custT="1"/>
      <dgm:spPr>
        <a:solidFill>
          <a:srgbClr val="FF0000"/>
        </a:solidFill>
        <a:ln>
          <a:noFill/>
        </a:ln>
      </dgm:spPr>
      <dgm:t>
        <a:bodyPr/>
        <a:lstStyle/>
        <a:p>
          <a:pPr algn="ctr"/>
          <a:endParaRPr lang="es-CO" sz="1100" dirty="0">
            <a:solidFill>
              <a:schemeClr val="bg1"/>
            </a:solidFill>
            <a:latin typeface="+mj-lt"/>
          </a:endParaRPr>
        </a:p>
      </dgm:t>
    </dgm:pt>
    <dgm:pt modelId="{D1D64679-61DE-4A24-86E8-B869954E40E0}" type="parTrans" cxnId="{49F8A0E7-84BA-4164-8AAE-2875358263D7}">
      <dgm:prSet/>
      <dgm:spPr/>
      <dgm:t>
        <a:bodyPr/>
        <a:lstStyle/>
        <a:p>
          <a:pPr algn="ctr"/>
          <a:endParaRPr lang="es-CO" sz="1100" dirty="0">
            <a:solidFill>
              <a:schemeClr val="bg1"/>
            </a:solidFill>
            <a:latin typeface="+mj-lt"/>
          </a:endParaRPr>
        </a:p>
      </dgm:t>
    </dgm:pt>
    <dgm:pt modelId="{4D182B60-20C3-49F2-AE58-B5E00F1E757C}" type="sibTrans" cxnId="{49F8A0E7-84BA-4164-8AAE-2875358263D7}">
      <dgm:prSet/>
      <dgm:spPr/>
      <dgm:t>
        <a:bodyPr/>
        <a:lstStyle/>
        <a:p>
          <a:pPr algn="ctr"/>
          <a:endParaRPr lang="es-CO" sz="1100" dirty="0">
            <a:solidFill>
              <a:schemeClr val="bg1"/>
            </a:solidFill>
            <a:latin typeface="+mj-lt"/>
          </a:endParaRPr>
        </a:p>
      </dgm:t>
    </dgm:pt>
    <dgm:pt modelId="{42DDDC8F-35EA-4A77-AAEA-6AFE2D460A4E}">
      <dgm:prSet phldrT="[Texto]" custT="1"/>
      <dgm:spPr>
        <a:solidFill>
          <a:srgbClr val="FF0000"/>
        </a:solidFill>
        <a:ln>
          <a:noFill/>
        </a:ln>
      </dgm:spPr>
      <dgm:t>
        <a:bodyPr/>
        <a:lstStyle/>
        <a:p>
          <a:pPr algn="ctr"/>
          <a:endParaRPr lang="es-CO" sz="1100" dirty="0">
            <a:solidFill>
              <a:schemeClr val="bg1"/>
            </a:solidFill>
            <a:latin typeface="+mj-lt"/>
          </a:endParaRPr>
        </a:p>
      </dgm:t>
    </dgm:pt>
    <dgm:pt modelId="{1CB9CC44-F9F4-407B-ACEF-26BAA11CAB97}" type="parTrans" cxnId="{E8948688-8E15-43C9-92A7-A4D43846AC0B}">
      <dgm:prSet/>
      <dgm:spPr/>
      <dgm:t>
        <a:bodyPr/>
        <a:lstStyle/>
        <a:p>
          <a:pPr algn="ctr"/>
          <a:endParaRPr lang="es-CO" sz="1100" dirty="0">
            <a:solidFill>
              <a:schemeClr val="bg1"/>
            </a:solidFill>
            <a:latin typeface="+mj-lt"/>
          </a:endParaRPr>
        </a:p>
      </dgm:t>
    </dgm:pt>
    <dgm:pt modelId="{EB59382C-B256-4983-B4B9-D48E1251E53C}" type="sibTrans" cxnId="{E8948688-8E15-43C9-92A7-A4D43846AC0B}">
      <dgm:prSet/>
      <dgm:spPr/>
      <dgm:t>
        <a:bodyPr/>
        <a:lstStyle/>
        <a:p>
          <a:pPr algn="ctr"/>
          <a:endParaRPr lang="es-CO" sz="1100" dirty="0">
            <a:solidFill>
              <a:schemeClr val="bg1"/>
            </a:solidFill>
            <a:latin typeface="+mj-lt"/>
          </a:endParaRPr>
        </a:p>
      </dgm:t>
    </dgm:pt>
    <dgm:pt modelId="{E7F6A0B4-A1AE-4367-A7BF-2D1904182689}">
      <dgm:prSet phldrT="[Texto]" custT="1"/>
      <dgm:spPr>
        <a:solidFill>
          <a:srgbClr val="FF0000"/>
        </a:solidFill>
        <a:ln>
          <a:noFill/>
        </a:ln>
      </dgm:spPr>
      <dgm:t>
        <a:bodyPr/>
        <a:lstStyle/>
        <a:p>
          <a:pPr algn="ctr"/>
          <a:endParaRPr lang="es-CO" sz="1100" dirty="0">
            <a:solidFill>
              <a:schemeClr val="bg1"/>
            </a:solidFill>
            <a:latin typeface="+mj-lt"/>
          </a:endParaRPr>
        </a:p>
      </dgm:t>
    </dgm:pt>
    <dgm:pt modelId="{9401A6B1-8540-4A9E-B8AC-0F4B742F739F}" type="parTrans" cxnId="{A02EBDA7-B73C-474B-87F0-6F6B7C451BC7}">
      <dgm:prSet/>
      <dgm:spPr/>
      <dgm:t>
        <a:bodyPr/>
        <a:lstStyle/>
        <a:p>
          <a:pPr algn="ctr"/>
          <a:endParaRPr lang="es-CO" sz="1100" dirty="0">
            <a:solidFill>
              <a:schemeClr val="bg1"/>
            </a:solidFill>
            <a:latin typeface="+mj-lt"/>
          </a:endParaRPr>
        </a:p>
      </dgm:t>
    </dgm:pt>
    <dgm:pt modelId="{EFCDAE89-0D07-4969-80D7-CAE1F2FEDD92}" type="sibTrans" cxnId="{A02EBDA7-B73C-474B-87F0-6F6B7C451BC7}">
      <dgm:prSet/>
      <dgm:spPr/>
      <dgm:t>
        <a:bodyPr/>
        <a:lstStyle/>
        <a:p>
          <a:pPr algn="ctr"/>
          <a:endParaRPr lang="es-CO" sz="1100" dirty="0">
            <a:solidFill>
              <a:schemeClr val="bg1"/>
            </a:solidFill>
            <a:latin typeface="+mj-lt"/>
          </a:endParaRPr>
        </a:p>
      </dgm:t>
    </dgm:pt>
    <dgm:pt modelId="{E4F1687A-5946-479F-A77E-5076E479873D}">
      <dgm:prSet phldrT="[Texto]" custT="1"/>
      <dgm:spPr>
        <a:solidFill>
          <a:srgbClr val="FFD129"/>
        </a:solidFill>
        <a:ln>
          <a:noFill/>
        </a:ln>
      </dgm:spPr>
      <dgm:t>
        <a:bodyPr/>
        <a:lstStyle/>
        <a:p>
          <a:pPr algn="ctr"/>
          <a:r>
            <a:rPr lang="es-CO" sz="1100" b="1" i="0" dirty="0" smtClean="0">
              <a:solidFill>
                <a:schemeClr val="tx1"/>
              </a:solidFill>
              <a:latin typeface="+mj-lt"/>
            </a:rPr>
            <a:t>INFRAESTRUCTURA</a:t>
          </a:r>
          <a:endParaRPr lang="es-CO" sz="1100" b="1" i="0" dirty="0" smtClean="0">
            <a:solidFill>
              <a:schemeClr val="tx1"/>
            </a:solidFill>
            <a:latin typeface="+mj-lt"/>
          </a:endParaRPr>
        </a:p>
        <a:p>
          <a:pPr algn="ctr"/>
          <a:r>
            <a:rPr lang="es-CO" sz="1100" b="1" i="0" dirty="0" smtClean="0">
              <a:solidFill>
                <a:schemeClr val="tx1"/>
              </a:solidFill>
              <a:latin typeface="+mj-lt"/>
            </a:rPr>
            <a:t>PLAN DE ORDENAMIENTO TERRITORIAL</a:t>
          </a:r>
        </a:p>
        <a:p>
          <a:pPr algn="ctr"/>
          <a:endParaRPr lang="es-CO" sz="1100" b="1" i="0" dirty="0" smtClean="0">
            <a:solidFill>
              <a:schemeClr val="tx1"/>
            </a:solidFill>
            <a:latin typeface="+mj-lt"/>
          </a:endParaRPr>
        </a:p>
        <a:p>
          <a:pPr algn="ctr"/>
          <a:r>
            <a:rPr lang="es-CO" sz="1100" b="1" i="0" dirty="0" smtClean="0">
              <a:solidFill>
                <a:schemeClr val="tx1"/>
              </a:solidFill>
              <a:latin typeface="+mj-lt"/>
            </a:rPr>
            <a:t>HUMEDALES </a:t>
          </a:r>
        </a:p>
        <a:p>
          <a:pPr algn="ctr"/>
          <a:endParaRPr lang="es-CO" sz="1100" b="1" i="1" dirty="0" smtClean="0">
            <a:solidFill>
              <a:schemeClr val="bg1"/>
            </a:solidFill>
            <a:latin typeface="+mj-lt"/>
          </a:endParaRPr>
        </a:p>
        <a:p>
          <a:pPr algn="ctr"/>
          <a:endParaRPr lang="es-CO" sz="1100" b="1" i="1" dirty="0">
            <a:solidFill>
              <a:schemeClr val="bg1"/>
            </a:solidFill>
            <a:latin typeface="+mj-lt"/>
          </a:endParaRPr>
        </a:p>
      </dgm:t>
    </dgm:pt>
    <dgm:pt modelId="{CAB95B05-93FF-44E3-8D93-27703275441B}" type="parTrans" cxnId="{318BBCF7-7390-49F3-8CB6-68E88503E468}">
      <dgm:prSet/>
      <dgm:spPr/>
      <dgm:t>
        <a:bodyPr/>
        <a:lstStyle/>
        <a:p>
          <a:pPr algn="ctr"/>
          <a:endParaRPr lang="es-CO" sz="1100" dirty="0">
            <a:solidFill>
              <a:schemeClr val="bg1"/>
            </a:solidFill>
            <a:latin typeface="+mj-lt"/>
          </a:endParaRPr>
        </a:p>
      </dgm:t>
    </dgm:pt>
    <dgm:pt modelId="{E072ED1D-D004-4FD1-B779-D6E34C5640A4}" type="sibTrans" cxnId="{318BBCF7-7390-49F3-8CB6-68E88503E468}">
      <dgm:prSet/>
      <dgm:spPr/>
      <dgm:t>
        <a:bodyPr/>
        <a:lstStyle/>
        <a:p>
          <a:pPr algn="ctr"/>
          <a:endParaRPr lang="es-CO" sz="1100" dirty="0">
            <a:solidFill>
              <a:schemeClr val="bg1"/>
            </a:solidFill>
            <a:latin typeface="+mj-lt"/>
          </a:endParaRPr>
        </a:p>
      </dgm:t>
    </dgm:pt>
    <dgm:pt modelId="{62481F8E-BE2E-4817-8214-7599D2317DB9}" type="pres">
      <dgm:prSet presAssocID="{E7A96258-09A4-44AA-8B4E-4331A349D7E0}" presName="diagram" presStyleCnt="0">
        <dgm:presLayoutVars>
          <dgm:dir/>
          <dgm:resizeHandles val="exact"/>
        </dgm:presLayoutVars>
      </dgm:prSet>
      <dgm:spPr/>
      <dgm:t>
        <a:bodyPr/>
        <a:lstStyle/>
        <a:p>
          <a:endParaRPr lang="es-CO"/>
        </a:p>
      </dgm:t>
    </dgm:pt>
    <dgm:pt modelId="{C88DDEB4-C020-43F9-BEFC-FD2F925BCA07}" type="pres">
      <dgm:prSet presAssocID="{3BB5B567-DC51-4E06-92CA-3D59BF1C0249}" presName="node" presStyleLbl="node1" presStyleIdx="0" presStyleCnt="5" custScaleX="90909">
        <dgm:presLayoutVars>
          <dgm:bulletEnabled val="1"/>
        </dgm:presLayoutVars>
      </dgm:prSet>
      <dgm:spPr/>
      <dgm:t>
        <a:bodyPr/>
        <a:lstStyle/>
        <a:p>
          <a:endParaRPr lang="es-CO"/>
        </a:p>
      </dgm:t>
    </dgm:pt>
    <dgm:pt modelId="{727759DE-9C64-4D21-91BC-5E24E6474A7C}" type="pres">
      <dgm:prSet presAssocID="{96704322-F138-41D2-965B-74E580C907B0}" presName="sibTrans" presStyleCnt="0"/>
      <dgm:spPr/>
    </dgm:pt>
    <dgm:pt modelId="{3ED2F240-CB62-432C-A028-4740A67900CC}" type="pres">
      <dgm:prSet presAssocID="{81278C21-EBFB-4A2E-BB5B-C7575A6E8A64}" presName="node" presStyleLbl="node1" presStyleIdx="1" presStyleCnt="5" custScaleX="90909" custLinFactNeighborX="10179">
        <dgm:presLayoutVars>
          <dgm:bulletEnabled val="1"/>
        </dgm:presLayoutVars>
      </dgm:prSet>
      <dgm:spPr/>
      <dgm:t>
        <a:bodyPr/>
        <a:lstStyle/>
        <a:p>
          <a:endParaRPr lang="es-CO"/>
        </a:p>
      </dgm:t>
    </dgm:pt>
    <dgm:pt modelId="{A79B448E-BF5B-43DB-920A-A43A025AB0A0}" type="pres">
      <dgm:prSet presAssocID="{4D182B60-20C3-49F2-AE58-B5E00F1E757C}" presName="sibTrans" presStyleCnt="0"/>
      <dgm:spPr/>
    </dgm:pt>
    <dgm:pt modelId="{F3FB39BA-976C-4E3D-8234-858D3A4E542A}" type="pres">
      <dgm:prSet presAssocID="{42DDDC8F-35EA-4A77-AAEA-6AFE2D460A4E}" presName="node" presStyleLbl="node1" presStyleIdx="2" presStyleCnt="5" custScaleX="90909">
        <dgm:presLayoutVars>
          <dgm:bulletEnabled val="1"/>
        </dgm:presLayoutVars>
      </dgm:prSet>
      <dgm:spPr/>
      <dgm:t>
        <a:bodyPr/>
        <a:lstStyle/>
        <a:p>
          <a:endParaRPr lang="es-CO"/>
        </a:p>
      </dgm:t>
    </dgm:pt>
    <dgm:pt modelId="{354BA049-8663-416A-8EB2-4AC2DD1E2583}" type="pres">
      <dgm:prSet presAssocID="{EB59382C-B256-4983-B4B9-D48E1251E53C}" presName="sibTrans" presStyleCnt="0"/>
      <dgm:spPr/>
    </dgm:pt>
    <dgm:pt modelId="{807CDDC3-9840-4938-88B7-2DB4499F8A6C}" type="pres">
      <dgm:prSet presAssocID="{E7F6A0B4-A1AE-4367-A7BF-2D1904182689}" presName="node" presStyleLbl="node1" presStyleIdx="3" presStyleCnt="5" custScaleX="90909" custLinFactNeighborX="-802" custLinFactNeighborY="138">
        <dgm:presLayoutVars>
          <dgm:bulletEnabled val="1"/>
        </dgm:presLayoutVars>
      </dgm:prSet>
      <dgm:spPr/>
      <dgm:t>
        <a:bodyPr/>
        <a:lstStyle/>
        <a:p>
          <a:endParaRPr lang="es-CO"/>
        </a:p>
      </dgm:t>
    </dgm:pt>
    <dgm:pt modelId="{7A9184A1-1EB5-462F-A300-56D5BA36C001}" type="pres">
      <dgm:prSet presAssocID="{EFCDAE89-0D07-4969-80D7-CAE1F2FEDD92}" presName="sibTrans" presStyleCnt="0"/>
      <dgm:spPr/>
    </dgm:pt>
    <dgm:pt modelId="{424167E1-30DC-4915-A672-9A4164E700FE}" type="pres">
      <dgm:prSet presAssocID="{E4F1687A-5946-479F-A77E-5076E479873D}" presName="node" presStyleLbl="node1" presStyleIdx="4" presStyleCnt="5" custScaleX="189683" custScaleY="117733" custLinFactNeighborX="-777">
        <dgm:presLayoutVars>
          <dgm:bulletEnabled val="1"/>
        </dgm:presLayoutVars>
      </dgm:prSet>
      <dgm:spPr/>
      <dgm:t>
        <a:bodyPr/>
        <a:lstStyle/>
        <a:p>
          <a:endParaRPr lang="es-CO"/>
        </a:p>
      </dgm:t>
    </dgm:pt>
  </dgm:ptLst>
  <dgm:cxnLst>
    <dgm:cxn modelId="{71FA7941-6138-4233-860A-3064945CD944}" type="presOf" srcId="{E4F1687A-5946-479F-A77E-5076E479873D}" destId="{424167E1-30DC-4915-A672-9A4164E700FE}" srcOrd="0" destOrd="0" presId="urn:microsoft.com/office/officeart/2005/8/layout/default"/>
    <dgm:cxn modelId="{0A332D90-7A0E-4CF7-BA20-8DEEA689E6B2}" type="presOf" srcId="{3BB5B567-DC51-4E06-92CA-3D59BF1C0249}" destId="{C88DDEB4-C020-43F9-BEFC-FD2F925BCA07}" srcOrd="0" destOrd="0" presId="urn:microsoft.com/office/officeart/2005/8/layout/default"/>
    <dgm:cxn modelId="{49F8A0E7-84BA-4164-8AAE-2875358263D7}" srcId="{E7A96258-09A4-44AA-8B4E-4331A349D7E0}" destId="{81278C21-EBFB-4A2E-BB5B-C7575A6E8A64}" srcOrd="1" destOrd="0" parTransId="{D1D64679-61DE-4A24-86E8-B869954E40E0}" sibTransId="{4D182B60-20C3-49F2-AE58-B5E00F1E757C}"/>
    <dgm:cxn modelId="{8A333E8C-2949-45AA-AC5A-8BA35D34935F}" type="presOf" srcId="{42DDDC8F-35EA-4A77-AAEA-6AFE2D460A4E}" destId="{F3FB39BA-976C-4E3D-8234-858D3A4E542A}" srcOrd="0" destOrd="0" presId="urn:microsoft.com/office/officeart/2005/8/layout/default"/>
    <dgm:cxn modelId="{7F91FB8E-5FDD-4C1B-A47E-CD981296891F}" type="presOf" srcId="{E7A96258-09A4-44AA-8B4E-4331A349D7E0}" destId="{62481F8E-BE2E-4817-8214-7599D2317DB9}" srcOrd="0" destOrd="0" presId="urn:microsoft.com/office/officeart/2005/8/layout/default"/>
    <dgm:cxn modelId="{78E3159F-CF72-4C1D-AD08-D2B2F38DFB59}" srcId="{E7A96258-09A4-44AA-8B4E-4331A349D7E0}" destId="{3BB5B567-DC51-4E06-92CA-3D59BF1C0249}" srcOrd="0" destOrd="0" parTransId="{44F13211-97B6-46A8-9D64-A2550E1B15BB}" sibTransId="{96704322-F138-41D2-965B-74E580C907B0}"/>
    <dgm:cxn modelId="{E8948688-8E15-43C9-92A7-A4D43846AC0B}" srcId="{E7A96258-09A4-44AA-8B4E-4331A349D7E0}" destId="{42DDDC8F-35EA-4A77-AAEA-6AFE2D460A4E}" srcOrd="2" destOrd="0" parTransId="{1CB9CC44-F9F4-407B-ACEF-26BAA11CAB97}" sibTransId="{EB59382C-B256-4983-B4B9-D48E1251E53C}"/>
    <dgm:cxn modelId="{A02EBDA7-B73C-474B-87F0-6F6B7C451BC7}" srcId="{E7A96258-09A4-44AA-8B4E-4331A349D7E0}" destId="{E7F6A0B4-A1AE-4367-A7BF-2D1904182689}" srcOrd="3" destOrd="0" parTransId="{9401A6B1-8540-4A9E-B8AC-0F4B742F739F}" sibTransId="{EFCDAE89-0D07-4969-80D7-CAE1F2FEDD92}"/>
    <dgm:cxn modelId="{5CE732C5-DE0E-4586-93A8-C972144F7ED0}" type="presOf" srcId="{81278C21-EBFB-4A2E-BB5B-C7575A6E8A64}" destId="{3ED2F240-CB62-432C-A028-4740A67900CC}" srcOrd="0" destOrd="0" presId="urn:microsoft.com/office/officeart/2005/8/layout/default"/>
    <dgm:cxn modelId="{318BBCF7-7390-49F3-8CB6-68E88503E468}" srcId="{E7A96258-09A4-44AA-8B4E-4331A349D7E0}" destId="{E4F1687A-5946-479F-A77E-5076E479873D}" srcOrd="4" destOrd="0" parTransId="{CAB95B05-93FF-44E3-8D93-27703275441B}" sibTransId="{E072ED1D-D004-4FD1-B779-D6E34C5640A4}"/>
    <dgm:cxn modelId="{C0932BAD-F8F2-4734-84D2-83F5A34DB612}" type="presOf" srcId="{E7F6A0B4-A1AE-4367-A7BF-2D1904182689}" destId="{807CDDC3-9840-4938-88B7-2DB4499F8A6C}" srcOrd="0" destOrd="0" presId="urn:microsoft.com/office/officeart/2005/8/layout/default"/>
    <dgm:cxn modelId="{7E295C2E-A2EA-41A3-AD8D-AE87ABCCB53B}" type="presParOf" srcId="{62481F8E-BE2E-4817-8214-7599D2317DB9}" destId="{C88DDEB4-C020-43F9-BEFC-FD2F925BCA07}" srcOrd="0" destOrd="0" presId="urn:microsoft.com/office/officeart/2005/8/layout/default"/>
    <dgm:cxn modelId="{B80D7514-6984-4199-AB23-0E3C9D68C57D}" type="presParOf" srcId="{62481F8E-BE2E-4817-8214-7599D2317DB9}" destId="{727759DE-9C64-4D21-91BC-5E24E6474A7C}" srcOrd="1" destOrd="0" presId="urn:microsoft.com/office/officeart/2005/8/layout/default"/>
    <dgm:cxn modelId="{4C6643F2-84AA-4421-8D03-D2DCE467077B}" type="presParOf" srcId="{62481F8E-BE2E-4817-8214-7599D2317DB9}" destId="{3ED2F240-CB62-432C-A028-4740A67900CC}" srcOrd="2" destOrd="0" presId="urn:microsoft.com/office/officeart/2005/8/layout/default"/>
    <dgm:cxn modelId="{33DA1903-BC4B-4E76-8672-6105EA8FA1B3}" type="presParOf" srcId="{62481F8E-BE2E-4817-8214-7599D2317DB9}" destId="{A79B448E-BF5B-43DB-920A-A43A025AB0A0}" srcOrd="3" destOrd="0" presId="urn:microsoft.com/office/officeart/2005/8/layout/default"/>
    <dgm:cxn modelId="{C5A99355-C59D-4FE0-887C-C6E37334B8A5}" type="presParOf" srcId="{62481F8E-BE2E-4817-8214-7599D2317DB9}" destId="{F3FB39BA-976C-4E3D-8234-858D3A4E542A}" srcOrd="4" destOrd="0" presId="urn:microsoft.com/office/officeart/2005/8/layout/default"/>
    <dgm:cxn modelId="{2D677C2B-8A0E-478B-B88C-78A9921F5415}" type="presParOf" srcId="{62481F8E-BE2E-4817-8214-7599D2317DB9}" destId="{354BA049-8663-416A-8EB2-4AC2DD1E2583}" srcOrd="5" destOrd="0" presId="urn:microsoft.com/office/officeart/2005/8/layout/default"/>
    <dgm:cxn modelId="{0D06C6ED-AD51-477C-9013-3DAE8623D8F7}" type="presParOf" srcId="{62481F8E-BE2E-4817-8214-7599D2317DB9}" destId="{807CDDC3-9840-4938-88B7-2DB4499F8A6C}" srcOrd="6" destOrd="0" presId="urn:microsoft.com/office/officeart/2005/8/layout/default"/>
    <dgm:cxn modelId="{6D4CA339-443D-44D4-8917-735EFF5DEA89}" type="presParOf" srcId="{62481F8E-BE2E-4817-8214-7599D2317DB9}" destId="{7A9184A1-1EB5-462F-A300-56D5BA36C001}" srcOrd="7" destOrd="0" presId="urn:microsoft.com/office/officeart/2005/8/layout/default"/>
    <dgm:cxn modelId="{FCF745F2-D1B8-438B-B02C-4F459C9F009C}" type="presParOf" srcId="{62481F8E-BE2E-4817-8214-7599D2317DB9}" destId="{424167E1-30DC-4915-A672-9A4164E700F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DDEB4-C020-43F9-BEFC-FD2F925BCA07}">
      <dsp:nvSpPr>
        <dsp:cNvPr id="0" name=""/>
        <dsp:cNvSpPr/>
      </dsp:nvSpPr>
      <dsp:spPr>
        <a:xfrm>
          <a:off x="689749" y="581"/>
          <a:ext cx="2842019" cy="1875734"/>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mj-lt"/>
            </a:rPr>
            <a:t>BICICLETAS Y USUARIOS DE LA BICICLETA</a:t>
          </a:r>
          <a:endParaRPr lang="es-CO" sz="1600" b="1" kern="1200" dirty="0">
            <a:solidFill>
              <a:schemeClr val="tx1"/>
            </a:solidFill>
            <a:latin typeface="+mj-lt"/>
          </a:endParaRPr>
        </a:p>
      </dsp:txBody>
      <dsp:txXfrm>
        <a:off x="689749" y="581"/>
        <a:ext cx="2842019" cy="1875734"/>
      </dsp:txXfrm>
    </dsp:sp>
    <dsp:sp modelId="{3ED2F240-CB62-432C-A028-4740A67900CC}">
      <dsp:nvSpPr>
        <dsp:cNvPr id="0" name=""/>
        <dsp:cNvSpPr/>
      </dsp:nvSpPr>
      <dsp:spPr>
        <a:xfrm>
          <a:off x="3844391" y="581"/>
          <a:ext cx="2842019" cy="1875734"/>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mj-lt"/>
            </a:rPr>
            <a:t>SERVICIOS PÚBLICOS</a:t>
          </a:r>
          <a:endParaRPr lang="es-CO" sz="1600" b="1" kern="1200" dirty="0">
            <a:solidFill>
              <a:schemeClr val="tx1"/>
            </a:solidFill>
            <a:latin typeface="+mj-lt"/>
          </a:endParaRPr>
        </a:p>
      </dsp:txBody>
      <dsp:txXfrm>
        <a:off x="3844391" y="581"/>
        <a:ext cx="2842019" cy="1875734"/>
      </dsp:txXfrm>
    </dsp:sp>
    <dsp:sp modelId="{F3FB39BA-976C-4E3D-8234-858D3A4E542A}">
      <dsp:nvSpPr>
        <dsp:cNvPr id="0" name=""/>
        <dsp:cNvSpPr/>
      </dsp:nvSpPr>
      <dsp:spPr>
        <a:xfrm>
          <a:off x="419112" y="2188938"/>
          <a:ext cx="2842019" cy="1875734"/>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mj-lt"/>
            </a:rPr>
            <a:t>MECANISMO DE RENDICIÓN DE CUENTAS</a:t>
          </a:r>
          <a:endParaRPr lang="es-CO" sz="1600" b="1" kern="1200" dirty="0">
            <a:solidFill>
              <a:schemeClr val="tx1"/>
            </a:solidFill>
            <a:latin typeface="+mj-lt"/>
          </a:endParaRPr>
        </a:p>
      </dsp:txBody>
      <dsp:txXfrm>
        <a:off x="419112" y="2188938"/>
        <a:ext cx="2842019" cy="1875734"/>
      </dsp:txXfrm>
    </dsp:sp>
    <dsp:sp modelId="{424167E1-30DC-4915-A672-9A4164E700FE}">
      <dsp:nvSpPr>
        <dsp:cNvPr id="0" name=""/>
        <dsp:cNvSpPr/>
      </dsp:nvSpPr>
      <dsp:spPr>
        <a:xfrm>
          <a:off x="3549463" y="2188938"/>
          <a:ext cx="3383293" cy="1875734"/>
        </a:xfrm>
        <a:prstGeom prst="rect">
          <a:avLst/>
        </a:prstGeom>
        <a:solidFill>
          <a:srgbClr val="FFD12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i="0" kern="1200" dirty="0" smtClean="0">
              <a:solidFill>
                <a:schemeClr val="tx1"/>
              </a:solidFill>
              <a:latin typeface="+mj-lt"/>
            </a:rPr>
            <a:t>INFRAESTRUCTURA</a:t>
          </a:r>
          <a:endParaRPr lang="es-CO" sz="1600" b="1" i="0" kern="1200" dirty="0" smtClean="0">
            <a:solidFill>
              <a:schemeClr val="tx1"/>
            </a:solidFill>
            <a:latin typeface="+mj-lt"/>
          </a:endParaRPr>
        </a:p>
        <a:p>
          <a:pPr lvl="0" algn="ctr" defTabSz="711200">
            <a:lnSpc>
              <a:spcPct val="90000"/>
            </a:lnSpc>
            <a:spcBef>
              <a:spcPct val="0"/>
            </a:spcBef>
            <a:spcAft>
              <a:spcPct val="35000"/>
            </a:spcAft>
          </a:pPr>
          <a:r>
            <a:rPr lang="es-CO" sz="1600" b="1" i="0" kern="1200" dirty="0" smtClean="0">
              <a:solidFill>
                <a:schemeClr val="tx1"/>
              </a:solidFill>
              <a:latin typeface="+mj-lt"/>
            </a:rPr>
            <a:t>PLAN DE ORDENAMIENTO </a:t>
          </a:r>
          <a:r>
            <a:rPr lang="es-CO" sz="1600" b="1" i="0" kern="1200" dirty="0" smtClean="0">
              <a:solidFill>
                <a:schemeClr val="tx1"/>
              </a:solidFill>
              <a:latin typeface="+mj-lt"/>
            </a:rPr>
            <a:t>TERRITORIAL</a:t>
          </a:r>
          <a:endParaRPr lang="es-CO" sz="1600" b="1" i="0" kern="1200" dirty="0" smtClean="0">
            <a:solidFill>
              <a:schemeClr val="tx1"/>
            </a:solidFill>
            <a:latin typeface="+mj-lt"/>
          </a:endParaRPr>
        </a:p>
        <a:p>
          <a:pPr lvl="0" algn="ctr" defTabSz="711200">
            <a:lnSpc>
              <a:spcPct val="90000"/>
            </a:lnSpc>
            <a:spcBef>
              <a:spcPct val="0"/>
            </a:spcBef>
            <a:spcAft>
              <a:spcPct val="35000"/>
            </a:spcAft>
          </a:pPr>
          <a:r>
            <a:rPr lang="es-CO" sz="1600" b="1" i="0" kern="1200" dirty="0" smtClean="0">
              <a:solidFill>
                <a:schemeClr val="tx1"/>
              </a:solidFill>
              <a:latin typeface="+mj-lt"/>
            </a:rPr>
            <a:t>HUMEDALES </a:t>
          </a:r>
        </a:p>
        <a:p>
          <a:pPr lvl="0" algn="ctr" defTabSz="711200">
            <a:lnSpc>
              <a:spcPct val="90000"/>
            </a:lnSpc>
            <a:spcBef>
              <a:spcPct val="0"/>
            </a:spcBef>
            <a:spcAft>
              <a:spcPct val="35000"/>
            </a:spcAft>
          </a:pPr>
          <a:endParaRPr lang="es-CO" sz="1100" b="1" i="1" kern="1200" dirty="0" smtClean="0">
            <a:solidFill>
              <a:schemeClr val="bg1"/>
            </a:solidFill>
            <a:latin typeface="+mj-lt"/>
          </a:endParaRPr>
        </a:p>
        <a:p>
          <a:pPr lvl="0" algn="ctr" defTabSz="711200">
            <a:lnSpc>
              <a:spcPct val="90000"/>
            </a:lnSpc>
            <a:spcBef>
              <a:spcPct val="0"/>
            </a:spcBef>
            <a:spcAft>
              <a:spcPct val="35000"/>
            </a:spcAft>
          </a:pPr>
          <a:endParaRPr lang="es-CO" sz="1100" b="1" i="1" kern="1200" dirty="0">
            <a:solidFill>
              <a:schemeClr val="bg1"/>
            </a:solidFill>
            <a:latin typeface="+mj-lt"/>
          </a:endParaRPr>
        </a:p>
      </dsp:txBody>
      <dsp:txXfrm>
        <a:off x="3549463" y="2188938"/>
        <a:ext cx="3383293" cy="1875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DDEB4-C020-43F9-BEFC-FD2F925BCA07}">
      <dsp:nvSpPr>
        <dsp:cNvPr id="0" name=""/>
        <dsp:cNvSpPr/>
      </dsp:nvSpPr>
      <dsp:spPr>
        <a:xfrm>
          <a:off x="924996" y="692"/>
          <a:ext cx="1690179" cy="1115519"/>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CO" sz="1100" kern="1200" dirty="0">
            <a:solidFill>
              <a:schemeClr val="bg1"/>
            </a:solidFill>
            <a:latin typeface="+mj-lt"/>
          </a:endParaRPr>
        </a:p>
      </dsp:txBody>
      <dsp:txXfrm>
        <a:off x="924996" y="692"/>
        <a:ext cx="1690179" cy="1115519"/>
      </dsp:txXfrm>
    </dsp:sp>
    <dsp:sp modelId="{3ED2F240-CB62-432C-A028-4740A67900CC}">
      <dsp:nvSpPr>
        <dsp:cNvPr id="0" name=""/>
        <dsp:cNvSpPr/>
      </dsp:nvSpPr>
      <dsp:spPr>
        <a:xfrm>
          <a:off x="2990343" y="692"/>
          <a:ext cx="1690179" cy="1115519"/>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CO" sz="1100" kern="1200" dirty="0">
            <a:solidFill>
              <a:schemeClr val="bg1"/>
            </a:solidFill>
            <a:latin typeface="+mj-lt"/>
          </a:endParaRPr>
        </a:p>
      </dsp:txBody>
      <dsp:txXfrm>
        <a:off x="2990343" y="692"/>
        <a:ext cx="1690179" cy="1115519"/>
      </dsp:txXfrm>
    </dsp:sp>
    <dsp:sp modelId="{F3FB39BA-976C-4E3D-8234-858D3A4E542A}">
      <dsp:nvSpPr>
        <dsp:cNvPr id="0" name=""/>
        <dsp:cNvSpPr/>
      </dsp:nvSpPr>
      <dsp:spPr>
        <a:xfrm>
          <a:off x="924996" y="1302131"/>
          <a:ext cx="1690179" cy="1115519"/>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CO" sz="1100" kern="1200" dirty="0">
            <a:solidFill>
              <a:schemeClr val="bg1"/>
            </a:solidFill>
            <a:latin typeface="+mj-lt"/>
          </a:endParaRPr>
        </a:p>
      </dsp:txBody>
      <dsp:txXfrm>
        <a:off x="924996" y="1302131"/>
        <a:ext cx="1690179" cy="1115519"/>
      </dsp:txXfrm>
    </dsp:sp>
    <dsp:sp modelId="{807CDDC3-9840-4938-88B7-2DB4499F8A6C}">
      <dsp:nvSpPr>
        <dsp:cNvPr id="0" name=""/>
        <dsp:cNvSpPr/>
      </dsp:nvSpPr>
      <dsp:spPr>
        <a:xfrm>
          <a:off x="2786185" y="1303670"/>
          <a:ext cx="1690179" cy="1115519"/>
        </a:xfrm>
        <a:prstGeom prst="rect">
          <a:avLst/>
        </a:prstGeom>
        <a:solidFill>
          <a:srgbClr val="FF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CO" sz="1100" kern="1200" dirty="0">
            <a:solidFill>
              <a:schemeClr val="bg1"/>
            </a:solidFill>
            <a:latin typeface="+mj-lt"/>
          </a:endParaRPr>
        </a:p>
      </dsp:txBody>
      <dsp:txXfrm>
        <a:off x="2786185" y="1303670"/>
        <a:ext cx="1690179" cy="1115519"/>
      </dsp:txXfrm>
    </dsp:sp>
    <dsp:sp modelId="{424167E1-30DC-4915-A672-9A4164E700FE}">
      <dsp:nvSpPr>
        <dsp:cNvPr id="0" name=""/>
        <dsp:cNvSpPr/>
      </dsp:nvSpPr>
      <dsp:spPr>
        <a:xfrm>
          <a:off x="930397" y="2603570"/>
          <a:ext cx="3526584" cy="1313334"/>
        </a:xfrm>
        <a:prstGeom prst="rect">
          <a:avLst/>
        </a:prstGeom>
        <a:solidFill>
          <a:srgbClr val="FFD12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i="0" kern="1200" dirty="0" smtClean="0">
              <a:solidFill>
                <a:schemeClr val="tx1"/>
              </a:solidFill>
              <a:latin typeface="+mj-lt"/>
            </a:rPr>
            <a:t>INFRAESTRUCTURA</a:t>
          </a:r>
          <a:endParaRPr lang="es-CO" sz="1100" b="1" i="0" kern="1200" dirty="0" smtClean="0">
            <a:solidFill>
              <a:schemeClr val="tx1"/>
            </a:solidFill>
            <a:latin typeface="+mj-lt"/>
          </a:endParaRPr>
        </a:p>
        <a:p>
          <a:pPr lvl="0" algn="ctr" defTabSz="488950">
            <a:lnSpc>
              <a:spcPct val="90000"/>
            </a:lnSpc>
            <a:spcBef>
              <a:spcPct val="0"/>
            </a:spcBef>
            <a:spcAft>
              <a:spcPct val="35000"/>
            </a:spcAft>
          </a:pPr>
          <a:r>
            <a:rPr lang="es-CO" sz="1100" b="1" i="0" kern="1200" dirty="0" smtClean="0">
              <a:solidFill>
                <a:schemeClr val="tx1"/>
              </a:solidFill>
              <a:latin typeface="+mj-lt"/>
            </a:rPr>
            <a:t>PLAN DE ORDENAMIENTO TERRITORIAL</a:t>
          </a:r>
        </a:p>
        <a:p>
          <a:pPr lvl="0" algn="ctr" defTabSz="488950">
            <a:lnSpc>
              <a:spcPct val="90000"/>
            </a:lnSpc>
            <a:spcBef>
              <a:spcPct val="0"/>
            </a:spcBef>
            <a:spcAft>
              <a:spcPct val="35000"/>
            </a:spcAft>
          </a:pPr>
          <a:endParaRPr lang="es-CO" sz="1100" b="1" i="0" kern="1200" dirty="0" smtClean="0">
            <a:solidFill>
              <a:schemeClr val="tx1"/>
            </a:solidFill>
            <a:latin typeface="+mj-lt"/>
          </a:endParaRPr>
        </a:p>
        <a:p>
          <a:pPr lvl="0" algn="ctr" defTabSz="488950">
            <a:lnSpc>
              <a:spcPct val="90000"/>
            </a:lnSpc>
            <a:spcBef>
              <a:spcPct val="0"/>
            </a:spcBef>
            <a:spcAft>
              <a:spcPct val="35000"/>
            </a:spcAft>
          </a:pPr>
          <a:r>
            <a:rPr lang="es-CO" sz="1100" b="1" i="0" kern="1200" dirty="0" smtClean="0">
              <a:solidFill>
                <a:schemeClr val="tx1"/>
              </a:solidFill>
              <a:latin typeface="+mj-lt"/>
            </a:rPr>
            <a:t>HUMEDALES </a:t>
          </a:r>
        </a:p>
        <a:p>
          <a:pPr lvl="0" algn="ctr" defTabSz="488950">
            <a:lnSpc>
              <a:spcPct val="90000"/>
            </a:lnSpc>
            <a:spcBef>
              <a:spcPct val="0"/>
            </a:spcBef>
            <a:spcAft>
              <a:spcPct val="35000"/>
            </a:spcAft>
          </a:pPr>
          <a:endParaRPr lang="es-CO" sz="1100" b="1" i="1" kern="1200" dirty="0" smtClean="0">
            <a:solidFill>
              <a:schemeClr val="bg1"/>
            </a:solidFill>
            <a:latin typeface="+mj-lt"/>
          </a:endParaRPr>
        </a:p>
        <a:p>
          <a:pPr lvl="0" algn="ctr" defTabSz="488950">
            <a:lnSpc>
              <a:spcPct val="90000"/>
            </a:lnSpc>
            <a:spcBef>
              <a:spcPct val="0"/>
            </a:spcBef>
            <a:spcAft>
              <a:spcPct val="35000"/>
            </a:spcAft>
          </a:pPr>
          <a:endParaRPr lang="es-CO" sz="1100" b="1" i="1" kern="1200" dirty="0">
            <a:solidFill>
              <a:schemeClr val="bg1"/>
            </a:solidFill>
            <a:latin typeface="+mj-lt"/>
          </a:endParaRPr>
        </a:p>
      </dsp:txBody>
      <dsp:txXfrm>
        <a:off x="930397" y="2603570"/>
        <a:ext cx="3526584" cy="13133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6C8DEB0-E73D-47BC-B96F-49BC42FC7510}" type="datetimeFigureOut">
              <a:rPr lang="es-CO" smtClean="0"/>
              <a:t>27/07/2017</a:t>
            </a:fld>
            <a:endParaRPr lang="es-CO"/>
          </a:p>
        </p:txBody>
      </p:sp>
      <p:sp>
        <p:nvSpPr>
          <p:cNvPr id="4" name="3 Marcador de imagen de diapositiva"/>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s-CO"/>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35979F-3598-4C85-A54F-BEB66EBBDA96}" type="slidenum">
              <a:rPr lang="es-CO" smtClean="0"/>
              <a:t>‹Nº›</a:t>
            </a:fld>
            <a:endParaRPr lang="es-CO"/>
          </a:p>
        </p:txBody>
      </p:sp>
    </p:spTree>
    <p:extLst>
      <p:ext uri="{BB962C8B-B14F-4D97-AF65-F5344CB8AC3E}">
        <p14:creationId xmlns:p14="http://schemas.microsoft.com/office/powerpoint/2010/main" val="1422361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49D91E75-12D2-4406-ABB1-CD1B42B49285}" type="slidenum">
              <a:rPr lang="en-US" smtClean="0"/>
              <a:t>8</a:t>
            </a:fld>
            <a:endParaRPr lang="en-US"/>
          </a:p>
        </p:txBody>
      </p:sp>
    </p:spTree>
    <p:extLst>
      <p:ext uri="{BB962C8B-B14F-4D97-AF65-F5344CB8AC3E}">
        <p14:creationId xmlns:p14="http://schemas.microsoft.com/office/powerpoint/2010/main" val="109913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49D91E75-12D2-4406-ABB1-CD1B42B49285}" type="slidenum">
              <a:rPr lang="en-US" smtClean="0"/>
              <a:t>9</a:t>
            </a:fld>
            <a:endParaRPr lang="en-US"/>
          </a:p>
        </p:txBody>
      </p:sp>
    </p:spTree>
    <p:extLst>
      <p:ext uri="{BB962C8B-B14F-4D97-AF65-F5344CB8AC3E}">
        <p14:creationId xmlns:p14="http://schemas.microsoft.com/office/powerpoint/2010/main" val="3594343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49D91E75-12D2-4406-ABB1-CD1B42B49285}" type="slidenum">
              <a:rPr lang="en-US" smtClean="0"/>
              <a:t>10</a:t>
            </a:fld>
            <a:endParaRPr lang="en-US"/>
          </a:p>
        </p:txBody>
      </p:sp>
    </p:spTree>
    <p:extLst>
      <p:ext uri="{BB962C8B-B14F-4D97-AF65-F5344CB8AC3E}">
        <p14:creationId xmlns:p14="http://schemas.microsoft.com/office/powerpoint/2010/main" val="241011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49D91E75-12D2-4406-ABB1-CD1B42B49285}" type="slidenum">
              <a:rPr lang="en-US" smtClean="0"/>
              <a:t>13</a:t>
            </a:fld>
            <a:endParaRPr lang="en-US"/>
          </a:p>
        </p:txBody>
      </p:sp>
    </p:spTree>
    <p:extLst>
      <p:ext uri="{BB962C8B-B14F-4D97-AF65-F5344CB8AC3E}">
        <p14:creationId xmlns:p14="http://schemas.microsoft.com/office/powerpoint/2010/main" val="216586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8315"/>
            <a:ext cx="7772400" cy="1102859"/>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156690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39848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830"/>
            <a:ext cx="2057400" cy="329309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54830"/>
            <a:ext cx="6019800" cy="329309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335248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a de portada blanco">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927"/>
            <a:ext cx="9146287" cy="5142518"/>
          </a:xfrm>
          <a:prstGeom prst="rect">
            <a:avLst/>
          </a:prstGeom>
        </p:spPr>
      </p:pic>
      <p:sp>
        <p:nvSpPr>
          <p:cNvPr id="2" name="Título 1"/>
          <p:cNvSpPr>
            <a:spLocks noGrp="1"/>
          </p:cNvSpPr>
          <p:nvPr>
            <p:ph type="ctrTitle" hasCustomPrompt="1"/>
          </p:nvPr>
        </p:nvSpPr>
        <p:spPr>
          <a:xfrm>
            <a:off x="95250" y="86424"/>
            <a:ext cx="7170255" cy="460398"/>
          </a:xfrm>
          <a:prstGeom prst="rect">
            <a:avLst/>
          </a:prstGeom>
        </p:spPr>
        <p:txBody>
          <a:bodyPr anchor="ctr"/>
          <a:lstStyle>
            <a:lvl1pPr algn="l">
              <a:defRPr sz="1500" baseline="0">
                <a:solidFill>
                  <a:schemeClr val="bg1"/>
                </a:solidFill>
                <a:latin typeface="Century Gothic" panose="020B0502020202020204" pitchFamily="34" charset="0"/>
              </a:defRPr>
            </a:lvl1pPr>
          </a:lstStyle>
          <a:p>
            <a:r>
              <a:rPr lang="es-ES" dirty="0" smtClean="0"/>
              <a:t>Haga clic para modificar el título de diapositiva</a:t>
            </a:r>
            <a:endParaRPr lang="es-CO" dirty="0"/>
          </a:p>
        </p:txBody>
      </p:sp>
    </p:spTree>
    <p:extLst>
      <p:ext uri="{BB962C8B-B14F-4D97-AF65-F5344CB8AC3E}">
        <p14:creationId xmlns:p14="http://schemas.microsoft.com/office/powerpoint/2010/main" val="69461319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80946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6196"/>
            <a:ext cx="7772400" cy="1021872"/>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76094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400110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6043"/>
            <a:ext cx="8229600" cy="857515"/>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661"/>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30"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30" y="1631661"/>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219798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254907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26217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5" y="204853"/>
            <a:ext cx="3008313" cy="871807"/>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5" y="1076659"/>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321168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1561"/>
            <a:ext cx="5486400" cy="425185"/>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459725"/>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277AD7-D598-41AB-885E-7D93262A970D}" type="datetimeFigureOut">
              <a:rPr lang="es-CO" smtClean="0"/>
              <a:t>27/07/2017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6CF683C-ABF6-4936-AC5E-0474F839A13B}" type="slidenum">
              <a:rPr lang="es-CO" smtClean="0"/>
              <a:t>‹Nº›</a:t>
            </a:fld>
            <a:endParaRPr lang="es-CO"/>
          </a:p>
        </p:txBody>
      </p:sp>
    </p:spTree>
    <p:extLst>
      <p:ext uri="{BB962C8B-B14F-4D97-AF65-F5344CB8AC3E}">
        <p14:creationId xmlns:p14="http://schemas.microsoft.com/office/powerpoint/2010/main" val="315169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6043"/>
            <a:ext cx="8229600" cy="857515"/>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4768736"/>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F4277AD7-D598-41AB-885E-7D93262A970D}" type="datetimeFigureOut">
              <a:rPr lang="es-CO" smtClean="0"/>
              <a:t>27/07/2017</a:t>
            </a:fld>
            <a:endParaRPr lang="es-CO"/>
          </a:p>
        </p:txBody>
      </p:sp>
      <p:sp>
        <p:nvSpPr>
          <p:cNvPr id="5" name="4 Marcador de pie de página"/>
          <p:cNvSpPr>
            <a:spLocks noGrp="1"/>
          </p:cNvSpPr>
          <p:nvPr>
            <p:ph type="ftr" sz="quarter" idx="3"/>
          </p:nvPr>
        </p:nvSpPr>
        <p:spPr>
          <a:xfrm>
            <a:off x="3124200" y="4768736"/>
            <a:ext cx="2895600" cy="2739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4768736"/>
            <a:ext cx="2133600" cy="273928"/>
          </a:xfrm>
          <a:prstGeom prst="rect">
            <a:avLst/>
          </a:prstGeom>
        </p:spPr>
        <p:txBody>
          <a:bodyPr vert="horz" lIns="91440" tIns="45720" rIns="91440" bIns="45720" rtlCol="0" anchor="ctr"/>
          <a:lstStyle>
            <a:lvl1pPr algn="r">
              <a:defRPr sz="1200">
                <a:solidFill>
                  <a:schemeClr val="tx1">
                    <a:tint val="75000"/>
                  </a:schemeClr>
                </a:solidFill>
              </a:defRPr>
            </a:lvl1pPr>
          </a:lstStyle>
          <a:p>
            <a:fld id="{F6CF683C-ABF6-4936-AC5E-0474F839A13B}" type="slidenum">
              <a:rPr lang="es-CO" smtClean="0"/>
              <a:t>‹Nº›</a:t>
            </a:fld>
            <a:endParaRPr lang="es-CO"/>
          </a:p>
        </p:txBody>
      </p:sp>
    </p:spTree>
    <p:extLst>
      <p:ext uri="{BB962C8B-B14F-4D97-AF65-F5344CB8AC3E}">
        <p14:creationId xmlns:p14="http://schemas.microsoft.com/office/powerpoint/2010/main" val="177431570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 y="-1"/>
            <a:ext cx="9144001" cy="5145089"/>
            <a:chOff x="-2" y="-1"/>
            <a:chExt cx="9144001" cy="5145089"/>
          </a:xfrm>
        </p:grpSpPr>
        <p:sp>
          <p:nvSpPr>
            <p:cNvPr id="5" name="4 Rectángulo"/>
            <p:cNvSpPr/>
            <p:nvPr/>
          </p:nvSpPr>
          <p:spPr>
            <a:xfrm rot="5400000">
              <a:off x="-383762" y="383760"/>
              <a:ext cx="897842" cy="1303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0800000">
              <a:off x="67117" y="-1"/>
              <a:ext cx="6737131" cy="977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Rectángulo"/>
            <p:cNvSpPr/>
            <p:nvPr/>
          </p:nvSpPr>
          <p:spPr>
            <a:xfrm rot="10800000">
              <a:off x="0" y="5047316"/>
              <a:ext cx="9143999" cy="977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9" name="Rectangle 1"/>
          <p:cNvSpPr>
            <a:spLocks/>
          </p:cNvSpPr>
          <p:nvPr/>
        </p:nvSpPr>
        <p:spPr bwMode="auto">
          <a:xfrm>
            <a:off x="1534814" y="1060376"/>
            <a:ext cx="6205538" cy="312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eaLnBrk="1" hangingPunct="1"/>
            <a:r>
              <a:rPr lang="en-US" sz="4000" b="1" dirty="0" err="1"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Comisión</a:t>
            </a:r>
            <a:r>
              <a:rPr lang="en-US" sz="4000" b="1" dirty="0"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 </a:t>
            </a:r>
            <a:r>
              <a:rPr lang="en-US" sz="4000" b="1" dirty="0" err="1"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Primera</a:t>
            </a:r>
            <a:r>
              <a:rPr lang="en-US" sz="4000" b="1" dirty="0"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 Permanente del Plan de </a:t>
            </a:r>
            <a:r>
              <a:rPr lang="en-US" sz="4000" b="1" dirty="0" err="1"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Desarrollo</a:t>
            </a:r>
            <a:r>
              <a:rPr lang="en-US" sz="4000" b="1" dirty="0"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 y </a:t>
            </a:r>
            <a:r>
              <a:rPr lang="en-US" sz="4000" b="1" dirty="0" err="1"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Ordenamiento</a:t>
            </a:r>
            <a:r>
              <a:rPr lang="en-US" sz="4000" b="1" dirty="0"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 </a:t>
            </a:r>
            <a:r>
              <a:rPr lang="en-US" sz="4000" b="1" dirty="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T</a:t>
            </a:r>
            <a:r>
              <a:rPr lang="en-US" sz="4000" b="1" dirty="0" smtClean="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erritorial    </a:t>
            </a:r>
          </a:p>
        </p:txBody>
      </p:sp>
      <p:pic>
        <p:nvPicPr>
          <p:cNvPr id="12"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Tree>
    <p:extLst>
      <p:ext uri="{BB962C8B-B14F-4D97-AF65-F5344CB8AC3E}">
        <p14:creationId xmlns:p14="http://schemas.microsoft.com/office/powerpoint/2010/main" val="1128150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bwMode="auto">
          <a:xfrm>
            <a:off x="0" y="-1"/>
            <a:ext cx="9144000" cy="5145089"/>
          </a:xfrm>
          <a:prstGeom prst="rect">
            <a:avLst/>
          </a:prstGeom>
          <a:no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CO" sz="56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 name="33 CuadroTexto"/>
          <p:cNvSpPr txBox="1"/>
          <p:nvPr/>
        </p:nvSpPr>
        <p:spPr>
          <a:xfrm>
            <a:off x="0" y="15441"/>
            <a:ext cx="9144000" cy="307777"/>
          </a:xfrm>
          <a:prstGeom prst="rect">
            <a:avLst/>
          </a:prstGeom>
          <a:solidFill>
            <a:srgbClr val="FF0000"/>
          </a:solidFill>
        </p:spPr>
        <p:txBody>
          <a:bodyPr wrap="square" rtlCol="0" anchor="ctr">
            <a:spAutoFit/>
          </a:bodyPr>
          <a:lstStyle/>
          <a:p>
            <a:pPr algn="l"/>
            <a:r>
              <a:rPr lang="en-US" sz="1400" b="1" dirty="0" smtClean="0">
                <a:latin typeface="Arial" panose="020B0604020202020204" pitchFamily="34" charset="0"/>
                <a:ea typeface="Verdana" panose="020B0604030504040204" pitchFamily="34" charset="0"/>
                <a:cs typeface="Arial" panose="020B0604020202020204" pitchFamily="34" charset="0"/>
                <a:sym typeface="Open Sans Light" charset="0"/>
              </a:rPr>
              <a:t>SECTORES </a:t>
            </a:r>
            <a:r>
              <a:rPr lang="en-US" sz="1400" b="1" dirty="0" smtClean="0">
                <a:latin typeface="Arial" panose="020B0604020202020204" pitchFamily="34" charset="0"/>
                <a:ea typeface="Verdana" panose="020B0604030504040204" pitchFamily="34" charset="0"/>
                <a:cs typeface="Arial" panose="020B0604020202020204" pitchFamily="34" charset="0"/>
                <a:sym typeface="Open Sans Light" charset="0"/>
              </a:rPr>
              <a:t>ADMINISTRATIVOS IMPACTADOS CON LA GESTIÓN NORMATIVA   </a:t>
            </a:r>
            <a:endParaRPr lang="en-US" sz="1400" b="1" dirty="0" smtClean="0">
              <a:latin typeface="Arial" panose="020B0604020202020204" pitchFamily="34" charset="0"/>
              <a:ea typeface="Verdana" panose="020B0604030504040204" pitchFamily="34" charset="0"/>
              <a:cs typeface="Arial" panose="020B0604020202020204" pitchFamily="34" charset="0"/>
            </a:endParaRPr>
          </a:p>
        </p:txBody>
      </p:sp>
      <p:graphicFrame>
        <p:nvGraphicFramePr>
          <p:cNvPr id="3" name="2 Diagrama"/>
          <p:cNvGraphicFramePr/>
          <p:nvPr>
            <p:extLst>
              <p:ext uri="{D42A27DB-BD31-4B8C-83A1-F6EECF244321}">
                <p14:modId xmlns:p14="http://schemas.microsoft.com/office/powerpoint/2010/main" val="1646971060"/>
              </p:ext>
            </p:extLst>
          </p:nvPr>
        </p:nvGraphicFramePr>
        <p:xfrm>
          <a:off x="883920" y="743179"/>
          <a:ext cx="7376160" cy="4065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pic>
        <p:nvPicPr>
          <p:cNvPr id="9" name="3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11" name="CuadroTexto 10"/>
          <p:cNvSpPr txBox="1"/>
          <p:nvPr/>
        </p:nvSpPr>
        <p:spPr>
          <a:xfrm>
            <a:off x="4788024" y="1884971"/>
            <a:ext cx="184731" cy="369332"/>
          </a:xfrm>
          <a:prstGeom prst="rect">
            <a:avLst/>
          </a:prstGeom>
          <a:noFill/>
        </p:spPr>
        <p:txBody>
          <a:bodyPr wrap="none" rtlCol="0">
            <a:spAutoFit/>
          </a:bodyPr>
          <a:lstStyle/>
          <a:p>
            <a:endParaRPr lang="es-CO" dirty="0"/>
          </a:p>
        </p:txBody>
      </p:sp>
      <p:sp>
        <p:nvSpPr>
          <p:cNvPr id="19" name="CuadroTexto 18"/>
          <p:cNvSpPr txBox="1"/>
          <p:nvPr/>
        </p:nvSpPr>
        <p:spPr>
          <a:xfrm>
            <a:off x="6300192" y="1420416"/>
            <a:ext cx="184731" cy="369332"/>
          </a:xfrm>
          <a:prstGeom prst="rect">
            <a:avLst/>
          </a:prstGeom>
          <a:noFill/>
        </p:spPr>
        <p:txBody>
          <a:bodyPr wrap="none" rtlCol="0">
            <a:spAutoFit/>
          </a:bodyPr>
          <a:lstStyle/>
          <a:p>
            <a:endParaRPr lang="es-CO" dirty="0"/>
          </a:p>
        </p:txBody>
      </p:sp>
    </p:spTree>
    <p:extLst>
      <p:ext uri="{BB962C8B-B14F-4D97-AF65-F5344CB8AC3E}">
        <p14:creationId xmlns:p14="http://schemas.microsoft.com/office/powerpoint/2010/main" val="19486356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C88DDEB4-C020-43F9-BEFC-FD2F925BCA07}"/>
                                            </p:graphicEl>
                                          </p:spTgt>
                                        </p:tgtEl>
                                        <p:attrNameLst>
                                          <p:attrName>style.visibility</p:attrName>
                                        </p:attrNameLst>
                                      </p:cBhvr>
                                      <p:to>
                                        <p:strVal val="visible"/>
                                      </p:to>
                                    </p:set>
                                    <p:animEffect transition="in" filter="fade">
                                      <p:cBhvr>
                                        <p:cTn id="7" dur="500"/>
                                        <p:tgtEl>
                                          <p:spTgt spid="3">
                                            <p:graphicEl>
                                              <a:dgm id="{C88DDEB4-C020-43F9-BEFC-FD2F925BCA0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3ED2F240-CB62-432C-A028-4740A67900CC}"/>
                                            </p:graphicEl>
                                          </p:spTgt>
                                        </p:tgtEl>
                                        <p:attrNameLst>
                                          <p:attrName>style.visibility</p:attrName>
                                        </p:attrNameLst>
                                      </p:cBhvr>
                                      <p:to>
                                        <p:strVal val="visible"/>
                                      </p:to>
                                    </p:set>
                                    <p:animEffect transition="in" filter="fade">
                                      <p:cBhvr>
                                        <p:cTn id="12" dur="500"/>
                                        <p:tgtEl>
                                          <p:spTgt spid="3">
                                            <p:graphicEl>
                                              <a:dgm id="{3ED2F240-CB62-432C-A028-4740A67900C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F3FB39BA-976C-4E3D-8234-858D3A4E542A}"/>
                                            </p:graphicEl>
                                          </p:spTgt>
                                        </p:tgtEl>
                                        <p:attrNameLst>
                                          <p:attrName>style.visibility</p:attrName>
                                        </p:attrNameLst>
                                      </p:cBhvr>
                                      <p:to>
                                        <p:strVal val="visible"/>
                                      </p:to>
                                    </p:set>
                                    <p:animEffect transition="in" filter="fade">
                                      <p:cBhvr>
                                        <p:cTn id="17" dur="500"/>
                                        <p:tgtEl>
                                          <p:spTgt spid="3">
                                            <p:graphicEl>
                                              <a:dgm id="{F3FB39BA-976C-4E3D-8234-858D3A4E54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424167E1-30DC-4915-A672-9A4164E700FE}"/>
                                            </p:graphicEl>
                                          </p:spTgt>
                                        </p:tgtEl>
                                        <p:attrNameLst>
                                          <p:attrName>style.visibility</p:attrName>
                                        </p:attrNameLst>
                                      </p:cBhvr>
                                      <p:to>
                                        <p:strVal val="visible"/>
                                      </p:to>
                                    </p:set>
                                    <p:animEffect transition="in" filter="fade">
                                      <p:cBhvr>
                                        <p:cTn id="22" dur="500"/>
                                        <p:tgtEl>
                                          <p:spTgt spid="3">
                                            <p:graphicEl>
                                              <a:dgm id="{424167E1-30DC-4915-A672-9A4164E700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bwMode="auto">
          <a:xfrm>
            <a:off x="-37229" y="-1"/>
            <a:ext cx="9144000" cy="5145087"/>
          </a:xfrm>
          <a:prstGeom prst="rect">
            <a:avLst/>
          </a:prstGeom>
          <a:solidFill>
            <a:srgbClr val="FFD129"/>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CO" sz="56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Rectangle 29"/>
          <p:cNvSpPr/>
          <p:nvPr/>
        </p:nvSpPr>
        <p:spPr>
          <a:xfrm>
            <a:off x="0" y="4804792"/>
            <a:ext cx="9144000" cy="72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pic>
        <p:nvPicPr>
          <p:cNvPr id="8"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403388377"/>
              </p:ext>
            </p:extLst>
          </p:nvPr>
        </p:nvGraphicFramePr>
        <p:xfrm>
          <a:off x="755207" y="423516"/>
          <a:ext cx="6927414" cy="3965814"/>
        </p:xfrm>
        <a:graphic>
          <a:graphicData uri="http://schemas.openxmlformats.org/drawingml/2006/table">
            <a:tbl>
              <a:tblPr>
                <a:tableStyleId>{5C22544A-7EE6-4342-B048-85BDC9FD1C3A}</a:tableStyleId>
              </a:tblPr>
              <a:tblGrid>
                <a:gridCol w="989235">
                  <a:extLst>
                    <a:ext uri="{9D8B030D-6E8A-4147-A177-3AD203B41FA5}">
                      <a16:colId xmlns:a16="http://schemas.microsoft.com/office/drawing/2014/main" val="20000"/>
                    </a:ext>
                  </a:extLst>
                </a:gridCol>
                <a:gridCol w="756474">
                  <a:extLst>
                    <a:ext uri="{9D8B030D-6E8A-4147-A177-3AD203B41FA5}">
                      <a16:colId xmlns:a16="http://schemas.microsoft.com/office/drawing/2014/main" val="20001"/>
                    </a:ext>
                  </a:extLst>
                </a:gridCol>
                <a:gridCol w="721837">
                  <a:extLst>
                    <a:ext uri="{9D8B030D-6E8A-4147-A177-3AD203B41FA5}">
                      <a16:colId xmlns:a16="http://schemas.microsoft.com/office/drawing/2014/main" val="20002"/>
                    </a:ext>
                  </a:extLst>
                </a:gridCol>
                <a:gridCol w="843758">
                  <a:extLst>
                    <a:ext uri="{9D8B030D-6E8A-4147-A177-3AD203B41FA5}">
                      <a16:colId xmlns:a16="http://schemas.microsoft.com/office/drawing/2014/main" val="20003"/>
                    </a:ext>
                  </a:extLst>
                </a:gridCol>
                <a:gridCol w="857613">
                  <a:extLst>
                    <a:ext uri="{9D8B030D-6E8A-4147-A177-3AD203B41FA5}">
                      <a16:colId xmlns:a16="http://schemas.microsoft.com/office/drawing/2014/main" val="20004"/>
                    </a:ext>
                  </a:extLst>
                </a:gridCol>
                <a:gridCol w="1062665">
                  <a:extLst>
                    <a:ext uri="{9D8B030D-6E8A-4147-A177-3AD203B41FA5}">
                      <a16:colId xmlns:a16="http://schemas.microsoft.com/office/drawing/2014/main" val="20005"/>
                    </a:ext>
                  </a:extLst>
                </a:gridCol>
                <a:gridCol w="1036343">
                  <a:extLst>
                    <a:ext uri="{9D8B030D-6E8A-4147-A177-3AD203B41FA5}">
                      <a16:colId xmlns:a16="http://schemas.microsoft.com/office/drawing/2014/main" val="20006"/>
                    </a:ext>
                  </a:extLst>
                </a:gridCol>
                <a:gridCol w="659489">
                  <a:extLst>
                    <a:ext uri="{9D8B030D-6E8A-4147-A177-3AD203B41FA5}">
                      <a16:colId xmlns:a16="http://schemas.microsoft.com/office/drawing/2014/main" val="20007"/>
                    </a:ext>
                  </a:extLst>
                </a:gridCol>
              </a:tblGrid>
              <a:tr h="402632">
                <a:tc gridSpan="8">
                  <a:txBody>
                    <a:bodyPr/>
                    <a:lstStyle/>
                    <a:p>
                      <a:pPr algn="ctr">
                        <a:spcAft>
                          <a:spcPts val="0"/>
                        </a:spcAft>
                      </a:pPr>
                      <a:r>
                        <a:rPr lang="es-ES" sz="1200" b="1" dirty="0">
                          <a:effectLst/>
                        </a:rPr>
                        <a:t>PROPOSICIONES TRAMITADAS</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875918">
                <a:tc>
                  <a:txBody>
                    <a:bodyPr/>
                    <a:lstStyle/>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BANCADAS</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smtClean="0">
                          <a:effectLst/>
                        </a:rPr>
                        <a:t>APROBADAS</a:t>
                      </a:r>
                      <a:endParaRPr lang="es-CO" sz="800" b="1" dirty="0">
                        <a:effectLst/>
                      </a:endParaRPr>
                    </a:p>
                    <a:p>
                      <a:pPr algn="ctr">
                        <a:spcAft>
                          <a:spcPts val="0"/>
                        </a:spcAft>
                      </a:pPr>
                      <a:r>
                        <a:rPr lang="es-ES" sz="800" b="1" dirty="0">
                          <a:effectLst/>
                        </a:rPr>
                        <a:t> </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800" b="1" dirty="0" smtClean="0">
                          <a:effectLst/>
                        </a:rPr>
                        <a:t>DEBATIDAS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a:effectLst/>
                        </a:rPr>
                        <a:t>PENDIEN-TES DE DEBATE</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ARCHIVADAS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TRASLADADAS </a:t>
                      </a:r>
                      <a:r>
                        <a:rPr lang="es-ES" sz="800" b="1" dirty="0">
                          <a:effectLst/>
                        </a:rPr>
                        <a:t>A OTRAS COMISIONES Y A SECRETARÍA GENERAL</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a:effectLst/>
                        </a:rPr>
                        <a:t>RECIBIDAS DE OTRAS COMISIONES Y DE SECRETARÍA GENERAL</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PRIORIZADAS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extLst>
                  <a:ext uri="{0D108BD9-81ED-4DB2-BD59-A6C34878D82A}">
                    <a16:rowId xmlns:a16="http://schemas.microsoft.com/office/drawing/2014/main" val="10001"/>
                  </a:ext>
                </a:extLst>
              </a:tr>
              <a:tr h="328469">
                <a:tc>
                  <a:txBody>
                    <a:bodyPr/>
                    <a:lstStyle/>
                    <a:p>
                      <a:pPr algn="ctr">
                        <a:spcAft>
                          <a:spcPts val="0"/>
                        </a:spcAft>
                      </a:pPr>
                      <a:r>
                        <a:rPr lang="es-ES" sz="900" dirty="0">
                          <a:effectLst/>
                        </a:rPr>
                        <a:t>CENTRO </a:t>
                      </a:r>
                      <a:r>
                        <a:rPr lang="es-ES" sz="900" dirty="0" smtClean="0">
                          <a:effectLst/>
                        </a:rPr>
                        <a:t>DEMOCRATICO</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l">
                        <a:spcAft>
                          <a:spcPts val="0"/>
                        </a:spcAft>
                      </a:pPr>
                      <a:r>
                        <a:rPr lang="es-ES" sz="900" dirty="0">
                          <a:effectLst/>
                        </a:rPr>
                        <a:t>11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l">
                        <a:spcAft>
                          <a:spcPts val="0"/>
                        </a:spcAft>
                      </a:pPr>
                      <a:r>
                        <a:rPr lang="es-ES" sz="900">
                          <a:effectLst/>
                        </a:rPr>
                        <a:t>4</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17</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5</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7</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extLst>
                  <a:ext uri="{0D108BD9-81ED-4DB2-BD59-A6C34878D82A}">
                    <a16:rowId xmlns:a16="http://schemas.microsoft.com/office/drawing/2014/main" val="10002"/>
                  </a:ext>
                </a:extLst>
              </a:tr>
              <a:tr h="492704">
                <a:tc>
                  <a:txBody>
                    <a:bodyPr/>
                    <a:lstStyle/>
                    <a:p>
                      <a:pPr algn="ctr">
                        <a:spcAft>
                          <a:spcPts val="0"/>
                        </a:spcAft>
                      </a:pPr>
                      <a:r>
                        <a:rPr lang="es-ES" sz="900" dirty="0">
                          <a:effectLst/>
                        </a:rPr>
                        <a:t>POLO DEMOCRÁTICO ALTERNATIVO</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7</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3"/>
                  </a:ext>
                </a:extLst>
              </a:tr>
              <a:tr h="164235">
                <a:tc>
                  <a:txBody>
                    <a:bodyPr/>
                    <a:lstStyle/>
                    <a:p>
                      <a:pPr algn="ctr">
                        <a:spcAft>
                          <a:spcPts val="0"/>
                        </a:spcAft>
                      </a:pPr>
                      <a:endParaRPr lang="es-ES" sz="900" dirty="0" smtClean="0">
                        <a:effectLst/>
                      </a:endParaRPr>
                    </a:p>
                    <a:p>
                      <a:pPr algn="ctr">
                        <a:spcAft>
                          <a:spcPts val="0"/>
                        </a:spcAft>
                      </a:pPr>
                      <a:r>
                        <a:rPr lang="es-ES" sz="900" dirty="0" smtClean="0">
                          <a:effectLst/>
                        </a:rPr>
                        <a:t>CAMBIO RADICAL</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5</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4</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4"/>
                  </a:ext>
                </a:extLst>
              </a:tr>
              <a:tr h="164235">
                <a:tc>
                  <a:txBody>
                    <a:bodyPr/>
                    <a:lstStyle/>
                    <a:p>
                      <a:pPr algn="ctr">
                        <a:spcAft>
                          <a:spcPts val="0"/>
                        </a:spcAft>
                      </a:pPr>
                      <a:r>
                        <a:rPr lang="es-ES" sz="900" dirty="0">
                          <a:effectLst/>
                        </a:rPr>
                        <a:t>PARTIDO </a:t>
                      </a:r>
                      <a:r>
                        <a:rPr lang="es-ES" sz="900" dirty="0" smtClean="0">
                          <a:effectLst/>
                        </a:rPr>
                        <a:t>LIBERAL</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5</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5"/>
                  </a:ext>
                </a:extLst>
              </a:tr>
              <a:tr h="328469">
                <a:tc>
                  <a:txBody>
                    <a:bodyPr/>
                    <a:lstStyle/>
                    <a:p>
                      <a:pPr algn="ctr">
                        <a:spcAft>
                          <a:spcPts val="0"/>
                        </a:spcAft>
                      </a:pPr>
                      <a:endParaRPr lang="es-ES" sz="900" dirty="0" smtClean="0">
                        <a:effectLst/>
                      </a:endParaRPr>
                    </a:p>
                    <a:p>
                      <a:pPr algn="ctr">
                        <a:spcAft>
                          <a:spcPts val="0"/>
                        </a:spcAft>
                      </a:pPr>
                      <a:r>
                        <a:rPr lang="es-ES" sz="900" dirty="0" smtClean="0">
                          <a:effectLst/>
                        </a:rPr>
                        <a:t>PARTIDO</a:t>
                      </a:r>
                      <a:endParaRPr lang="es-CO" sz="900" dirty="0">
                        <a:effectLst/>
                      </a:endParaRPr>
                    </a:p>
                    <a:p>
                      <a:pPr algn="ctr">
                        <a:spcAft>
                          <a:spcPts val="0"/>
                        </a:spcAft>
                      </a:pPr>
                      <a:r>
                        <a:rPr lang="es-ES" sz="900" dirty="0">
                          <a:effectLst/>
                        </a:rPr>
                        <a:t>DE LA </a:t>
                      </a:r>
                      <a:r>
                        <a:rPr lang="es-ES" sz="900" dirty="0" smtClean="0">
                          <a:effectLst/>
                        </a:rPr>
                        <a:t>U</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5</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6"/>
                  </a:ext>
                </a:extLst>
              </a:tr>
              <a:tr h="328469">
                <a:tc>
                  <a:txBody>
                    <a:bodyPr/>
                    <a:lstStyle/>
                    <a:p>
                      <a:pPr algn="ctr">
                        <a:spcAft>
                          <a:spcPts val="0"/>
                        </a:spcAft>
                      </a:pPr>
                      <a:endParaRPr lang="es-ES" sz="900" dirty="0" smtClean="0">
                        <a:effectLst/>
                      </a:endParaRPr>
                    </a:p>
                    <a:p>
                      <a:pPr algn="ctr">
                        <a:spcAft>
                          <a:spcPts val="0"/>
                        </a:spcAft>
                      </a:pPr>
                      <a:r>
                        <a:rPr lang="es-ES" sz="900" dirty="0" smtClean="0">
                          <a:effectLst/>
                        </a:rPr>
                        <a:t>PARTIDO CONSERVADOR</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5</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5</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7"/>
                  </a:ext>
                </a:extLst>
              </a:tr>
            </a:tbl>
          </a:graphicData>
        </a:graphic>
      </p:graphicFrame>
      <p:sp>
        <p:nvSpPr>
          <p:cNvPr id="9" name="Rectangle 2"/>
          <p:cNvSpPr>
            <a:spLocks noChangeArrowheads="1"/>
          </p:cNvSpPr>
          <p:nvPr/>
        </p:nvSpPr>
        <p:spPr bwMode="auto">
          <a:xfrm>
            <a:off x="395536" y="109539"/>
            <a:ext cx="10012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O"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TRÁMITE DE LAS PROPOSICIONES</a:t>
            </a:r>
            <a:endParaRPr kumimoji="0" lang="es-CO" altLang="es-CO" sz="1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11" name="33 CuadroTexto"/>
          <p:cNvSpPr txBox="1"/>
          <p:nvPr/>
        </p:nvSpPr>
        <p:spPr>
          <a:xfrm>
            <a:off x="0" y="15441"/>
            <a:ext cx="9144000" cy="307777"/>
          </a:xfrm>
          <a:prstGeom prst="rect">
            <a:avLst/>
          </a:prstGeom>
          <a:solidFill>
            <a:srgbClr val="FF0000"/>
          </a:solidFill>
        </p:spPr>
        <p:txBody>
          <a:bodyPr wrap="square" rtlCol="0" anchor="ctr">
            <a:spAutoFit/>
          </a:bodyPr>
          <a:lstStyle/>
          <a:p>
            <a:pPr algn="l"/>
            <a:r>
              <a:rPr lang="en-US" sz="1400" b="1" dirty="0" smtClean="0">
                <a:latin typeface="Arial" panose="020B0604020202020204" pitchFamily="34" charset="0"/>
                <a:ea typeface="Verdana" panose="020B0604030504040204" pitchFamily="34" charset="0"/>
                <a:cs typeface="Arial" panose="020B0604020202020204" pitchFamily="34" charset="0"/>
              </a:rPr>
              <a:t>3.- CONTROL POLÍTICO </a:t>
            </a:r>
            <a:endParaRPr lang="en-US" sz="1400" b="1" dirty="0" smtClean="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84053898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bwMode="auto">
          <a:xfrm>
            <a:off x="-37229" y="-1"/>
            <a:ext cx="9144000" cy="5145087"/>
          </a:xfrm>
          <a:prstGeom prst="rect">
            <a:avLst/>
          </a:prstGeom>
          <a:solidFill>
            <a:srgbClr val="FFD129"/>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CO" sz="56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Rectangle 29"/>
          <p:cNvSpPr/>
          <p:nvPr/>
        </p:nvSpPr>
        <p:spPr>
          <a:xfrm>
            <a:off x="0" y="4804792"/>
            <a:ext cx="9144000" cy="72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pic>
        <p:nvPicPr>
          <p:cNvPr id="8"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1689336287"/>
              </p:ext>
            </p:extLst>
          </p:nvPr>
        </p:nvGraphicFramePr>
        <p:xfrm>
          <a:off x="755207" y="844352"/>
          <a:ext cx="6927414" cy="3866177"/>
        </p:xfrm>
        <a:graphic>
          <a:graphicData uri="http://schemas.openxmlformats.org/drawingml/2006/table">
            <a:tbl>
              <a:tblPr>
                <a:tableStyleId>{5C22544A-7EE6-4342-B048-85BDC9FD1C3A}</a:tableStyleId>
              </a:tblPr>
              <a:tblGrid>
                <a:gridCol w="989235">
                  <a:extLst>
                    <a:ext uri="{9D8B030D-6E8A-4147-A177-3AD203B41FA5}">
                      <a16:colId xmlns:a16="http://schemas.microsoft.com/office/drawing/2014/main" val="20000"/>
                    </a:ext>
                  </a:extLst>
                </a:gridCol>
                <a:gridCol w="756474">
                  <a:extLst>
                    <a:ext uri="{9D8B030D-6E8A-4147-A177-3AD203B41FA5}">
                      <a16:colId xmlns:a16="http://schemas.microsoft.com/office/drawing/2014/main" val="20001"/>
                    </a:ext>
                  </a:extLst>
                </a:gridCol>
                <a:gridCol w="721837">
                  <a:extLst>
                    <a:ext uri="{9D8B030D-6E8A-4147-A177-3AD203B41FA5}">
                      <a16:colId xmlns:a16="http://schemas.microsoft.com/office/drawing/2014/main" val="20002"/>
                    </a:ext>
                  </a:extLst>
                </a:gridCol>
                <a:gridCol w="843758">
                  <a:extLst>
                    <a:ext uri="{9D8B030D-6E8A-4147-A177-3AD203B41FA5}">
                      <a16:colId xmlns:a16="http://schemas.microsoft.com/office/drawing/2014/main" val="20003"/>
                    </a:ext>
                  </a:extLst>
                </a:gridCol>
                <a:gridCol w="857613">
                  <a:extLst>
                    <a:ext uri="{9D8B030D-6E8A-4147-A177-3AD203B41FA5}">
                      <a16:colId xmlns:a16="http://schemas.microsoft.com/office/drawing/2014/main" val="20004"/>
                    </a:ext>
                  </a:extLst>
                </a:gridCol>
                <a:gridCol w="1062665">
                  <a:extLst>
                    <a:ext uri="{9D8B030D-6E8A-4147-A177-3AD203B41FA5}">
                      <a16:colId xmlns:a16="http://schemas.microsoft.com/office/drawing/2014/main" val="20005"/>
                    </a:ext>
                  </a:extLst>
                </a:gridCol>
                <a:gridCol w="1036343">
                  <a:extLst>
                    <a:ext uri="{9D8B030D-6E8A-4147-A177-3AD203B41FA5}">
                      <a16:colId xmlns:a16="http://schemas.microsoft.com/office/drawing/2014/main" val="20006"/>
                    </a:ext>
                  </a:extLst>
                </a:gridCol>
                <a:gridCol w="659489">
                  <a:extLst>
                    <a:ext uri="{9D8B030D-6E8A-4147-A177-3AD203B41FA5}">
                      <a16:colId xmlns:a16="http://schemas.microsoft.com/office/drawing/2014/main" val="20007"/>
                    </a:ext>
                  </a:extLst>
                </a:gridCol>
              </a:tblGrid>
              <a:tr h="330399">
                <a:tc gridSpan="8">
                  <a:txBody>
                    <a:bodyPr/>
                    <a:lstStyle/>
                    <a:p>
                      <a:pPr algn="ctr">
                        <a:spcAft>
                          <a:spcPts val="0"/>
                        </a:spcAft>
                      </a:pPr>
                      <a:r>
                        <a:rPr lang="es-ES" sz="1200" b="1" dirty="0">
                          <a:effectLst/>
                        </a:rPr>
                        <a:t>PROPOSICIONES TRAMITADAS</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730966">
                <a:tc>
                  <a:txBody>
                    <a:bodyPr/>
                    <a:lstStyle/>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endParaRPr lang="es-ES" sz="800" b="1" dirty="0" smtClean="0">
                        <a:effectLst/>
                      </a:endParaRPr>
                    </a:p>
                    <a:p>
                      <a:pPr algn="ctr">
                        <a:spcAft>
                          <a:spcPts val="0"/>
                        </a:spcAft>
                      </a:pPr>
                      <a:r>
                        <a:rPr lang="es-ES" sz="800" b="1" dirty="0" smtClean="0">
                          <a:effectLst/>
                        </a:rPr>
                        <a:t>BANCADAS</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a:effectLst/>
                        </a:rPr>
                        <a:t> </a:t>
                      </a:r>
                      <a:endParaRPr lang="es-CO" sz="800" b="1" dirty="0">
                        <a:effectLst/>
                      </a:endParaRPr>
                    </a:p>
                    <a:p>
                      <a:pPr algn="ctr">
                        <a:spcAft>
                          <a:spcPts val="0"/>
                        </a:spcAft>
                      </a:pPr>
                      <a:r>
                        <a:rPr lang="es-ES" sz="800" b="1" dirty="0" smtClean="0">
                          <a:effectLst/>
                        </a:rPr>
                        <a:t>APROBADAS</a:t>
                      </a:r>
                      <a:endParaRPr lang="es-CO" sz="800" b="1" dirty="0">
                        <a:effectLst/>
                      </a:endParaRPr>
                    </a:p>
                    <a:p>
                      <a:pPr algn="ctr">
                        <a:spcAft>
                          <a:spcPts val="0"/>
                        </a:spcAft>
                      </a:pPr>
                      <a:r>
                        <a:rPr lang="es-ES" sz="800" b="1" dirty="0">
                          <a:effectLst/>
                        </a:rPr>
                        <a:t> </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800" b="1" dirty="0" smtClean="0">
                          <a:effectLst/>
                        </a:rPr>
                        <a:t>DEBATIDAS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PENDIENTES </a:t>
                      </a:r>
                      <a:r>
                        <a:rPr lang="es-ES" sz="800" b="1" dirty="0">
                          <a:effectLst/>
                        </a:rPr>
                        <a:t>DE DEBATE</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ARCHIVADAS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TRASLADADAS </a:t>
                      </a:r>
                      <a:r>
                        <a:rPr lang="es-ES" sz="800" b="1" dirty="0">
                          <a:effectLst/>
                        </a:rPr>
                        <a:t>A OTRAS COMISIONES Y A SECRETARÍA GENERAL</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a:effectLst/>
                        </a:rPr>
                        <a:t>RECIBIDAS DE OTRAS COMISIONES Y DE SECRETARÍA GENERAL</a:t>
                      </a:r>
                      <a:endParaRPr lang="es-CO"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800" b="1" dirty="0" smtClean="0">
                          <a:effectLst/>
                        </a:rPr>
                        <a:t>PRIORIZADAS</a:t>
                      </a:r>
                      <a:endParaRPr lang="es-CO"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extLst>
                  <a:ext uri="{0D108BD9-81ED-4DB2-BD59-A6C34878D82A}">
                    <a16:rowId xmlns:a16="http://schemas.microsoft.com/office/drawing/2014/main" val="10001"/>
                  </a:ext>
                </a:extLst>
              </a:tr>
              <a:tr h="392679">
                <a:tc>
                  <a:txBody>
                    <a:bodyPr/>
                    <a:lstStyle/>
                    <a:p>
                      <a:pPr algn="ctr">
                        <a:spcAft>
                          <a:spcPts val="0"/>
                        </a:spcAft>
                      </a:pPr>
                      <a:r>
                        <a:rPr lang="es-ES" sz="900">
                          <a:effectLst/>
                        </a:rPr>
                        <a:t>MOVIMIENTO MIRA</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dirty="0">
                          <a:effectLst/>
                        </a:rPr>
                        <a:t>5</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dirty="0">
                          <a:effectLst/>
                        </a:rPr>
                        <a:t>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8</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 </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9</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2"/>
                  </a:ext>
                </a:extLst>
              </a:tr>
              <a:tr h="365483">
                <a:tc>
                  <a:txBody>
                    <a:bodyPr/>
                    <a:lstStyle/>
                    <a:p>
                      <a:pPr algn="ctr">
                        <a:spcAft>
                          <a:spcPts val="0"/>
                        </a:spcAft>
                      </a:pPr>
                      <a:r>
                        <a:rPr lang="es-ES" sz="900">
                          <a:effectLst/>
                        </a:rPr>
                        <a:t>OPCIÓN CIUDADANA</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2</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3"/>
                  </a:ext>
                </a:extLst>
              </a:tr>
              <a:tr h="253706">
                <a:tc>
                  <a:txBody>
                    <a:bodyPr/>
                    <a:lstStyle/>
                    <a:p>
                      <a:pPr algn="ctr">
                        <a:spcAft>
                          <a:spcPts val="0"/>
                        </a:spcAft>
                      </a:pPr>
                      <a:r>
                        <a:rPr lang="es-ES" sz="900" dirty="0">
                          <a:effectLst/>
                        </a:rPr>
                        <a:t>PARTIDO </a:t>
                      </a:r>
                      <a:r>
                        <a:rPr lang="es-ES" sz="900" dirty="0" smtClean="0">
                          <a:effectLst/>
                        </a:rPr>
                        <a:t>VERDE</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8</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16</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10</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3</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4"/>
                  </a:ext>
                </a:extLst>
              </a:tr>
              <a:tr h="380558">
                <a:tc>
                  <a:txBody>
                    <a:bodyPr/>
                    <a:lstStyle/>
                    <a:p>
                      <a:pPr algn="ctr">
                        <a:spcAft>
                          <a:spcPts val="0"/>
                        </a:spcAft>
                      </a:pPr>
                      <a:r>
                        <a:rPr lang="es-ES" sz="900" dirty="0">
                          <a:effectLst/>
                        </a:rPr>
                        <a:t>PARTIDO </a:t>
                      </a:r>
                      <a:r>
                        <a:rPr lang="es-ES" sz="900" dirty="0" smtClean="0">
                          <a:effectLst/>
                        </a:rPr>
                        <a:t>PROGRESISTAS</a:t>
                      </a:r>
                    </a:p>
                    <a:p>
                      <a:pPr algn="ctr">
                        <a:spcAft>
                          <a:spcPts val="0"/>
                        </a:spcAft>
                      </a:pP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5"/>
                  </a:ext>
                </a:extLst>
              </a:tr>
              <a:tr h="243655">
                <a:tc>
                  <a:txBody>
                    <a:bodyPr/>
                    <a:lstStyle/>
                    <a:p>
                      <a:pPr algn="ctr">
                        <a:spcAft>
                          <a:spcPts val="0"/>
                        </a:spcAft>
                      </a:pPr>
                      <a:r>
                        <a:rPr lang="es-ES" sz="900">
                          <a:effectLst/>
                        </a:rPr>
                        <a:t>ASI</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6"/>
                  </a:ext>
                </a:extLst>
              </a:tr>
              <a:tr h="243655">
                <a:tc>
                  <a:txBody>
                    <a:bodyPr/>
                    <a:lstStyle/>
                    <a:p>
                      <a:pPr algn="ctr">
                        <a:spcAft>
                          <a:spcPts val="0"/>
                        </a:spcAft>
                      </a:pPr>
                      <a:r>
                        <a:rPr lang="es-ES" sz="900" dirty="0">
                          <a:effectLst/>
                        </a:rPr>
                        <a:t>LIBRES</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2</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1</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3</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1</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7"/>
                  </a:ext>
                </a:extLst>
              </a:tr>
              <a:tr h="507411">
                <a:tc>
                  <a:txBody>
                    <a:bodyPr/>
                    <a:lstStyle/>
                    <a:p>
                      <a:pPr algn="ctr">
                        <a:spcAft>
                          <a:spcPts val="0"/>
                        </a:spcAft>
                      </a:pPr>
                      <a:endParaRPr lang="es-ES" sz="900" dirty="0" smtClean="0">
                        <a:effectLst/>
                      </a:endParaRPr>
                    </a:p>
                    <a:p>
                      <a:pPr algn="ctr">
                        <a:spcAft>
                          <a:spcPts val="0"/>
                        </a:spcAft>
                      </a:pPr>
                      <a:r>
                        <a:rPr lang="es-ES" sz="900" dirty="0" smtClean="0">
                          <a:effectLst/>
                        </a:rPr>
                        <a:t>TODAS </a:t>
                      </a:r>
                      <a:r>
                        <a:rPr lang="es-ES" sz="900" dirty="0">
                          <a:effectLst/>
                        </a:rPr>
                        <a:t>LAS </a:t>
                      </a:r>
                      <a:r>
                        <a:rPr lang="es-ES" sz="900" dirty="0" smtClean="0">
                          <a:effectLst/>
                        </a:rPr>
                        <a:t>BANCADAS</a:t>
                      </a:r>
                    </a:p>
                  </a:txBody>
                  <a:tcPr marL="24958" marR="24958" marT="0" marB="0" anchor="ctr"/>
                </a:tc>
                <a:tc>
                  <a:txBody>
                    <a:bodyPr/>
                    <a:lstStyle/>
                    <a:p>
                      <a:pPr algn="ctr">
                        <a:spcAft>
                          <a:spcPts val="0"/>
                        </a:spcAft>
                      </a:pPr>
                      <a:r>
                        <a:rPr lang="es-ES" sz="900" dirty="0">
                          <a:effectLst/>
                        </a:rPr>
                        <a:t> </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 </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a:effectLst/>
                        </a:rPr>
                        <a:t> </a:t>
                      </a:r>
                      <a:endParaRPr lang="es-CO" sz="90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tc>
                  <a:txBody>
                    <a:bodyPr/>
                    <a:lstStyle/>
                    <a:p>
                      <a:pPr algn="ctr">
                        <a:spcAft>
                          <a:spcPts val="0"/>
                        </a:spcAft>
                      </a:pPr>
                      <a:r>
                        <a:rPr lang="es-ES" sz="900" dirty="0">
                          <a:effectLst/>
                        </a:rPr>
                        <a:t> </a:t>
                      </a:r>
                      <a:endParaRPr lang="es-CO"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b"/>
                </a:tc>
                <a:extLst>
                  <a:ext uri="{0D108BD9-81ED-4DB2-BD59-A6C34878D82A}">
                    <a16:rowId xmlns:a16="http://schemas.microsoft.com/office/drawing/2014/main" val="10008"/>
                  </a:ext>
                </a:extLst>
              </a:tr>
              <a:tr h="243655">
                <a:tc>
                  <a:txBody>
                    <a:bodyPr/>
                    <a:lstStyle/>
                    <a:p>
                      <a:pPr algn="ctr">
                        <a:spcAft>
                          <a:spcPts val="0"/>
                        </a:spcAft>
                      </a:pPr>
                      <a:r>
                        <a:rPr lang="es-ES" sz="1200" b="1">
                          <a:effectLst/>
                        </a:rPr>
                        <a:t>TOTAL</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nchor="ctr"/>
                </a:tc>
                <a:tc>
                  <a:txBody>
                    <a:bodyPr/>
                    <a:lstStyle/>
                    <a:p>
                      <a:pPr algn="ctr">
                        <a:spcAft>
                          <a:spcPts val="0"/>
                        </a:spcAft>
                      </a:pPr>
                      <a:r>
                        <a:rPr lang="es-ES" sz="1200" b="1">
                          <a:effectLst/>
                        </a:rPr>
                        <a:t>53</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dirty="0">
                          <a:effectLst/>
                        </a:rPr>
                        <a:t>27*</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a:effectLst/>
                        </a:rPr>
                        <a:t>91***</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a:effectLst/>
                        </a:rPr>
                        <a:t>65</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a:effectLst/>
                        </a:rPr>
                        <a:t>5</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a:effectLst/>
                        </a:rPr>
                        <a:t>5</a:t>
                      </a:r>
                      <a:endParaRPr lang="es-CO"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tc>
                  <a:txBody>
                    <a:bodyPr/>
                    <a:lstStyle/>
                    <a:p>
                      <a:pPr algn="ctr">
                        <a:spcAft>
                          <a:spcPts val="0"/>
                        </a:spcAft>
                      </a:pPr>
                      <a:r>
                        <a:rPr lang="es-ES" sz="1200" b="1" dirty="0">
                          <a:effectLst/>
                        </a:rPr>
                        <a:t>48**</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4958" marR="24958" marT="0" marB="0"/>
                </a:tc>
                <a:extLst>
                  <a:ext uri="{0D108BD9-81ED-4DB2-BD59-A6C34878D82A}">
                    <a16:rowId xmlns:a16="http://schemas.microsoft.com/office/drawing/2014/main" val="10009"/>
                  </a:ext>
                </a:extLst>
              </a:tr>
            </a:tbl>
          </a:graphicData>
        </a:graphic>
      </p:graphicFrame>
      <p:sp>
        <p:nvSpPr>
          <p:cNvPr id="9" name="Rectangle 2"/>
          <p:cNvSpPr>
            <a:spLocks noChangeArrowheads="1"/>
          </p:cNvSpPr>
          <p:nvPr/>
        </p:nvSpPr>
        <p:spPr bwMode="auto">
          <a:xfrm>
            <a:off x="395536" y="109539"/>
            <a:ext cx="10012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O"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TRÁMITE DE LAS PROPOSICIONES</a:t>
            </a:r>
            <a:endParaRPr kumimoji="0" lang="es-CO" altLang="es-CO" sz="1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11" name="33 CuadroTexto"/>
          <p:cNvSpPr txBox="1"/>
          <p:nvPr/>
        </p:nvSpPr>
        <p:spPr>
          <a:xfrm>
            <a:off x="0" y="15441"/>
            <a:ext cx="9144000" cy="307777"/>
          </a:xfrm>
          <a:prstGeom prst="rect">
            <a:avLst/>
          </a:prstGeom>
          <a:solidFill>
            <a:srgbClr val="FF0000"/>
          </a:solidFill>
        </p:spPr>
        <p:txBody>
          <a:bodyPr wrap="square" rtlCol="0" anchor="ctr">
            <a:spAutoFit/>
          </a:bodyPr>
          <a:lstStyle/>
          <a:p>
            <a:r>
              <a:rPr lang="en-US" sz="1400" b="1" dirty="0">
                <a:latin typeface="Arial" panose="020B0604020202020204" pitchFamily="34" charset="0"/>
                <a:ea typeface="Verdana" panose="020B0604030504040204" pitchFamily="34" charset="0"/>
                <a:cs typeface="Arial" panose="020B0604020202020204" pitchFamily="34" charset="0"/>
              </a:rPr>
              <a:t>3.- CONTROL POLÍTICO </a:t>
            </a:r>
          </a:p>
        </p:txBody>
      </p:sp>
    </p:spTree>
    <p:extLst>
      <p:ext uri="{BB962C8B-B14F-4D97-AF65-F5344CB8AC3E}">
        <p14:creationId xmlns:p14="http://schemas.microsoft.com/office/powerpoint/2010/main" val="355555615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bwMode="auto">
          <a:xfrm>
            <a:off x="0" y="-1"/>
            <a:ext cx="9144000" cy="5145089"/>
          </a:xfrm>
          <a:prstGeom prst="rect">
            <a:avLst/>
          </a:prstGeom>
          <a:no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CO" sz="56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 name="33 CuadroTexto"/>
          <p:cNvSpPr txBox="1"/>
          <p:nvPr/>
        </p:nvSpPr>
        <p:spPr>
          <a:xfrm>
            <a:off x="0" y="0"/>
            <a:ext cx="9144000" cy="338659"/>
          </a:xfrm>
          <a:prstGeom prst="rect">
            <a:avLst/>
          </a:prstGeom>
          <a:solidFill>
            <a:srgbClr val="FF0000"/>
          </a:solidFill>
        </p:spPr>
        <p:txBody>
          <a:bodyPr wrap="square" rtlCol="0" anchor="ctr">
            <a:spAutoFit/>
          </a:bodyPr>
          <a:lstStyle/>
          <a:p>
            <a:pPr algn="l"/>
            <a:r>
              <a:rPr lang="en-US" sz="1600" b="1" dirty="0" smtClean="0">
                <a:solidFill>
                  <a:srgbClr val="FFFFFF"/>
                </a:solidFill>
                <a:latin typeface="+mj-lt"/>
                <a:ea typeface="Verdana" panose="020B0604030504040204" pitchFamily="34" charset="0"/>
                <a:cs typeface="Verdana" panose="020B0604030504040204" pitchFamily="34" charset="0"/>
                <a:sym typeface="Open Sans Light" charset="0"/>
              </a:rPr>
              <a:t>SECTORES ADMINISTRATIVOS </a:t>
            </a:r>
            <a:r>
              <a:rPr lang="en-US" sz="1600" b="1" dirty="0" smtClean="0">
                <a:solidFill>
                  <a:srgbClr val="FFFFFF"/>
                </a:solidFill>
                <a:latin typeface="+mj-lt"/>
                <a:ea typeface="Verdana" panose="020B0604030504040204" pitchFamily="34" charset="0"/>
                <a:cs typeface="Verdana" panose="020B0604030504040204" pitchFamily="34" charset="0"/>
                <a:sym typeface="Open Sans Light" charset="0"/>
              </a:rPr>
              <a:t>IMPACTADOS   </a:t>
            </a:r>
            <a:endParaRPr lang="en-US" sz="1600" b="1" dirty="0" smtClean="0">
              <a:solidFill>
                <a:schemeClr val="bg1"/>
              </a:solidFill>
              <a:latin typeface="+mj-lt"/>
              <a:ea typeface="Verdana" panose="020B0604030504040204" pitchFamily="34" charset="0"/>
              <a:cs typeface="Verdana" panose="020B0604030504040204" pitchFamily="34" charset="0"/>
            </a:endParaRPr>
          </a:p>
        </p:txBody>
      </p:sp>
      <p:graphicFrame>
        <p:nvGraphicFramePr>
          <p:cNvPr id="3" name="2 Diagrama"/>
          <p:cNvGraphicFramePr/>
          <p:nvPr>
            <p:extLst>
              <p:ext uri="{D42A27DB-BD31-4B8C-83A1-F6EECF244321}">
                <p14:modId xmlns:p14="http://schemas.microsoft.com/office/powerpoint/2010/main" val="1691018410"/>
              </p:ext>
            </p:extLst>
          </p:nvPr>
        </p:nvGraphicFramePr>
        <p:xfrm>
          <a:off x="2843808" y="743179"/>
          <a:ext cx="5416272" cy="39175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pic>
        <p:nvPicPr>
          <p:cNvPr id="9" name="3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11" name="CuadroTexto 10"/>
          <p:cNvSpPr txBox="1"/>
          <p:nvPr/>
        </p:nvSpPr>
        <p:spPr>
          <a:xfrm>
            <a:off x="4788024" y="1884971"/>
            <a:ext cx="184731" cy="369332"/>
          </a:xfrm>
          <a:prstGeom prst="rect">
            <a:avLst/>
          </a:prstGeom>
          <a:noFill/>
        </p:spPr>
        <p:txBody>
          <a:bodyPr wrap="none" rtlCol="0">
            <a:spAutoFit/>
          </a:bodyPr>
          <a:lstStyle/>
          <a:p>
            <a:endParaRPr lang="es-CO" dirty="0"/>
          </a:p>
        </p:txBody>
      </p:sp>
      <p:sp>
        <p:nvSpPr>
          <p:cNvPr id="14" name="CuadroTexto 13"/>
          <p:cNvSpPr txBox="1"/>
          <p:nvPr/>
        </p:nvSpPr>
        <p:spPr>
          <a:xfrm>
            <a:off x="5682396" y="2347228"/>
            <a:ext cx="2201972" cy="369332"/>
          </a:xfrm>
          <a:prstGeom prst="rect">
            <a:avLst/>
          </a:prstGeom>
          <a:noFill/>
        </p:spPr>
        <p:txBody>
          <a:bodyPr wrap="square" rtlCol="0">
            <a:spAutoFit/>
          </a:bodyPr>
          <a:lstStyle/>
          <a:p>
            <a:r>
              <a:rPr lang="es-CO" dirty="0" smtClean="0"/>
              <a:t>MOVILIDAD</a:t>
            </a:r>
            <a:endParaRPr lang="es-CO" dirty="0"/>
          </a:p>
        </p:txBody>
      </p:sp>
      <p:sp>
        <p:nvSpPr>
          <p:cNvPr id="15" name="CuadroTexto 14"/>
          <p:cNvSpPr txBox="1"/>
          <p:nvPr/>
        </p:nvSpPr>
        <p:spPr>
          <a:xfrm>
            <a:off x="3719496" y="1123092"/>
            <a:ext cx="2004632" cy="369332"/>
          </a:xfrm>
          <a:prstGeom prst="rect">
            <a:avLst/>
          </a:prstGeom>
          <a:noFill/>
        </p:spPr>
        <p:txBody>
          <a:bodyPr wrap="square" rtlCol="0">
            <a:spAutoFit/>
          </a:bodyPr>
          <a:lstStyle/>
          <a:p>
            <a:r>
              <a:rPr lang="es-CO" dirty="0" smtClean="0"/>
              <a:t>MALLA VIAL</a:t>
            </a:r>
            <a:endParaRPr lang="es-CO" dirty="0"/>
          </a:p>
        </p:txBody>
      </p:sp>
      <p:sp>
        <p:nvSpPr>
          <p:cNvPr id="19" name="CuadroTexto 18"/>
          <p:cNvSpPr txBox="1"/>
          <p:nvPr/>
        </p:nvSpPr>
        <p:spPr>
          <a:xfrm>
            <a:off x="6300192" y="1420416"/>
            <a:ext cx="184731" cy="369332"/>
          </a:xfrm>
          <a:prstGeom prst="rect">
            <a:avLst/>
          </a:prstGeom>
          <a:noFill/>
        </p:spPr>
        <p:txBody>
          <a:bodyPr wrap="none" rtlCol="0">
            <a:spAutoFit/>
          </a:bodyPr>
          <a:lstStyle/>
          <a:p>
            <a:endParaRPr lang="es-CO" dirty="0"/>
          </a:p>
        </p:txBody>
      </p:sp>
      <p:sp>
        <p:nvSpPr>
          <p:cNvPr id="18" name="CuadroTexto 17"/>
          <p:cNvSpPr txBox="1"/>
          <p:nvPr/>
        </p:nvSpPr>
        <p:spPr>
          <a:xfrm>
            <a:off x="5868145" y="844352"/>
            <a:ext cx="1728192" cy="646331"/>
          </a:xfrm>
          <a:prstGeom prst="rect">
            <a:avLst/>
          </a:prstGeom>
          <a:noFill/>
        </p:spPr>
        <p:txBody>
          <a:bodyPr wrap="square" rtlCol="0">
            <a:spAutoFit/>
          </a:bodyPr>
          <a:lstStyle/>
          <a:p>
            <a:r>
              <a:rPr lang="es-ES" dirty="0"/>
              <a:t>COMISIONES ACCIDENTALES – </a:t>
            </a:r>
            <a:endParaRPr lang="es-CO" dirty="0"/>
          </a:p>
        </p:txBody>
      </p:sp>
      <p:sp>
        <p:nvSpPr>
          <p:cNvPr id="21" name="CuadroTexto 20"/>
          <p:cNvSpPr txBox="1"/>
          <p:nvPr/>
        </p:nvSpPr>
        <p:spPr>
          <a:xfrm>
            <a:off x="3793263" y="2212504"/>
            <a:ext cx="2218897" cy="646331"/>
          </a:xfrm>
          <a:prstGeom prst="rect">
            <a:avLst/>
          </a:prstGeom>
          <a:noFill/>
        </p:spPr>
        <p:txBody>
          <a:bodyPr wrap="square" rtlCol="0">
            <a:spAutoFit/>
          </a:bodyPr>
          <a:lstStyle/>
          <a:p>
            <a:r>
              <a:rPr lang="es-MX" dirty="0" smtClean="0"/>
              <a:t>DERECHOS </a:t>
            </a:r>
            <a:r>
              <a:rPr lang="es-MX" dirty="0"/>
              <a:t>DE </a:t>
            </a:r>
            <a:r>
              <a:rPr lang="es-MX" dirty="0" smtClean="0"/>
              <a:t>PETICIÓN  13</a:t>
            </a:r>
            <a:endParaRPr lang="es-CO" dirty="0"/>
          </a:p>
        </p:txBody>
      </p:sp>
      <p:sp>
        <p:nvSpPr>
          <p:cNvPr id="2" name="Rectángulo 1"/>
          <p:cNvSpPr/>
          <p:nvPr/>
        </p:nvSpPr>
        <p:spPr>
          <a:xfrm>
            <a:off x="827584" y="1417588"/>
            <a:ext cx="2448272" cy="3046988"/>
          </a:xfrm>
          <a:prstGeom prst="rect">
            <a:avLst/>
          </a:prstGeom>
        </p:spPr>
        <p:txBody>
          <a:bodyPr wrap="square">
            <a:spAutoFit/>
          </a:bodyPr>
          <a:lstStyle/>
          <a:p>
            <a:pPr algn="just"/>
            <a:r>
              <a:rPr lang="es-CO" sz="1600" b="1" dirty="0">
                <a:latin typeface="Times New Roman" panose="02020603050405020304" pitchFamily="18" charset="0"/>
                <a:cs typeface="Times New Roman" panose="02020603050405020304" pitchFamily="18" charset="0"/>
              </a:rPr>
              <a:t>CONTROL </a:t>
            </a:r>
            <a:r>
              <a:rPr lang="es-CO" sz="1600" b="1" dirty="0" smtClean="0">
                <a:latin typeface="Times New Roman" panose="02020603050405020304" pitchFamily="18" charset="0"/>
                <a:cs typeface="Times New Roman" panose="02020603050405020304" pitchFamily="18" charset="0"/>
              </a:rPr>
              <a:t>POLÍTICO </a:t>
            </a:r>
            <a:r>
              <a:rPr lang="es-CO" sz="1600" b="1" dirty="0">
                <a:latin typeface="Times New Roman" panose="02020603050405020304" pitchFamily="18" charset="0"/>
                <a:cs typeface="Times New Roman" panose="02020603050405020304" pitchFamily="18" charset="0"/>
              </a:rPr>
              <a:t>(Proposiciones)</a:t>
            </a:r>
          </a:p>
          <a:p>
            <a:pPr algn="just"/>
            <a:endParaRPr lang="es-CO" sz="1600" dirty="0">
              <a:latin typeface="Times New Roman" panose="02020603050405020304" pitchFamily="18" charset="0"/>
              <a:cs typeface="Times New Roman" panose="02020603050405020304" pitchFamily="18" charset="0"/>
            </a:endParaRPr>
          </a:p>
          <a:p>
            <a:pPr algn="just"/>
            <a:r>
              <a:rPr lang="es-CO" sz="1600" dirty="0">
                <a:latin typeface="Times New Roman" panose="02020603050405020304" pitchFamily="18" charset="0"/>
                <a:cs typeface="Times New Roman" panose="02020603050405020304" pitchFamily="18" charset="0"/>
              </a:rPr>
              <a:t>En desarrollo del control político consagrado en los artículos 56 y 57 del Acuerdo 348 de 2008, </a:t>
            </a:r>
            <a:r>
              <a:rPr lang="es-CO" sz="1600" dirty="0" smtClean="0">
                <a:latin typeface="Times New Roman" panose="02020603050405020304" pitchFamily="18" charset="0"/>
                <a:cs typeface="Times New Roman" panose="02020603050405020304" pitchFamily="18" charset="0"/>
              </a:rPr>
              <a:t>fueron Radicadas</a:t>
            </a:r>
            <a:r>
              <a:rPr lang="es-CO" sz="1600" dirty="0">
                <a:latin typeface="Times New Roman" panose="02020603050405020304" pitchFamily="18" charset="0"/>
                <a:cs typeface="Times New Roman" panose="02020603050405020304" pitchFamily="18" charset="0"/>
              </a:rPr>
              <a:t>, aprobadas y tramitadas en la Comisión cincuenta y tres </a:t>
            </a:r>
            <a:r>
              <a:rPr lang="es-CO" sz="1600" b="1" dirty="0">
                <a:latin typeface="Times New Roman" panose="02020603050405020304" pitchFamily="18" charset="0"/>
                <a:cs typeface="Times New Roman" panose="02020603050405020304" pitchFamily="18" charset="0"/>
              </a:rPr>
              <a:t>(53) proposiciones.</a:t>
            </a:r>
          </a:p>
          <a:p>
            <a:pPr algn="just"/>
            <a:endParaRPr lang="es-CO"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9990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C88DDEB4-C020-43F9-BEFC-FD2F925BCA07}"/>
                                            </p:graphicEl>
                                          </p:spTgt>
                                        </p:tgtEl>
                                        <p:attrNameLst>
                                          <p:attrName>style.visibility</p:attrName>
                                        </p:attrNameLst>
                                      </p:cBhvr>
                                      <p:to>
                                        <p:strVal val="visible"/>
                                      </p:to>
                                    </p:set>
                                    <p:animEffect transition="in" filter="fade">
                                      <p:cBhvr>
                                        <p:cTn id="7" dur="500"/>
                                        <p:tgtEl>
                                          <p:spTgt spid="3">
                                            <p:graphicEl>
                                              <a:dgm id="{C88DDEB4-C020-43F9-BEFC-FD2F925BCA0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3ED2F240-CB62-432C-A028-4740A67900CC}"/>
                                            </p:graphicEl>
                                          </p:spTgt>
                                        </p:tgtEl>
                                        <p:attrNameLst>
                                          <p:attrName>style.visibility</p:attrName>
                                        </p:attrNameLst>
                                      </p:cBhvr>
                                      <p:to>
                                        <p:strVal val="visible"/>
                                      </p:to>
                                    </p:set>
                                    <p:animEffect transition="in" filter="fade">
                                      <p:cBhvr>
                                        <p:cTn id="12" dur="500"/>
                                        <p:tgtEl>
                                          <p:spTgt spid="3">
                                            <p:graphicEl>
                                              <a:dgm id="{3ED2F240-CB62-432C-A028-4740A67900C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F3FB39BA-976C-4E3D-8234-858D3A4E542A}"/>
                                            </p:graphicEl>
                                          </p:spTgt>
                                        </p:tgtEl>
                                        <p:attrNameLst>
                                          <p:attrName>style.visibility</p:attrName>
                                        </p:attrNameLst>
                                      </p:cBhvr>
                                      <p:to>
                                        <p:strVal val="visible"/>
                                      </p:to>
                                    </p:set>
                                    <p:animEffect transition="in" filter="fade">
                                      <p:cBhvr>
                                        <p:cTn id="17" dur="500"/>
                                        <p:tgtEl>
                                          <p:spTgt spid="3">
                                            <p:graphicEl>
                                              <a:dgm id="{F3FB39BA-976C-4E3D-8234-858D3A4E54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807CDDC3-9840-4938-88B7-2DB4499F8A6C}"/>
                                            </p:graphicEl>
                                          </p:spTgt>
                                        </p:tgtEl>
                                        <p:attrNameLst>
                                          <p:attrName>style.visibility</p:attrName>
                                        </p:attrNameLst>
                                      </p:cBhvr>
                                      <p:to>
                                        <p:strVal val="visible"/>
                                      </p:to>
                                    </p:set>
                                    <p:animEffect transition="in" filter="fade">
                                      <p:cBhvr>
                                        <p:cTn id="22" dur="500"/>
                                        <p:tgtEl>
                                          <p:spTgt spid="3">
                                            <p:graphicEl>
                                              <a:dgm id="{807CDDC3-9840-4938-88B7-2DB4499F8A6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dgm id="{424167E1-30DC-4915-A672-9A4164E700FE}"/>
                                            </p:graphicEl>
                                          </p:spTgt>
                                        </p:tgtEl>
                                        <p:attrNameLst>
                                          <p:attrName>style.visibility</p:attrName>
                                        </p:attrNameLst>
                                      </p:cBhvr>
                                      <p:to>
                                        <p:strVal val="visible"/>
                                      </p:to>
                                    </p:set>
                                    <p:animEffect transition="in" filter="fade">
                                      <p:cBhvr>
                                        <p:cTn id="27" dur="500"/>
                                        <p:tgtEl>
                                          <p:spTgt spid="3">
                                            <p:graphicEl>
                                              <a:dgm id="{424167E1-30DC-4915-A672-9A4164E700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340296"/>
            <a:ext cx="1559824" cy="841297"/>
          </a:xfrm>
          <a:prstGeom prst="rect">
            <a:avLst/>
          </a:prstGeom>
        </p:spPr>
      </p:pic>
      <p:pic>
        <p:nvPicPr>
          <p:cNvPr id="3" name="3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4300736"/>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sp>
        <p:nvSpPr>
          <p:cNvPr id="5" name="33 CuadroTexto"/>
          <p:cNvSpPr txBox="1"/>
          <p:nvPr/>
        </p:nvSpPr>
        <p:spPr>
          <a:xfrm>
            <a:off x="1894" y="1637"/>
            <a:ext cx="9144000" cy="338659"/>
          </a:xfrm>
          <a:prstGeom prst="rect">
            <a:avLst/>
          </a:prstGeom>
          <a:solidFill>
            <a:srgbClr val="FF0000"/>
          </a:solidFill>
        </p:spPr>
        <p:txBody>
          <a:bodyPr wrap="square" rtlCol="0" anchor="ctr">
            <a:spAutoFit/>
          </a:bodyPr>
          <a:lstStyle/>
          <a:p>
            <a:pPr algn="l"/>
            <a:endParaRPr lang="en-US" sz="1600" b="1" dirty="0" smtClean="0">
              <a:solidFill>
                <a:schemeClr val="bg1"/>
              </a:solidFill>
              <a:latin typeface="+mj-lt"/>
              <a:ea typeface="Verdana" panose="020B0604030504040204" pitchFamily="34" charset="0"/>
              <a:cs typeface="Verdana" panose="020B0604030504040204" pitchFamily="34" charset="0"/>
            </a:endParaRPr>
          </a:p>
        </p:txBody>
      </p:sp>
      <p:sp>
        <p:nvSpPr>
          <p:cNvPr id="6" name="Rectángulo 5"/>
          <p:cNvSpPr/>
          <p:nvPr/>
        </p:nvSpPr>
        <p:spPr>
          <a:xfrm>
            <a:off x="611560" y="721522"/>
            <a:ext cx="7686600" cy="4401205"/>
          </a:xfrm>
          <a:prstGeom prst="rect">
            <a:avLst/>
          </a:prstGeom>
        </p:spPr>
        <p:txBody>
          <a:bodyPr wrap="square">
            <a:spAutoFit/>
          </a:bodyPr>
          <a:lstStyle/>
          <a:p>
            <a:pPr algn="just">
              <a:spcAft>
                <a:spcPts val="0"/>
              </a:spcAft>
            </a:pPr>
            <a:r>
              <a:rPr lang="es-MX" dirty="0">
                <a:latin typeface="Arial" panose="020B0604020202020204" pitchFamily="34" charset="0"/>
                <a:ea typeface="Times New Roman" panose="02020603050405020304" pitchFamily="18" charset="0"/>
                <a:cs typeface="Arial" panose="020B0604020202020204" pitchFamily="34" charset="0"/>
              </a:rPr>
              <a:t> </a:t>
            </a:r>
            <a:endParaRPr lang="es-CO" sz="28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b="1" dirty="0" smtClean="0">
                <a:latin typeface="Arial" panose="020B0604020202020204" pitchFamily="34" charset="0"/>
                <a:ea typeface="Times New Roman" panose="02020603050405020304" pitchFamily="18" charset="0"/>
                <a:cs typeface="Arial" panose="020B0604020202020204" pitchFamily="34" charset="0"/>
              </a:rPr>
              <a:t>COMISIONES </a:t>
            </a:r>
            <a:r>
              <a:rPr lang="es-ES" b="1" dirty="0">
                <a:latin typeface="Arial" panose="020B0604020202020204" pitchFamily="34" charset="0"/>
                <a:ea typeface="Times New Roman" panose="02020603050405020304" pitchFamily="18" charset="0"/>
                <a:cs typeface="Arial" panose="020B0604020202020204" pitchFamily="34" charset="0"/>
              </a:rPr>
              <a:t>ACCIDENTALES – SUBCOMISIONES DE VIGILANCIA Y CONTROL -  CONTROL POLÍTICO</a:t>
            </a:r>
            <a:endParaRPr lang="es-CO" sz="2800" b="1"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 b="1" dirty="0">
                <a:latin typeface="Arial" panose="020B0604020202020204" pitchFamily="34" charset="0"/>
                <a:ea typeface="Times New Roman" panose="02020603050405020304" pitchFamily="18" charset="0"/>
                <a:cs typeface="Arial" panose="020B0604020202020204" pitchFamily="34" charset="0"/>
              </a:rPr>
              <a:t> </a:t>
            </a:r>
            <a:endParaRPr lang="es-CO" sz="2800" b="1"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s-CO" sz="1600" dirty="0">
                <a:latin typeface="Times New Roman" panose="02020603050405020304" pitchFamily="18" charset="0"/>
                <a:cs typeface="Times New Roman" panose="02020603050405020304" pitchFamily="18" charset="0"/>
              </a:rPr>
              <a:t>En cumplimiento del artículo 37 del Acuerdo 348 de 2008, Reglamento Interno del Concejo, se conformaron dos (2) comisiones accidentales en sesiones donde se estudiaron los proyectos de Acuerdo para el 255 y 303 (acumulados por unidad de materia) y para el 169 de 2017 cuya relación obra en el Anexo No. 2 C.</a:t>
            </a:r>
          </a:p>
          <a:p>
            <a:pPr algn="just">
              <a:spcAft>
                <a:spcPts val="0"/>
              </a:spcAft>
            </a:pPr>
            <a:r>
              <a:rPr lang="es-ES" dirty="0">
                <a:latin typeface="Arial" panose="020B0604020202020204" pitchFamily="34" charset="0"/>
                <a:ea typeface="Times New Roman" panose="02020603050405020304" pitchFamily="18" charset="0"/>
                <a:cs typeface="Arial" panose="020B0604020202020204" pitchFamily="34" charset="0"/>
              </a:rPr>
              <a:t> </a:t>
            </a:r>
            <a:endParaRPr lang="es-CO" sz="28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MX" dirty="0" smtClean="0">
                <a:latin typeface="Arial" panose="020B0604020202020204" pitchFamily="34" charset="0"/>
                <a:ea typeface="Times New Roman" panose="02020603050405020304" pitchFamily="18" charset="0"/>
                <a:cs typeface="Arial" panose="020B0604020202020204" pitchFamily="34" charset="0"/>
              </a:rPr>
              <a:t> </a:t>
            </a:r>
            <a:r>
              <a:rPr lang="es-MX" b="1" dirty="0">
                <a:latin typeface="Arial" panose="020B0604020202020204" pitchFamily="34" charset="0"/>
                <a:ea typeface="Times New Roman" panose="02020603050405020304" pitchFamily="18" charset="0"/>
                <a:cs typeface="Arial" panose="020B0604020202020204" pitchFamily="34" charset="0"/>
              </a:rPr>
              <a:t>DERECHOS DE PETICIÓN</a:t>
            </a:r>
            <a:endParaRPr lang="es-CO" sz="2800" b="1"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MX" dirty="0">
                <a:latin typeface="Arial" panose="020B0604020202020204" pitchFamily="34" charset="0"/>
                <a:ea typeface="Times New Roman" panose="02020603050405020304" pitchFamily="18" charset="0"/>
                <a:cs typeface="Arial" panose="020B0604020202020204" pitchFamily="34" charset="0"/>
              </a:rPr>
              <a:t> </a:t>
            </a:r>
            <a:endParaRPr lang="es-CO" sz="28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MX" sz="1600" dirty="0">
                <a:latin typeface="Arial" panose="020B0604020202020204" pitchFamily="34" charset="0"/>
                <a:ea typeface="Times New Roman" panose="02020603050405020304" pitchFamily="18" charset="0"/>
                <a:cs typeface="Arial" panose="020B0604020202020204" pitchFamily="34" charset="0"/>
              </a:rPr>
              <a:t>Se recibieron durante el primer semestre de 2017 en la Comisión Primera Permanente del Plan de Desarrollo y Ordenamiento Territorial  </a:t>
            </a:r>
            <a:r>
              <a:rPr lang="es-MX" sz="1600" b="1" dirty="0">
                <a:latin typeface="Arial" panose="020B0604020202020204" pitchFamily="34" charset="0"/>
                <a:ea typeface="Times New Roman" panose="02020603050405020304" pitchFamily="18" charset="0"/>
                <a:cs typeface="Arial" panose="020B0604020202020204" pitchFamily="34" charset="0"/>
              </a:rPr>
              <a:t>trece (13) </a:t>
            </a:r>
            <a:r>
              <a:rPr lang="es-MX" sz="1600" dirty="0">
                <a:latin typeface="Arial" panose="020B0604020202020204" pitchFamily="34" charset="0"/>
                <a:ea typeface="Times New Roman" panose="02020603050405020304" pitchFamily="18" charset="0"/>
                <a:cs typeface="Arial" panose="020B0604020202020204" pitchFamily="34" charset="0"/>
              </a:rPr>
              <a:t>derechos de petición, los cuales fueron contestados dentro del término legal y según la órbita de competencia.  Anexo No. 4.</a:t>
            </a:r>
            <a:endParaRPr lang="es-CO"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MX" dirty="0">
                <a:latin typeface="Arial" panose="020B0604020202020204" pitchFamily="34" charset="0"/>
                <a:ea typeface="Times New Roman" panose="02020603050405020304" pitchFamily="18" charset="0"/>
                <a:cs typeface="Arial" panose="020B0604020202020204" pitchFamily="34" charset="0"/>
              </a:rPr>
              <a:t> </a:t>
            </a:r>
            <a:endParaRPr lang="es-CO" sz="2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501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4 Rectángulo"/>
          <p:cNvSpPr>
            <a:spLocks noChangeArrowheads="1"/>
          </p:cNvSpPr>
          <p:nvPr/>
        </p:nvSpPr>
        <p:spPr bwMode="auto">
          <a:xfrm>
            <a:off x="0" y="0"/>
            <a:ext cx="9144000" cy="5145088"/>
          </a:xfrm>
          <a:prstGeom prst="rect">
            <a:avLst/>
          </a:prstGeom>
          <a:solidFill>
            <a:schemeClr val="bg1"/>
          </a:solidFill>
          <a:ln>
            <a:noFill/>
          </a:ln>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s-CO" altLang="es-CO" sz="5600">
              <a:solidFill>
                <a:srgbClr val="000000"/>
              </a:solidFill>
              <a:latin typeface="Gill Sans"/>
              <a:ea typeface="ヒラギノ角ゴ ProN W3"/>
              <a:cs typeface="ヒラギノ角ゴ ProN W3"/>
              <a:sym typeface="Gill Sans"/>
            </a:endParaRPr>
          </a:p>
        </p:txBody>
      </p:sp>
      <p:sp>
        <p:nvSpPr>
          <p:cNvPr id="16" name="1 Título"/>
          <p:cNvSpPr txBox="1">
            <a:spLocks/>
          </p:cNvSpPr>
          <p:nvPr/>
        </p:nvSpPr>
        <p:spPr bwMode="auto">
          <a:xfrm>
            <a:off x="0" y="1141413"/>
            <a:ext cx="8912225" cy="286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algn="ctr" rtl="0" eaLnBrk="0" fontAlgn="base" hangingPunct="0">
              <a:spcBef>
                <a:spcPct val="0"/>
              </a:spcBef>
              <a:spcAft>
                <a:spcPct val="0"/>
              </a:spcAft>
              <a:defRPr sz="4400">
                <a:solidFill>
                  <a:schemeClr val="tx1"/>
                </a:solidFill>
                <a:latin typeface="+mj-lt"/>
                <a:ea typeface="+mj-ea"/>
                <a:cs typeface="+mj-cs"/>
                <a:sym typeface="Gill Sans" charset="0"/>
              </a:defRPr>
            </a:lvl1pPr>
            <a:lvl2pPr algn="ctr" rtl="0" eaLnBrk="0" fontAlgn="base" hangingPunct="0">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5pPr>
            <a:lvl6pPr marL="17145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6pPr>
            <a:lvl7pPr marL="34290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7pPr>
            <a:lvl8pPr marL="51435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8pPr>
            <a:lvl9pPr marL="68580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9pPr>
          </a:lstStyle>
          <a:p>
            <a:pPr algn="r">
              <a:defRPr/>
            </a:pPr>
            <a:r>
              <a:rPr lang="es-CO" sz="8000" kern="0" dirty="0" smtClean="0">
                <a:solidFill>
                  <a:srgbClr val="FF0000"/>
                </a:solidFill>
                <a:latin typeface="Arial" panose="020B0604020202020204" pitchFamily="34" charset="0"/>
                <a:ea typeface="Verdana" panose="020B0604030504040204" pitchFamily="34" charset="0"/>
                <a:cs typeface="Arial" panose="020B0604020202020204" pitchFamily="34" charset="0"/>
              </a:rPr>
              <a:t>Gracias</a:t>
            </a:r>
            <a:endParaRPr lang="es-CO" sz="8000" kern="0" dirty="0">
              <a:solidFill>
                <a:srgbClr val="FF0000"/>
              </a:solidFill>
              <a:latin typeface="Arial" panose="020B0604020202020204" pitchFamily="34" charset="0"/>
              <a:ea typeface="Verdana" panose="020B0604030504040204" pitchFamily="34" charset="0"/>
              <a:cs typeface="Arial" panose="020B0604020202020204" pitchFamily="34" charset="0"/>
            </a:endParaRPr>
          </a:p>
        </p:txBody>
      </p:sp>
      <p:sp>
        <p:nvSpPr>
          <p:cNvPr id="5" name="Rectangle 29"/>
          <p:cNvSpPr/>
          <p:nvPr/>
        </p:nvSpPr>
        <p:spPr>
          <a:xfrm>
            <a:off x="0" y="5073650"/>
            <a:ext cx="9144000" cy="7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mj-lt"/>
            </a:endParaRPr>
          </a:p>
        </p:txBody>
      </p:sp>
      <p:sp>
        <p:nvSpPr>
          <p:cNvPr id="3" name="2 Rectángulo"/>
          <p:cNvSpPr/>
          <p:nvPr/>
        </p:nvSpPr>
        <p:spPr>
          <a:xfrm>
            <a:off x="3203575" y="3724275"/>
            <a:ext cx="5940425" cy="730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CO"/>
          </a:p>
        </p:txBody>
      </p:sp>
      <p:pic>
        <p:nvPicPr>
          <p:cNvPr id="7175"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3760788"/>
            <a:ext cx="1201738"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65543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2" y="-1"/>
            <a:ext cx="9144001" cy="5145089"/>
            <a:chOff x="-2" y="-1"/>
            <a:chExt cx="9144001" cy="5145089"/>
          </a:xfrm>
        </p:grpSpPr>
        <p:sp>
          <p:nvSpPr>
            <p:cNvPr id="5" name="4 Rectángulo"/>
            <p:cNvSpPr/>
            <p:nvPr/>
          </p:nvSpPr>
          <p:spPr>
            <a:xfrm rot="5400000">
              <a:off x="-383762" y="383760"/>
              <a:ext cx="897842" cy="1303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0800000">
              <a:off x="67117" y="-1"/>
              <a:ext cx="6737131" cy="977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Rectángulo"/>
            <p:cNvSpPr/>
            <p:nvPr/>
          </p:nvSpPr>
          <p:spPr>
            <a:xfrm rot="10800000">
              <a:off x="0" y="5047316"/>
              <a:ext cx="9143999" cy="977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9" name="Rectangle 1"/>
          <p:cNvSpPr>
            <a:spLocks/>
          </p:cNvSpPr>
          <p:nvPr/>
        </p:nvSpPr>
        <p:spPr bwMode="auto">
          <a:xfrm>
            <a:off x="1534814" y="1060376"/>
            <a:ext cx="6205538" cy="312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eaLnBrk="1" hangingPunct="1"/>
            <a:endParaRPr lang="en-US" sz="4000" b="1" dirty="0" smtClean="0">
              <a:solidFill>
                <a:schemeClr val="tx2">
                  <a:lumMod val="75000"/>
                </a:schemeClr>
              </a:solidFill>
              <a:latin typeface="Century Gothic" panose="020B0502020202020204" pitchFamily="34" charset="0"/>
              <a:ea typeface="Verdana" panose="020B0604030504040204" pitchFamily="34" charset="0"/>
              <a:cs typeface="Verdana" panose="020B0604030504040204" pitchFamily="34" charset="0"/>
            </a:endParaRPr>
          </a:p>
        </p:txBody>
      </p:sp>
      <p:pic>
        <p:nvPicPr>
          <p:cNvPr id="12"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7" y="252944"/>
            <a:ext cx="6912769" cy="4683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n 2"/>
          <p:cNvPicPr>
            <a:picLocks noChangeAspect="1"/>
          </p:cNvPicPr>
          <p:nvPr/>
        </p:nvPicPr>
        <p:blipFill>
          <a:blip r:embed="rId5"/>
          <a:stretch>
            <a:fillRect/>
          </a:stretch>
        </p:blipFill>
        <p:spPr>
          <a:xfrm>
            <a:off x="3203848" y="1780456"/>
            <a:ext cx="1750810" cy="1224136"/>
          </a:xfrm>
          <a:prstGeom prst="rect">
            <a:avLst/>
          </a:prstGeom>
        </p:spPr>
      </p:pic>
    </p:spTree>
    <p:extLst>
      <p:ext uri="{BB962C8B-B14F-4D97-AF65-F5344CB8AC3E}">
        <p14:creationId xmlns:p14="http://schemas.microsoft.com/office/powerpoint/2010/main" val="1269057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2" y="-2"/>
            <a:ext cx="9144001" cy="5145090"/>
            <a:chOff x="-2" y="-2"/>
            <a:chExt cx="9144001" cy="5145090"/>
          </a:xfrm>
        </p:grpSpPr>
        <p:sp>
          <p:nvSpPr>
            <p:cNvPr id="15" name="14 Rectángulo"/>
            <p:cNvSpPr/>
            <p:nvPr/>
          </p:nvSpPr>
          <p:spPr>
            <a:xfrm rot="5400000">
              <a:off x="-383762" y="383760"/>
              <a:ext cx="897842" cy="1303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Rectángulo"/>
            <p:cNvSpPr/>
            <p:nvPr/>
          </p:nvSpPr>
          <p:spPr>
            <a:xfrm rot="10800000">
              <a:off x="67116" y="-2"/>
              <a:ext cx="9076882" cy="9777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Rectángulo"/>
            <p:cNvSpPr/>
            <p:nvPr/>
          </p:nvSpPr>
          <p:spPr>
            <a:xfrm rot="10800000">
              <a:off x="0" y="5047316"/>
              <a:ext cx="9143999" cy="977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7" name="Rectangle 1"/>
          <p:cNvSpPr>
            <a:spLocks/>
          </p:cNvSpPr>
          <p:nvPr/>
        </p:nvSpPr>
        <p:spPr bwMode="auto">
          <a:xfrm>
            <a:off x="1469231" y="1123950"/>
            <a:ext cx="6205538" cy="312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ctr" eaLnBrk="1" hangingPunct="1"/>
            <a:r>
              <a:rPr lang="en-US" sz="4000" dirty="0" smtClean="0">
                <a:solidFill>
                  <a:schemeClr val="tx2">
                    <a:lumMod val="75000"/>
                  </a:schemeClr>
                </a:solidFill>
                <a:latin typeface="Century Gothic" panose="020B0502020202020204" pitchFamily="34" charset="0"/>
                <a:ea typeface="Verdana" panose="020B0604030504040204" pitchFamily="34" charset="0"/>
                <a:cs typeface="Verdana" panose="020B0604030504040204" pitchFamily="34" charset="0"/>
              </a:rPr>
              <a:t>PORTADA </a:t>
            </a:r>
          </a:p>
          <a:p>
            <a:pPr algn="ctr" eaLnBrk="1" hangingPunct="1"/>
            <a:r>
              <a:rPr lang="en-US" sz="4000" b="1" dirty="0" smtClean="0">
                <a:solidFill>
                  <a:schemeClr val="tx2">
                    <a:lumMod val="75000"/>
                  </a:schemeClr>
                </a:solidFill>
                <a:latin typeface="Century Gothic" panose="020B0502020202020204" pitchFamily="34" charset="0"/>
                <a:ea typeface="Verdana" panose="020B0604030504040204" pitchFamily="34" charset="0"/>
                <a:cs typeface="Verdana" panose="020B0604030504040204" pitchFamily="34" charset="0"/>
              </a:rPr>
              <a:t>PRESENTACIÓN</a:t>
            </a:r>
            <a:endParaRPr lang="en-US" sz="4000" b="1" dirty="0">
              <a:solidFill>
                <a:schemeClr val="tx2">
                  <a:lumMod val="75000"/>
                </a:schemeClr>
              </a:solidFill>
              <a:latin typeface="Century Gothic" panose="020B0502020202020204" pitchFamily="34" charset="0"/>
              <a:ea typeface="Verdana" panose="020B0604030504040204" pitchFamily="34" charset="0"/>
              <a:cs typeface="Verdana" panose="020B0604030504040204" pitchFamily="34" charset="0"/>
            </a:endParaRPr>
          </a:p>
        </p:txBody>
      </p:sp>
      <p:pic>
        <p:nvPicPr>
          <p:cNvPr id="1026" name="Picture 2" descr="Imagen foto_00000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12304"/>
            <a:ext cx="6336704" cy="4152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07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p:cNvSpPr>
          <p:nvPr/>
        </p:nvSpPr>
        <p:spPr bwMode="auto">
          <a:xfrm>
            <a:off x="3347864" y="864204"/>
            <a:ext cx="4411739" cy="228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r"/>
            <a:endParaRPr lang="es-ES_tradnl" sz="2000" dirty="0">
              <a:latin typeface="+mj-lt"/>
            </a:endParaRPr>
          </a:p>
        </p:txBody>
      </p:sp>
      <p:pic>
        <p:nvPicPr>
          <p:cNvPr id="14" name="Picture 3" descr="https://mail.google.com/mail/u/0/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198862" y="2591850"/>
            <a:ext cx="45719" cy="45733"/>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092495"/>
            <a:ext cx="9143999" cy="52593"/>
          </a:xfrm>
          <a:prstGeom prst="rect">
            <a:avLst/>
          </a:prstGeom>
        </p:spPr>
      </p:pic>
      <p:pic>
        <p:nvPicPr>
          <p:cNvPr id="11" name="3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2" name="Rectángulo 1"/>
          <p:cNvSpPr/>
          <p:nvPr/>
        </p:nvSpPr>
        <p:spPr>
          <a:xfrm>
            <a:off x="4294660" y="1101157"/>
            <a:ext cx="4572000" cy="246221"/>
          </a:xfrm>
          <a:prstGeom prst="rect">
            <a:avLst/>
          </a:prstGeom>
        </p:spPr>
        <p:txBody>
          <a:bodyPr>
            <a:spAutoFit/>
          </a:bodyPr>
          <a:lstStyle/>
          <a:p>
            <a:pPr>
              <a:spcAft>
                <a:spcPts val="0"/>
              </a:spcAft>
            </a:pPr>
            <a:r>
              <a:rPr lang="es-MX" sz="1000" dirty="0">
                <a:latin typeface="Arial" panose="020B0604020202020204" pitchFamily="34" charset="0"/>
                <a:ea typeface="Times New Roman" panose="02020603050405020304" pitchFamily="18" charset="0"/>
                <a:cs typeface="Arial" panose="020B0604020202020204" pitchFamily="34" charset="0"/>
              </a:rPr>
              <a:t> </a:t>
            </a:r>
            <a:endParaRPr lang="es-CO"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ectángulo 7"/>
          <p:cNvSpPr/>
          <p:nvPr/>
        </p:nvSpPr>
        <p:spPr>
          <a:xfrm>
            <a:off x="622003" y="1069082"/>
            <a:ext cx="7704856" cy="3477875"/>
          </a:xfrm>
          <a:prstGeom prst="rect">
            <a:avLst/>
          </a:prstGeom>
        </p:spPr>
        <p:txBody>
          <a:bodyPr wrap="square">
            <a:spAutoFit/>
          </a:bodyPr>
          <a:lstStyle/>
          <a:p>
            <a:pPr>
              <a:spcAft>
                <a:spcPts val="0"/>
              </a:spcAft>
              <a:tabLst>
                <a:tab pos="1943100" algn="l"/>
              </a:tabLst>
            </a:pPr>
            <a:r>
              <a:rPr lang="es-ES" sz="1600" b="1" dirty="0">
                <a:latin typeface="Arial" panose="020B0604020202020204" pitchFamily="34" charset="0"/>
                <a:ea typeface="Times New Roman" panose="02020603050405020304" pitchFamily="18" charset="0"/>
                <a:cs typeface="Arial" panose="020B0604020202020204" pitchFamily="34" charset="0"/>
              </a:rPr>
              <a:t>El </a:t>
            </a:r>
            <a:r>
              <a:rPr lang="es-ES" sz="1600" b="1" dirty="0" smtClean="0">
                <a:latin typeface="Arial" panose="020B0604020202020204" pitchFamily="34" charset="0"/>
                <a:ea typeface="Times New Roman" panose="02020603050405020304" pitchFamily="18" charset="0"/>
                <a:cs typeface="Arial" panose="020B0604020202020204" pitchFamily="34" charset="0"/>
              </a:rPr>
              <a:t>Informe </a:t>
            </a:r>
            <a:r>
              <a:rPr lang="es-ES" sz="1600" b="1" dirty="0">
                <a:latin typeface="Arial" panose="020B0604020202020204" pitchFamily="34" charset="0"/>
                <a:ea typeface="Times New Roman" panose="02020603050405020304" pitchFamily="18" charset="0"/>
                <a:cs typeface="Arial" panose="020B0604020202020204" pitchFamily="34" charset="0"/>
              </a:rPr>
              <a:t>D</a:t>
            </a:r>
            <a:r>
              <a:rPr lang="es-ES" sz="1600" b="1" dirty="0" smtClean="0">
                <a:latin typeface="Arial" panose="020B0604020202020204" pitchFamily="34" charset="0"/>
                <a:ea typeface="Times New Roman" panose="02020603050405020304" pitchFamily="18" charset="0"/>
                <a:cs typeface="Arial" panose="020B0604020202020204" pitchFamily="34" charset="0"/>
              </a:rPr>
              <a:t>esarrolla </a:t>
            </a:r>
            <a:r>
              <a:rPr lang="es-ES" sz="1600" b="1" dirty="0">
                <a:latin typeface="Arial" panose="020B0604020202020204" pitchFamily="34" charset="0"/>
                <a:ea typeface="Times New Roman" panose="02020603050405020304" pitchFamily="18" charset="0"/>
                <a:cs typeface="Arial" panose="020B0604020202020204" pitchFamily="34" charset="0"/>
              </a:rPr>
              <a:t>los </a:t>
            </a:r>
            <a:r>
              <a:rPr lang="es-ES" sz="1600" b="1" dirty="0" smtClean="0">
                <a:latin typeface="Arial" panose="020B0604020202020204" pitchFamily="34" charset="0"/>
                <a:ea typeface="Times New Roman" panose="02020603050405020304" pitchFamily="18" charset="0"/>
                <a:cs typeface="Arial" panose="020B0604020202020204" pitchFamily="34" charset="0"/>
              </a:rPr>
              <a:t>Siguientes Aspectos</a:t>
            </a:r>
            <a:r>
              <a:rPr lang="es-ES" sz="1600" dirty="0" smtClean="0">
                <a:latin typeface="Arial" panose="020B0604020202020204" pitchFamily="34" charset="0"/>
                <a:ea typeface="Times New Roman" panose="02020603050405020304" pitchFamily="18" charset="0"/>
                <a:cs typeface="Arial" panose="020B0604020202020204" pitchFamily="34" charset="0"/>
              </a:rPr>
              <a:t>:</a:t>
            </a:r>
            <a:endParaRPr lang="es-CO" sz="1600"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1943100" algn="l"/>
              </a:tabLst>
            </a:pPr>
            <a:r>
              <a:rPr lang="es-ES" sz="1600" dirty="0">
                <a:latin typeface="Arial" panose="020B0604020202020204" pitchFamily="34" charset="0"/>
                <a:ea typeface="Times New Roman" panose="02020603050405020304" pitchFamily="18" charset="0"/>
                <a:cs typeface="Arial" panose="020B0604020202020204" pitchFamily="34" charset="0"/>
              </a:rPr>
              <a:t> </a:t>
            </a:r>
            <a:endParaRPr lang="es-CO" sz="16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Sesiones  realizadas. </a:t>
            </a:r>
            <a:endParaRPr lang="es-ES" sz="16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rabicPeriod"/>
              <a:tabLst>
                <a:tab pos="457200" algn="l"/>
              </a:tabLst>
            </a:pPr>
            <a:r>
              <a:rPr lang="es-ES" sz="1600" dirty="0" smtClean="0">
                <a:latin typeface="Arial" panose="020B0604020202020204" pitchFamily="34" charset="0"/>
                <a:ea typeface="Times New Roman" panose="02020603050405020304" pitchFamily="18" charset="0"/>
                <a:cs typeface="Arial" panose="020B0604020202020204" pitchFamily="34" charset="0"/>
              </a:rPr>
              <a:t>Gestión </a:t>
            </a:r>
            <a:r>
              <a:rPr lang="es-ES" sz="1600" dirty="0">
                <a:latin typeface="Arial" panose="020B0604020202020204" pitchFamily="34" charset="0"/>
                <a:ea typeface="Times New Roman" panose="02020603050405020304" pitchFamily="18" charset="0"/>
                <a:cs typeface="Arial" panose="020B0604020202020204" pitchFamily="34" charset="0"/>
              </a:rPr>
              <a:t>Normativa (Proyectos de </a:t>
            </a:r>
            <a:r>
              <a:rPr lang="es-ES" sz="1600" dirty="0" smtClean="0">
                <a:latin typeface="Arial" panose="020B0604020202020204" pitchFamily="34" charset="0"/>
                <a:ea typeface="Times New Roman" panose="02020603050405020304" pitchFamily="18" charset="0"/>
                <a:cs typeface="Arial" panose="020B0604020202020204" pitchFamily="34" charset="0"/>
              </a:rPr>
              <a:t>Acuerdo</a:t>
            </a:r>
          </a:p>
          <a:p>
            <a:pPr marL="342900" lvl="0" indent="-342900" algn="just">
              <a:spcAft>
                <a:spcPts val="0"/>
              </a:spcAft>
              <a:buFont typeface="+mj-lt"/>
              <a:buAutoNum type="arabicPeriod"/>
              <a:tabLst>
                <a:tab pos="457200" algn="l"/>
              </a:tabLst>
            </a:pPr>
            <a:r>
              <a:rPr lang="es-ES" sz="1600" dirty="0" smtClean="0">
                <a:latin typeface="Arial" panose="020B0604020202020204" pitchFamily="34" charset="0"/>
                <a:ea typeface="Times New Roman" panose="02020603050405020304" pitchFamily="18" charset="0"/>
                <a:cs typeface="Arial" panose="020B0604020202020204" pitchFamily="34" charset="0"/>
              </a:rPr>
              <a:t>Control </a:t>
            </a:r>
            <a:r>
              <a:rPr lang="es-ES" sz="1600" dirty="0">
                <a:latin typeface="Arial" panose="020B0604020202020204" pitchFamily="34" charset="0"/>
                <a:ea typeface="Times New Roman" panose="02020603050405020304" pitchFamily="18" charset="0"/>
                <a:cs typeface="Arial" panose="020B0604020202020204" pitchFamily="34" charset="0"/>
              </a:rPr>
              <a:t>Político (Proposiciones</a:t>
            </a:r>
            <a:r>
              <a:rPr lang="es-ES" sz="1600" dirty="0" smtClean="0">
                <a:latin typeface="Arial" panose="020B0604020202020204" pitchFamily="34" charset="0"/>
                <a:ea typeface="Times New Roman" panose="02020603050405020304" pitchFamily="18" charset="0"/>
                <a:cs typeface="Arial" panose="020B0604020202020204" pitchFamily="34" charset="0"/>
              </a:rPr>
              <a:t>)</a:t>
            </a:r>
            <a:endParaRPr lang="es-CO" sz="16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eriod"/>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Derechos de </a:t>
            </a:r>
            <a:r>
              <a:rPr lang="es-ES" sz="1600" dirty="0" smtClean="0">
                <a:latin typeface="Arial" panose="020B0604020202020204" pitchFamily="34" charset="0"/>
                <a:ea typeface="Times New Roman" panose="02020603050405020304" pitchFamily="18" charset="0"/>
                <a:cs typeface="Arial" panose="020B0604020202020204" pitchFamily="34" charset="0"/>
              </a:rPr>
              <a:t>Petición</a:t>
            </a:r>
          </a:p>
          <a:p>
            <a:pPr marL="342900" lvl="0" indent="-342900" algn="just">
              <a:spcAft>
                <a:spcPts val="0"/>
              </a:spcAft>
              <a:buFont typeface="+mj-lt"/>
              <a:buAutoNum type="arabicPeriod"/>
              <a:tabLst>
                <a:tab pos="457200" algn="l"/>
              </a:tabLst>
            </a:pPr>
            <a:endParaRPr lang="es-ES" sz="1600" dirty="0">
              <a:latin typeface="Arial" panose="020B0604020202020204" pitchFamily="34" charset="0"/>
              <a:ea typeface="Times New Roman" panose="02020603050405020304" pitchFamily="18" charset="0"/>
              <a:cs typeface="Arial" panose="020B0604020202020204" pitchFamily="34" charset="0"/>
            </a:endParaRPr>
          </a:p>
          <a:p>
            <a:pPr lvl="0" algn="just">
              <a:spcAft>
                <a:spcPts val="0"/>
              </a:spcAft>
              <a:tabLst>
                <a:tab pos="457200" algn="l"/>
              </a:tabLst>
            </a:pPr>
            <a:endParaRPr lang="es-ES" sz="1600" dirty="0" smtClean="0">
              <a:latin typeface="Arial" panose="020B0604020202020204" pitchFamily="34" charset="0"/>
              <a:ea typeface="Times New Roman" panose="02020603050405020304" pitchFamily="18" charset="0"/>
              <a:cs typeface="Arial" panose="020B0604020202020204" pitchFamily="34" charset="0"/>
            </a:endParaRPr>
          </a:p>
          <a:p>
            <a:pPr algn="just"/>
            <a:r>
              <a:rPr lang="es-CO" sz="1600" b="1" dirty="0" smtClean="0">
                <a:latin typeface="Arial" panose="020B0604020202020204" pitchFamily="34" charset="0"/>
                <a:cs typeface="Arial" panose="020B0604020202020204" pitchFamily="34" charset="0"/>
              </a:rPr>
              <a:t>COMISIÓN </a:t>
            </a:r>
            <a:r>
              <a:rPr lang="es-CO" sz="1600" b="1" dirty="0">
                <a:latin typeface="Arial" panose="020B0604020202020204" pitchFamily="34" charset="0"/>
                <a:cs typeface="Arial" panose="020B0604020202020204" pitchFamily="34" charset="0"/>
              </a:rPr>
              <a:t>PRIMERA PERMANENTE DEL PLAN DE DESARROLLO Y ORDENAMIENTO TERRITORIAL.- </a:t>
            </a:r>
            <a:r>
              <a:rPr lang="es-CO" sz="1600" dirty="0" smtClean="0">
                <a:latin typeface="Arial" panose="020B0604020202020204" pitchFamily="34" charset="0"/>
                <a:cs typeface="Arial" panose="020B0604020202020204" pitchFamily="34" charset="0"/>
              </a:rPr>
              <a:t>Es </a:t>
            </a:r>
            <a:r>
              <a:rPr lang="es-CO" sz="1600" dirty="0">
                <a:latin typeface="Arial" panose="020B0604020202020204" pitchFamily="34" charset="0"/>
                <a:cs typeface="Arial" panose="020B0604020202020204" pitchFamily="34" charset="0"/>
              </a:rPr>
              <a:t>la encargada de ejercer la función normativa y de control político al cumplimiento de los objetivos misionales de los sectores de planeación, ambiente, movilidad, hábitat, en la estructura de la Administración Pública Distrital</a:t>
            </a:r>
          </a:p>
          <a:p>
            <a:pPr lvl="0" algn="just">
              <a:spcAft>
                <a:spcPts val="0"/>
              </a:spcAft>
              <a:tabLst>
                <a:tab pos="457200" algn="l"/>
              </a:tabLst>
            </a:pPr>
            <a:endParaRPr lang="es-CO" sz="1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544076"/>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p:cNvSpPr>
          <p:nvPr/>
        </p:nvSpPr>
        <p:spPr bwMode="auto">
          <a:xfrm>
            <a:off x="3347864" y="864204"/>
            <a:ext cx="4411739" cy="2286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r"/>
            <a:endParaRPr lang="es-ES_tradnl" sz="2000" dirty="0">
              <a:latin typeface="+mj-lt"/>
            </a:endParaRPr>
          </a:p>
        </p:txBody>
      </p:sp>
      <p:pic>
        <p:nvPicPr>
          <p:cNvPr id="14" name="Picture 3" descr="https://mail.google.com/mail/u/0/images/cleard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198862" y="2591850"/>
            <a:ext cx="45719" cy="45733"/>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092495"/>
            <a:ext cx="9143999" cy="52593"/>
          </a:xfrm>
          <a:prstGeom prst="rect">
            <a:avLst/>
          </a:prstGeom>
        </p:spPr>
      </p:pic>
      <p:pic>
        <p:nvPicPr>
          <p:cNvPr id="11" name="3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2" name="Rectángulo 1"/>
          <p:cNvSpPr/>
          <p:nvPr/>
        </p:nvSpPr>
        <p:spPr>
          <a:xfrm>
            <a:off x="4294660" y="1101157"/>
            <a:ext cx="4572000" cy="246221"/>
          </a:xfrm>
          <a:prstGeom prst="rect">
            <a:avLst/>
          </a:prstGeom>
        </p:spPr>
        <p:txBody>
          <a:bodyPr>
            <a:spAutoFit/>
          </a:bodyPr>
          <a:lstStyle/>
          <a:p>
            <a:pPr>
              <a:spcAft>
                <a:spcPts val="0"/>
              </a:spcAft>
            </a:pPr>
            <a:r>
              <a:rPr lang="es-MX" sz="1000" dirty="0">
                <a:latin typeface="Arial" panose="020B0604020202020204" pitchFamily="34" charset="0"/>
                <a:ea typeface="Times New Roman" panose="02020603050405020304" pitchFamily="18" charset="0"/>
                <a:cs typeface="Arial" panose="020B0604020202020204" pitchFamily="34" charset="0"/>
              </a:rPr>
              <a:t> </a:t>
            </a:r>
            <a:endParaRPr lang="es-CO"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a 8"/>
          <p:cNvGraphicFramePr>
            <a:graphicFrameLocks noGrp="1"/>
          </p:cNvGraphicFramePr>
          <p:nvPr>
            <p:extLst>
              <p:ext uri="{D42A27DB-BD31-4B8C-83A1-F6EECF244321}">
                <p14:modId xmlns:p14="http://schemas.microsoft.com/office/powerpoint/2010/main" val="2979689974"/>
              </p:ext>
            </p:extLst>
          </p:nvPr>
        </p:nvGraphicFramePr>
        <p:xfrm>
          <a:off x="755576" y="950837"/>
          <a:ext cx="7287444" cy="3651186"/>
        </p:xfrm>
        <a:graphic>
          <a:graphicData uri="http://schemas.openxmlformats.org/drawingml/2006/table">
            <a:tbl>
              <a:tblPr>
                <a:tableStyleId>{5C22544A-7EE6-4342-B048-85BDC9FD1C3A}</a:tableStyleId>
              </a:tblPr>
              <a:tblGrid>
                <a:gridCol w="1219918">
                  <a:extLst>
                    <a:ext uri="{9D8B030D-6E8A-4147-A177-3AD203B41FA5}">
                      <a16:colId xmlns:a16="http://schemas.microsoft.com/office/drawing/2014/main" val="20000"/>
                    </a:ext>
                  </a:extLst>
                </a:gridCol>
                <a:gridCol w="738946">
                  <a:extLst>
                    <a:ext uri="{9D8B030D-6E8A-4147-A177-3AD203B41FA5}">
                      <a16:colId xmlns:a16="http://schemas.microsoft.com/office/drawing/2014/main" val="20001"/>
                    </a:ext>
                  </a:extLst>
                </a:gridCol>
                <a:gridCol w="571336">
                  <a:extLst>
                    <a:ext uri="{9D8B030D-6E8A-4147-A177-3AD203B41FA5}">
                      <a16:colId xmlns:a16="http://schemas.microsoft.com/office/drawing/2014/main" val="20002"/>
                    </a:ext>
                  </a:extLst>
                </a:gridCol>
                <a:gridCol w="682105">
                  <a:extLst>
                    <a:ext uri="{9D8B030D-6E8A-4147-A177-3AD203B41FA5}">
                      <a16:colId xmlns:a16="http://schemas.microsoft.com/office/drawing/2014/main" val="20003"/>
                    </a:ext>
                  </a:extLst>
                </a:gridCol>
                <a:gridCol w="533441">
                  <a:extLst>
                    <a:ext uri="{9D8B030D-6E8A-4147-A177-3AD203B41FA5}">
                      <a16:colId xmlns:a16="http://schemas.microsoft.com/office/drawing/2014/main" val="20004"/>
                    </a:ext>
                  </a:extLst>
                </a:gridCol>
                <a:gridCol w="552388">
                  <a:extLst>
                    <a:ext uri="{9D8B030D-6E8A-4147-A177-3AD203B41FA5}">
                      <a16:colId xmlns:a16="http://schemas.microsoft.com/office/drawing/2014/main" val="20005"/>
                    </a:ext>
                  </a:extLst>
                </a:gridCol>
                <a:gridCol w="514494">
                  <a:extLst>
                    <a:ext uri="{9D8B030D-6E8A-4147-A177-3AD203B41FA5}">
                      <a16:colId xmlns:a16="http://schemas.microsoft.com/office/drawing/2014/main" val="20006"/>
                    </a:ext>
                  </a:extLst>
                </a:gridCol>
                <a:gridCol w="478057">
                  <a:extLst>
                    <a:ext uri="{9D8B030D-6E8A-4147-A177-3AD203B41FA5}">
                      <a16:colId xmlns:a16="http://schemas.microsoft.com/office/drawing/2014/main" val="20007"/>
                    </a:ext>
                  </a:extLst>
                </a:gridCol>
                <a:gridCol w="440161">
                  <a:extLst>
                    <a:ext uri="{9D8B030D-6E8A-4147-A177-3AD203B41FA5}">
                      <a16:colId xmlns:a16="http://schemas.microsoft.com/office/drawing/2014/main" val="20008"/>
                    </a:ext>
                  </a:extLst>
                </a:gridCol>
                <a:gridCol w="515951">
                  <a:extLst>
                    <a:ext uri="{9D8B030D-6E8A-4147-A177-3AD203B41FA5}">
                      <a16:colId xmlns:a16="http://schemas.microsoft.com/office/drawing/2014/main" val="20009"/>
                    </a:ext>
                  </a:extLst>
                </a:gridCol>
                <a:gridCol w="1040647">
                  <a:extLst>
                    <a:ext uri="{9D8B030D-6E8A-4147-A177-3AD203B41FA5}">
                      <a16:colId xmlns:a16="http://schemas.microsoft.com/office/drawing/2014/main" val="20010"/>
                    </a:ext>
                  </a:extLst>
                </a:gridCol>
              </a:tblGrid>
              <a:tr h="468462">
                <a:tc>
                  <a:txBody>
                    <a:bodyPr/>
                    <a:lstStyle/>
                    <a:p>
                      <a:pPr algn="ctr">
                        <a:spcAft>
                          <a:spcPts val="0"/>
                        </a:spcAft>
                      </a:pPr>
                      <a:r>
                        <a:rPr lang="es-MX" sz="1200" b="1" dirty="0">
                          <a:effectLst/>
                        </a:rPr>
                        <a:t>MES</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gridSpan="9">
                  <a:txBody>
                    <a:bodyPr/>
                    <a:lstStyle/>
                    <a:p>
                      <a:pPr algn="ctr">
                        <a:spcAft>
                          <a:spcPts val="0"/>
                        </a:spcAft>
                      </a:pPr>
                      <a:r>
                        <a:rPr lang="es-MX" sz="1200" b="1" dirty="0">
                          <a:effectLst/>
                        </a:rPr>
                        <a:t>DIAS DE SESIÓN</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a:spcAft>
                          <a:spcPts val="0"/>
                        </a:spcAft>
                      </a:pPr>
                      <a:r>
                        <a:rPr lang="es-MX" sz="1200" b="1" dirty="0">
                          <a:effectLst/>
                        </a:rPr>
                        <a:t>TOTAL</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468462">
                <a:tc>
                  <a:txBody>
                    <a:bodyPr/>
                    <a:lstStyle/>
                    <a:p>
                      <a:pPr algn="ctr">
                        <a:spcAft>
                          <a:spcPts val="0"/>
                        </a:spcAft>
                      </a:pPr>
                      <a:r>
                        <a:rPr lang="es-MX" sz="1000">
                          <a:effectLst/>
                        </a:rPr>
                        <a:t>Enero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es-ES" sz="1000">
                          <a:effectLst/>
                        </a:rPr>
                        <a:t>11</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14</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22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25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30</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401537">
                <a:tc>
                  <a:txBody>
                    <a:bodyPr/>
                    <a:lstStyle/>
                    <a:p>
                      <a:pPr algn="ctr">
                        <a:spcAft>
                          <a:spcPts val="0"/>
                        </a:spcAft>
                      </a:pPr>
                      <a:r>
                        <a:rPr lang="es-MX" sz="1000">
                          <a:effectLst/>
                        </a:rPr>
                        <a:t>Febrero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02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10</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14</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19</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27</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dirty="0">
                          <a:effectLst/>
                        </a:rPr>
                        <a:t> </a:t>
                      </a:r>
                      <a:endParaRPr lang="es-CO"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401537">
                <a:tc>
                  <a:txBody>
                    <a:bodyPr/>
                    <a:lstStyle/>
                    <a:p>
                      <a:pPr algn="ctr">
                        <a:spcAft>
                          <a:spcPts val="0"/>
                        </a:spcAft>
                      </a:pPr>
                      <a:r>
                        <a:rPr lang="es-MX" sz="1000">
                          <a:effectLst/>
                        </a:rPr>
                        <a:t>Marzo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02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04</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10</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11</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13</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27</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31</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9</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401537">
                <a:tc>
                  <a:txBody>
                    <a:bodyPr/>
                    <a:lstStyle/>
                    <a:p>
                      <a:pPr algn="ctr">
                        <a:spcAft>
                          <a:spcPts val="0"/>
                        </a:spcAft>
                      </a:pPr>
                      <a:r>
                        <a:rPr lang="es-MX" sz="1000">
                          <a:effectLst/>
                        </a:rPr>
                        <a:t>Abril</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01</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03</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07</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18</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19</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28</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401537">
                <a:tc>
                  <a:txBody>
                    <a:bodyPr/>
                    <a:lstStyle/>
                    <a:p>
                      <a:pPr algn="ctr">
                        <a:spcAft>
                          <a:spcPts val="0"/>
                        </a:spcAft>
                      </a:pPr>
                      <a:r>
                        <a:rPr lang="es-MX" sz="1000">
                          <a:effectLst/>
                        </a:rPr>
                        <a:t>Mayo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02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05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10</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401537">
                <a:tc>
                  <a:txBody>
                    <a:bodyPr/>
                    <a:lstStyle/>
                    <a:p>
                      <a:pPr algn="ctr">
                        <a:spcAft>
                          <a:spcPts val="0"/>
                        </a:spcAft>
                      </a:pPr>
                      <a:r>
                        <a:rPr lang="es-MX" sz="1000">
                          <a:effectLst/>
                        </a:rPr>
                        <a:t>Junio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spcAft>
                          <a:spcPts val="0"/>
                        </a:spcAft>
                      </a:pPr>
                      <a:r>
                        <a:rPr lang="es-ES" sz="1000">
                          <a:effectLst/>
                        </a:rPr>
                        <a:t>03</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06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11</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17</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22</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es-ES"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706577">
                <a:tc gridSpan="10">
                  <a:txBody>
                    <a:bodyPr/>
                    <a:lstStyle/>
                    <a:p>
                      <a:pPr>
                        <a:spcAft>
                          <a:spcPts val="0"/>
                        </a:spcAft>
                      </a:pPr>
                      <a:r>
                        <a:rPr lang="es-MX" sz="1400" b="1" dirty="0">
                          <a:effectLst/>
                        </a:rPr>
                        <a:t>                                </a:t>
                      </a:r>
                      <a:endParaRPr lang="es-MX" sz="1400" b="1" dirty="0" smtClean="0">
                        <a:effectLst/>
                      </a:endParaRPr>
                    </a:p>
                    <a:p>
                      <a:pPr>
                        <a:spcAft>
                          <a:spcPts val="0"/>
                        </a:spcAft>
                      </a:pPr>
                      <a:endParaRPr lang="es-MX" sz="1400" b="1" dirty="0" smtClean="0">
                        <a:effectLst/>
                      </a:endParaRPr>
                    </a:p>
                    <a:p>
                      <a:pPr>
                        <a:spcAft>
                          <a:spcPts val="0"/>
                        </a:spcAft>
                      </a:pPr>
                      <a:r>
                        <a:rPr lang="es-MX" sz="1400" b="1" dirty="0" smtClean="0">
                          <a:effectLst/>
                        </a:rPr>
                        <a:t>   </a:t>
                      </a:r>
                      <a:r>
                        <a:rPr lang="es-MX" sz="1400" b="1" dirty="0">
                          <a:effectLst/>
                        </a:rPr>
                        <a:t>TOTAL SESIONES </a:t>
                      </a:r>
                      <a:endParaRPr lang="es-CO"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a:spcAft>
                          <a:spcPts val="0"/>
                        </a:spcAft>
                      </a:pPr>
                      <a:r>
                        <a:rPr lang="es-ES" sz="1400" b="1" dirty="0">
                          <a:effectLst/>
                        </a:rPr>
                        <a:t>35</a:t>
                      </a:r>
                      <a:endParaRPr lang="es-CO"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bl>
          </a:graphicData>
        </a:graphic>
      </p:graphicFrame>
      <p:sp>
        <p:nvSpPr>
          <p:cNvPr id="13" name="Rectangle 2"/>
          <p:cNvSpPr>
            <a:spLocks noChangeArrowheads="1"/>
          </p:cNvSpPr>
          <p:nvPr/>
        </p:nvSpPr>
        <p:spPr bwMode="auto">
          <a:xfrm>
            <a:off x="-254125" y="2816578"/>
            <a:ext cx="581106"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49121" tIns="45720" rIns="91440" bIns="0" numCol="1" anchor="ctr" anchorCtr="0" compatLnSpc="1">
            <a:prstTxWarp prst="textNoShape">
              <a:avLst/>
            </a:prstTxWarp>
            <a:spAutoFit/>
          </a:bodyPr>
          <a:lstStyle>
            <a:lvl1pPr eaLnBrk="0" fontAlgn="base" hangingPunct="0">
              <a:spcBef>
                <a:spcPct val="0"/>
              </a:spcBef>
              <a:spcAft>
                <a:spcPct val="0"/>
              </a:spcAft>
              <a:tabLst>
                <a:tab pos="5095875" algn="l"/>
              </a:tabLst>
              <a:defRPr>
                <a:solidFill>
                  <a:schemeClr val="tx1"/>
                </a:solidFill>
                <a:latin typeface="Arial" panose="020B0604020202020204" pitchFamily="34" charset="0"/>
              </a:defRPr>
            </a:lvl1pPr>
            <a:lvl2pPr eaLnBrk="0" fontAlgn="base" hangingPunct="0">
              <a:spcBef>
                <a:spcPct val="0"/>
              </a:spcBef>
              <a:spcAft>
                <a:spcPct val="0"/>
              </a:spcAft>
              <a:tabLst>
                <a:tab pos="5095875" algn="l"/>
              </a:tabLst>
              <a:defRPr>
                <a:solidFill>
                  <a:schemeClr val="tx1"/>
                </a:solidFill>
                <a:latin typeface="Arial" panose="020B0604020202020204" pitchFamily="34" charset="0"/>
              </a:defRPr>
            </a:lvl2pPr>
            <a:lvl3pPr eaLnBrk="0" fontAlgn="base" hangingPunct="0">
              <a:spcBef>
                <a:spcPct val="0"/>
              </a:spcBef>
              <a:spcAft>
                <a:spcPct val="0"/>
              </a:spcAft>
              <a:tabLst>
                <a:tab pos="5095875" algn="l"/>
              </a:tabLst>
              <a:defRPr>
                <a:solidFill>
                  <a:schemeClr val="tx1"/>
                </a:solidFill>
                <a:latin typeface="Arial" panose="020B0604020202020204" pitchFamily="34" charset="0"/>
              </a:defRPr>
            </a:lvl3pPr>
            <a:lvl4pPr eaLnBrk="0" fontAlgn="base" hangingPunct="0">
              <a:spcBef>
                <a:spcPct val="0"/>
              </a:spcBef>
              <a:spcAft>
                <a:spcPct val="0"/>
              </a:spcAft>
              <a:tabLst>
                <a:tab pos="5095875" algn="l"/>
              </a:tabLst>
              <a:defRPr>
                <a:solidFill>
                  <a:schemeClr val="tx1"/>
                </a:solidFill>
                <a:latin typeface="Arial" panose="020B0604020202020204" pitchFamily="34" charset="0"/>
              </a:defRPr>
            </a:lvl4pPr>
            <a:lvl5pPr eaLnBrk="0" fontAlgn="base" hangingPunct="0">
              <a:spcBef>
                <a:spcPct val="0"/>
              </a:spcBef>
              <a:spcAft>
                <a:spcPct val="0"/>
              </a:spcAft>
              <a:tabLst>
                <a:tab pos="5095875" algn="l"/>
              </a:tabLst>
              <a:defRPr>
                <a:solidFill>
                  <a:schemeClr val="tx1"/>
                </a:solidFill>
                <a:latin typeface="Arial" panose="020B0604020202020204" pitchFamily="34" charset="0"/>
              </a:defRPr>
            </a:lvl5pPr>
            <a:lvl6pPr eaLnBrk="0" fontAlgn="base" hangingPunct="0">
              <a:spcBef>
                <a:spcPct val="0"/>
              </a:spcBef>
              <a:spcAft>
                <a:spcPct val="0"/>
              </a:spcAft>
              <a:tabLst>
                <a:tab pos="5095875" algn="l"/>
              </a:tabLst>
              <a:defRPr>
                <a:solidFill>
                  <a:schemeClr val="tx1"/>
                </a:solidFill>
                <a:latin typeface="Arial" panose="020B0604020202020204" pitchFamily="34" charset="0"/>
              </a:defRPr>
            </a:lvl6pPr>
            <a:lvl7pPr eaLnBrk="0" fontAlgn="base" hangingPunct="0">
              <a:spcBef>
                <a:spcPct val="0"/>
              </a:spcBef>
              <a:spcAft>
                <a:spcPct val="0"/>
              </a:spcAft>
              <a:tabLst>
                <a:tab pos="5095875" algn="l"/>
              </a:tabLst>
              <a:defRPr>
                <a:solidFill>
                  <a:schemeClr val="tx1"/>
                </a:solidFill>
                <a:latin typeface="Arial" panose="020B0604020202020204" pitchFamily="34" charset="0"/>
              </a:defRPr>
            </a:lvl7pPr>
            <a:lvl8pPr eaLnBrk="0" fontAlgn="base" hangingPunct="0">
              <a:spcBef>
                <a:spcPct val="0"/>
              </a:spcBef>
              <a:spcAft>
                <a:spcPct val="0"/>
              </a:spcAft>
              <a:tabLst>
                <a:tab pos="5095875" algn="l"/>
              </a:tabLst>
              <a:defRPr>
                <a:solidFill>
                  <a:schemeClr val="tx1"/>
                </a:solidFill>
                <a:latin typeface="Arial" panose="020B0604020202020204" pitchFamily="34" charset="0"/>
              </a:defRPr>
            </a:lvl8pPr>
            <a:lvl9pPr eaLnBrk="0" fontAlgn="base" hangingPunct="0">
              <a:spcBef>
                <a:spcPct val="0"/>
              </a:spcBef>
              <a:spcAft>
                <a:spcPct val="0"/>
              </a:spcAft>
              <a:tabLst>
                <a:tab pos="5095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95875" algn="l"/>
              </a:tabLst>
            </a:pPr>
            <a:r>
              <a:rPr kumimoji="0" lang="es-MX" altLang="es-CO"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es-MX" altLang="es-CO" sz="1200" b="1"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095875" algn="l"/>
              </a:tabLst>
            </a:pPr>
            <a:endParaRPr kumimoji="0" lang="es-MX"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15" name="33 CuadroTexto"/>
          <p:cNvSpPr txBox="1"/>
          <p:nvPr/>
        </p:nvSpPr>
        <p:spPr>
          <a:xfrm>
            <a:off x="0" y="15441"/>
            <a:ext cx="9144000" cy="307777"/>
          </a:xfrm>
          <a:prstGeom prst="rect">
            <a:avLst/>
          </a:prstGeom>
          <a:solidFill>
            <a:srgbClr val="FF0000"/>
          </a:solidFill>
        </p:spPr>
        <p:txBody>
          <a:bodyPr wrap="square" rtlCol="0" anchor="ctr">
            <a:spAutoFit/>
          </a:bodyPr>
          <a:lstStyle/>
          <a:p>
            <a:pPr algn="l"/>
            <a:r>
              <a:rPr lang="en-US" sz="1400" b="1" dirty="0" smtClean="0">
                <a:latin typeface="Arial" panose="020B0604020202020204" pitchFamily="34" charset="0"/>
                <a:ea typeface="Verdana" panose="020B0604030504040204" pitchFamily="34" charset="0"/>
                <a:cs typeface="Arial" panose="020B0604020202020204" pitchFamily="34" charset="0"/>
                <a:sym typeface="Open Sans Light" charset="0"/>
              </a:rPr>
              <a:t>1.- SESIONES </a:t>
            </a:r>
            <a:r>
              <a:rPr lang="en-US" sz="1400" b="1" dirty="0" smtClean="0">
                <a:latin typeface="Arial" panose="020B0604020202020204" pitchFamily="34" charset="0"/>
                <a:ea typeface="Verdana" panose="020B0604030504040204" pitchFamily="34" charset="0"/>
                <a:cs typeface="Arial" panose="020B0604020202020204" pitchFamily="34" charset="0"/>
                <a:sym typeface="Open Sans Light" charset="0"/>
              </a:rPr>
              <a:t>REALIZADAS </a:t>
            </a:r>
            <a:endParaRPr lang="en-US" sz="1400" b="1" dirty="0" smtClean="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665001685"/>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29 Grupo"/>
          <p:cNvGrpSpPr/>
          <p:nvPr/>
        </p:nvGrpSpPr>
        <p:grpSpPr>
          <a:xfrm>
            <a:off x="-2" y="-1"/>
            <a:ext cx="9144001" cy="5145089"/>
            <a:chOff x="-2" y="-1"/>
            <a:chExt cx="9144001" cy="5145089"/>
          </a:xfrm>
        </p:grpSpPr>
        <p:sp>
          <p:nvSpPr>
            <p:cNvPr id="31" name="30 Rectángulo"/>
            <p:cNvSpPr/>
            <p:nvPr/>
          </p:nvSpPr>
          <p:spPr>
            <a:xfrm rot="5400000">
              <a:off x="-383762" y="383760"/>
              <a:ext cx="897842" cy="1303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6" name="35 Rectángulo"/>
            <p:cNvSpPr/>
            <p:nvPr/>
          </p:nvSpPr>
          <p:spPr>
            <a:xfrm rot="10800000">
              <a:off x="67117" y="-1"/>
              <a:ext cx="6737131" cy="977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36 Rectángulo"/>
            <p:cNvSpPr/>
            <p:nvPr/>
          </p:nvSpPr>
          <p:spPr>
            <a:xfrm rot="10800000">
              <a:off x="0" y="5047316"/>
              <a:ext cx="9143999" cy="977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pic>
        <p:nvPicPr>
          <p:cNvPr id="39"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3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5131" y="19054"/>
            <a:ext cx="1559824" cy="841297"/>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4140139055"/>
              </p:ext>
            </p:extLst>
          </p:nvPr>
        </p:nvGraphicFramePr>
        <p:xfrm>
          <a:off x="381100" y="2107532"/>
          <a:ext cx="8229600" cy="2337220"/>
        </p:xfrm>
        <a:graphic>
          <a:graphicData uri="http://schemas.openxmlformats.org/drawingml/2006/table">
            <a:tbl>
              <a:tblPr firstRow="1" firstCol="1" lastRow="1" lastCol="1" bandRow="1" bandCol="1">
                <a:tableStyleId>{5C22544A-7EE6-4342-B048-85BDC9FD1C3A}</a:tableStyleId>
              </a:tblPr>
              <a:tblGrid>
                <a:gridCol w="1805574">
                  <a:extLst>
                    <a:ext uri="{9D8B030D-6E8A-4147-A177-3AD203B41FA5}">
                      <a16:colId xmlns:a16="http://schemas.microsoft.com/office/drawing/2014/main" val="20000"/>
                    </a:ext>
                  </a:extLst>
                </a:gridCol>
                <a:gridCol w="3091038">
                  <a:extLst>
                    <a:ext uri="{9D8B030D-6E8A-4147-A177-3AD203B41FA5}">
                      <a16:colId xmlns:a16="http://schemas.microsoft.com/office/drawing/2014/main" val="20001"/>
                    </a:ext>
                  </a:extLst>
                </a:gridCol>
                <a:gridCol w="3332988">
                  <a:extLst>
                    <a:ext uri="{9D8B030D-6E8A-4147-A177-3AD203B41FA5}">
                      <a16:colId xmlns:a16="http://schemas.microsoft.com/office/drawing/2014/main" val="20002"/>
                    </a:ext>
                  </a:extLst>
                </a:gridCol>
              </a:tblGrid>
              <a:tr h="503357">
                <a:tc>
                  <a:txBody>
                    <a:bodyPr/>
                    <a:lstStyle/>
                    <a:p>
                      <a:pPr algn="ctr">
                        <a:spcAft>
                          <a:spcPts val="0"/>
                        </a:spcAft>
                      </a:pPr>
                      <a:r>
                        <a:rPr lang="es-MX" sz="1000">
                          <a:effectLst/>
                        </a:rPr>
                        <a:t> </a:t>
                      </a:r>
                      <a:endParaRPr lang="es-CO" sz="1200">
                        <a:effectLst/>
                      </a:endParaRPr>
                    </a:p>
                    <a:p>
                      <a:pPr algn="ctr">
                        <a:spcAft>
                          <a:spcPts val="0"/>
                        </a:spcAft>
                      </a:pPr>
                      <a:r>
                        <a:rPr lang="es-MX" sz="1000">
                          <a:effectLst/>
                        </a:rPr>
                        <a:t>MES </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dirty="0">
                          <a:effectLst/>
                        </a:rPr>
                        <a:t> </a:t>
                      </a:r>
                      <a:endParaRPr lang="es-CO" sz="1200" dirty="0">
                        <a:effectLst/>
                      </a:endParaRPr>
                    </a:p>
                    <a:p>
                      <a:pPr algn="ctr">
                        <a:spcAft>
                          <a:spcPts val="0"/>
                        </a:spcAft>
                      </a:pPr>
                      <a:r>
                        <a:rPr lang="es-MX" sz="1000" dirty="0">
                          <a:effectLst/>
                        </a:rPr>
                        <a:t>SESIONES PROGRAMADAS</a:t>
                      </a:r>
                      <a:endParaRPr lang="es-CO"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 </a:t>
                      </a:r>
                      <a:endParaRPr lang="es-CO" sz="1200">
                        <a:effectLst/>
                      </a:endParaRPr>
                    </a:p>
                    <a:p>
                      <a:pPr algn="ctr">
                        <a:spcAft>
                          <a:spcPts val="0"/>
                        </a:spcAft>
                      </a:pPr>
                      <a:r>
                        <a:rPr lang="es-MX" sz="1000">
                          <a:effectLst/>
                        </a:rPr>
                        <a:t>SESIONES REALIZADAS</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29233">
                <a:tc>
                  <a:txBody>
                    <a:bodyPr/>
                    <a:lstStyle/>
                    <a:p>
                      <a:pPr algn="ctr">
                        <a:spcAft>
                          <a:spcPts val="0"/>
                        </a:spcAft>
                      </a:pPr>
                      <a:r>
                        <a:rPr lang="es-MX" sz="1000">
                          <a:effectLst/>
                        </a:rPr>
                        <a:t>Enero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9233">
                <a:tc>
                  <a:txBody>
                    <a:bodyPr/>
                    <a:lstStyle/>
                    <a:p>
                      <a:pPr algn="ctr">
                        <a:spcAft>
                          <a:spcPts val="0"/>
                        </a:spcAft>
                      </a:pPr>
                      <a:r>
                        <a:rPr lang="es-MX" sz="1000">
                          <a:effectLst/>
                        </a:rPr>
                        <a:t>Febrero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9233">
                <a:tc>
                  <a:txBody>
                    <a:bodyPr/>
                    <a:lstStyle/>
                    <a:p>
                      <a:pPr algn="ctr">
                        <a:spcAft>
                          <a:spcPts val="0"/>
                        </a:spcAft>
                      </a:pPr>
                      <a:r>
                        <a:rPr lang="es-MX" sz="1000">
                          <a:effectLst/>
                        </a:rPr>
                        <a:t>Marzo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9</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9</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29233">
                <a:tc>
                  <a:txBody>
                    <a:bodyPr/>
                    <a:lstStyle/>
                    <a:p>
                      <a:pPr algn="ctr">
                        <a:spcAft>
                          <a:spcPts val="0"/>
                        </a:spcAft>
                      </a:pPr>
                      <a:r>
                        <a:rPr lang="es-MX" sz="1000">
                          <a:effectLst/>
                        </a:rPr>
                        <a:t>Abril</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29233">
                <a:tc>
                  <a:txBody>
                    <a:bodyPr/>
                    <a:lstStyle/>
                    <a:p>
                      <a:pPr algn="ctr">
                        <a:spcAft>
                          <a:spcPts val="0"/>
                        </a:spcAft>
                      </a:pPr>
                      <a:r>
                        <a:rPr lang="es-MX" sz="1000">
                          <a:effectLst/>
                        </a:rPr>
                        <a:t>Mayo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29233">
                <a:tc>
                  <a:txBody>
                    <a:bodyPr/>
                    <a:lstStyle/>
                    <a:p>
                      <a:pPr algn="ctr">
                        <a:spcAft>
                          <a:spcPts val="0"/>
                        </a:spcAft>
                      </a:pPr>
                      <a:r>
                        <a:rPr lang="es-MX" sz="1000">
                          <a:effectLst/>
                        </a:rPr>
                        <a:t>Junio</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6*</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5</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58465">
                <a:tc>
                  <a:txBody>
                    <a:bodyPr/>
                    <a:lstStyle/>
                    <a:p>
                      <a:pPr algn="ctr">
                        <a:spcAft>
                          <a:spcPts val="0"/>
                        </a:spcAft>
                      </a:pPr>
                      <a:r>
                        <a:rPr lang="es-MX" sz="1000">
                          <a:effectLst/>
                        </a:rPr>
                        <a:t> </a:t>
                      </a:r>
                      <a:endParaRPr lang="es-CO" sz="1200">
                        <a:effectLst/>
                      </a:endParaRPr>
                    </a:p>
                    <a:p>
                      <a:pPr algn="ctr">
                        <a:spcAft>
                          <a:spcPts val="0"/>
                        </a:spcAft>
                      </a:pPr>
                      <a:r>
                        <a:rPr lang="es-MX" sz="1000">
                          <a:effectLst/>
                        </a:rPr>
                        <a:t>TOTAL</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a:effectLst/>
                        </a:rPr>
                        <a:t>37</a:t>
                      </a:r>
                      <a:endParaRPr lang="es-CO"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MX" sz="1000" dirty="0">
                          <a:effectLst/>
                        </a:rPr>
                        <a:t>35</a:t>
                      </a:r>
                      <a:endParaRPr lang="es-CO"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28" name="Rectangle 1"/>
          <p:cNvSpPr>
            <a:spLocks noChangeArrowheads="1"/>
          </p:cNvSpPr>
          <p:nvPr/>
        </p:nvSpPr>
        <p:spPr bwMode="auto">
          <a:xfrm>
            <a:off x="303246" y="251734"/>
            <a:ext cx="784887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MX" altLang="es-CO"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CONVOCATORIA A SESIONES A LOS HONORABLES CONCEJALES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conformidad con lo establecido en el artículo 25, numeral 3º del Acuerdo 348 de 2008, en concordancia con el artículo 45 de la norma citada, se remitieron a los honorables concejales treinta y seis (36) citaciones a sesiones de la Comisión Primera Permanente del Plan de Desarrollo y Ordenamiento Territorial, que corresponden a las agendas enviadas a las oficinas de los honorables concejales</a:t>
            </a:r>
            <a:r>
              <a:rPr kumimoji="0" lang="es-MX" altLang="es-CO"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CO"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 convocó a Sesiones los días 31 de mayo y 15 de junio de 2017, no se llevaron a cabo en la fecha programada</a:t>
            </a:r>
            <a:r>
              <a:rPr kumimoji="0" lang="es-MX" altLang="es-CO"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s-CO" altLang="es-CO"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es-CO" altLang="es-CO"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745017"/>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endParaRPr>
          </a:p>
        </p:txBody>
      </p:sp>
      <p:sp>
        <p:nvSpPr>
          <p:cNvPr id="4" name="3 CuadroTexto"/>
          <p:cNvSpPr txBox="1"/>
          <p:nvPr/>
        </p:nvSpPr>
        <p:spPr>
          <a:xfrm>
            <a:off x="0" y="15441"/>
            <a:ext cx="9144000" cy="307777"/>
          </a:xfrm>
          <a:prstGeom prst="rect">
            <a:avLst/>
          </a:prstGeom>
          <a:solidFill>
            <a:srgbClr val="FF0000"/>
          </a:solidFill>
        </p:spPr>
        <p:txBody>
          <a:bodyPr wrap="square" rtlCol="0" anchor="ctr">
            <a:spAutoFit/>
          </a:bodyPr>
          <a:lstStyle/>
          <a:p>
            <a:pPr lvl="1" eaLnBrk="0" fontAlgn="base" hangingPunct="0">
              <a:spcBef>
                <a:spcPct val="0"/>
              </a:spcBef>
              <a:spcAft>
                <a:spcPct val="0"/>
              </a:spcAft>
              <a:tabLst>
                <a:tab pos="457200" algn="l"/>
              </a:tabLst>
            </a:pPr>
            <a:r>
              <a:rPr lang="es-MX" altLang="es-CO" sz="1400" b="1" dirty="0" smtClean="0">
                <a:latin typeface="Arial" panose="020B0604020202020204" pitchFamily="34" charset="0"/>
                <a:ea typeface="Times New Roman" panose="02020603050405020304" pitchFamily="18" charset="0"/>
                <a:cs typeface="Arial" panose="020B0604020202020204" pitchFamily="34" charset="0"/>
              </a:rPr>
              <a:t>2.-  </a:t>
            </a:r>
            <a:r>
              <a:rPr lang="es-MX" altLang="es-CO" sz="1400" b="1" dirty="0" smtClean="0">
                <a:latin typeface="Arial" panose="020B0604020202020204" pitchFamily="34" charset="0"/>
                <a:ea typeface="Times New Roman" panose="02020603050405020304" pitchFamily="18" charset="0"/>
                <a:cs typeface="Arial" panose="020B0604020202020204" pitchFamily="34" charset="0"/>
              </a:rPr>
              <a:t>TRÁMITE </a:t>
            </a:r>
            <a:r>
              <a:rPr lang="es-MX" altLang="es-CO" sz="1400" b="1" dirty="0">
                <a:latin typeface="Arial" panose="020B0604020202020204" pitchFamily="34" charset="0"/>
                <a:ea typeface="Times New Roman" panose="02020603050405020304" pitchFamily="18" charset="0"/>
                <a:cs typeface="Arial" panose="020B0604020202020204" pitchFamily="34" charset="0"/>
              </a:rPr>
              <a:t>DE LOS PROYECTOS DE ACUERDO RADICADOS</a:t>
            </a:r>
            <a:endParaRPr lang="es-CO" altLang="es-CO" sz="1400" b="1" dirty="0">
              <a:latin typeface="Arial" panose="020B0604020202020204" pitchFamily="34" charset="0"/>
              <a:cs typeface="Arial" panose="020B0604020202020204" pitchFamily="34" charset="0"/>
            </a:endParaRPr>
          </a:p>
        </p:txBody>
      </p:sp>
      <p:pic>
        <p:nvPicPr>
          <p:cNvPr id="9" name="3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842236864"/>
              </p:ext>
            </p:extLst>
          </p:nvPr>
        </p:nvGraphicFramePr>
        <p:xfrm>
          <a:off x="755576" y="844348"/>
          <a:ext cx="6912768" cy="3957276"/>
        </p:xfrm>
        <a:graphic>
          <a:graphicData uri="http://schemas.openxmlformats.org/drawingml/2006/table">
            <a:tbl>
              <a:tblPr firstRow="1" firstCol="1" bandRow="1">
                <a:tableStyleId>{5C22544A-7EE6-4342-B048-85BDC9FD1C3A}</a:tableStyleId>
              </a:tblPr>
              <a:tblGrid>
                <a:gridCol w="1444768">
                  <a:extLst>
                    <a:ext uri="{9D8B030D-6E8A-4147-A177-3AD203B41FA5}">
                      <a16:colId xmlns:a16="http://schemas.microsoft.com/office/drawing/2014/main" val="20000"/>
                    </a:ext>
                  </a:extLst>
                </a:gridCol>
                <a:gridCol w="1036915">
                  <a:extLst>
                    <a:ext uri="{9D8B030D-6E8A-4147-A177-3AD203B41FA5}">
                      <a16:colId xmlns:a16="http://schemas.microsoft.com/office/drawing/2014/main" val="20001"/>
                    </a:ext>
                  </a:extLst>
                </a:gridCol>
                <a:gridCol w="1175171">
                  <a:extLst>
                    <a:ext uri="{9D8B030D-6E8A-4147-A177-3AD203B41FA5}">
                      <a16:colId xmlns:a16="http://schemas.microsoft.com/office/drawing/2014/main" val="20002"/>
                    </a:ext>
                  </a:extLst>
                </a:gridCol>
                <a:gridCol w="1106043">
                  <a:extLst>
                    <a:ext uri="{9D8B030D-6E8A-4147-A177-3AD203B41FA5}">
                      <a16:colId xmlns:a16="http://schemas.microsoft.com/office/drawing/2014/main" val="20003"/>
                    </a:ext>
                  </a:extLst>
                </a:gridCol>
                <a:gridCol w="1140607">
                  <a:extLst>
                    <a:ext uri="{9D8B030D-6E8A-4147-A177-3AD203B41FA5}">
                      <a16:colId xmlns:a16="http://schemas.microsoft.com/office/drawing/2014/main" val="20004"/>
                    </a:ext>
                  </a:extLst>
                </a:gridCol>
                <a:gridCol w="1009264">
                  <a:extLst>
                    <a:ext uri="{9D8B030D-6E8A-4147-A177-3AD203B41FA5}">
                      <a16:colId xmlns:a16="http://schemas.microsoft.com/office/drawing/2014/main" val="20005"/>
                    </a:ext>
                  </a:extLst>
                </a:gridCol>
              </a:tblGrid>
              <a:tr h="310316">
                <a:tc gridSpan="6">
                  <a:txBody>
                    <a:bodyPr/>
                    <a:lstStyle/>
                    <a:p>
                      <a:pPr algn="ctr">
                        <a:spcAft>
                          <a:spcPts val="0"/>
                        </a:spcAft>
                      </a:pPr>
                      <a:r>
                        <a:rPr lang="es-CO" sz="900" dirty="0">
                          <a:effectLst/>
                        </a:rPr>
                        <a:t> </a:t>
                      </a:r>
                      <a:endParaRPr lang="es-CO" sz="1000" dirty="0">
                        <a:effectLst/>
                      </a:endParaRPr>
                    </a:p>
                    <a:p>
                      <a:pPr algn="ctr">
                        <a:spcAft>
                          <a:spcPts val="0"/>
                        </a:spcAft>
                      </a:pPr>
                      <a:r>
                        <a:rPr lang="es-CO" sz="900" dirty="0">
                          <a:effectLst/>
                        </a:rPr>
                        <a:t>TRÁMITE DE PROYECTOS DE ACUERDO</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540493">
                <a:tc>
                  <a:txBody>
                    <a:bodyPr/>
                    <a:lstStyle/>
                    <a:p>
                      <a:pPr algn="ctr">
                        <a:spcAft>
                          <a:spcPts val="0"/>
                        </a:spcAft>
                      </a:pPr>
                      <a:r>
                        <a:rPr lang="es-CO" sz="900">
                          <a:effectLst/>
                        </a:rPr>
                        <a:t>BANCADAS</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tc>
                <a:tc>
                  <a:txBody>
                    <a:bodyPr/>
                    <a:lstStyle/>
                    <a:p>
                      <a:pPr algn="ctr">
                        <a:spcAft>
                          <a:spcPts val="0"/>
                        </a:spcAft>
                      </a:pPr>
                      <a:r>
                        <a:rPr lang="es-CO" sz="900" b="1" dirty="0">
                          <a:effectLst/>
                        </a:rPr>
                        <a:t>RADICADOS</a:t>
                      </a:r>
                      <a:endParaRPr lang="es-CO"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ctr"/>
                </a:tc>
                <a:tc>
                  <a:txBody>
                    <a:bodyPr/>
                    <a:lstStyle/>
                    <a:p>
                      <a:pPr algn="ctr">
                        <a:spcAft>
                          <a:spcPts val="0"/>
                        </a:spcAft>
                      </a:pPr>
                      <a:r>
                        <a:rPr lang="es-CO" sz="900" b="1" dirty="0">
                          <a:effectLst/>
                        </a:rPr>
                        <a:t>PRIORIZADOS</a:t>
                      </a:r>
                      <a:endParaRPr lang="es-CO"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ctr"/>
                </a:tc>
                <a:tc>
                  <a:txBody>
                    <a:bodyPr/>
                    <a:lstStyle/>
                    <a:p>
                      <a:pPr algn="ctr">
                        <a:spcAft>
                          <a:spcPts val="0"/>
                        </a:spcAft>
                      </a:pPr>
                      <a:r>
                        <a:rPr lang="es-CO" sz="900" b="1" dirty="0">
                          <a:effectLst/>
                        </a:rPr>
                        <a:t>APROBADOS</a:t>
                      </a:r>
                      <a:endParaRPr lang="es-CO"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ctr"/>
                </a:tc>
                <a:tc>
                  <a:txBody>
                    <a:bodyPr/>
                    <a:lstStyle/>
                    <a:p>
                      <a:pPr algn="ctr">
                        <a:spcAft>
                          <a:spcPts val="0"/>
                        </a:spcAft>
                      </a:pPr>
                      <a:r>
                        <a:rPr lang="es-CO" sz="900" b="1" dirty="0">
                          <a:effectLst/>
                        </a:rPr>
                        <a:t>ARCHIVADOS</a:t>
                      </a:r>
                      <a:endParaRPr lang="es-CO"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ctr"/>
                </a:tc>
                <a:tc>
                  <a:txBody>
                    <a:bodyPr/>
                    <a:lstStyle/>
                    <a:p>
                      <a:pPr algn="ctr">
                        <a:spcAft>
                          <a:spcPts val="0"/>
                        </a:spcAft>
                      </a:pPr>
                      <a:r>
                        <a:rPr lang="es-CO" sz="900" b="1" dirty="0">
                          <a:effectLst/>
                        </a:rPr>
                        <a:t>DEVUELTOS A SEC. GENERAL</a:t>
                      </a:r>
                      <a:endParaRPr lang="es-CO"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ctr"/>
                </a:tc>
                <a:extLst>
                  <a:ext uri="{0D108BD9-81ED-4DB2-BD59-A6C34878D82A}">
                    <a16:rowId xmlns:a16="http://schemas.microsoft.com/office/drawing/2014/main" val="10001"/>
                  </a:ext>
                </a:extLst>
              </a:tr>
              <a:tr h="310316">
                <a:tc>
                  <a:txBody>
                    <a:bodyPr/>
                    <a:lstStyle/>
                    <a:p>
                      <a:pPr algn="l">
                        <a:spcAft>
                          <a:spcPts val="0"/>
                        </a:spcAft>
                      </a:pPr>
                      <a:r>
                        <a:rPr lang="es-CO" sz="900">
                          <a:effectLst/>
                        </a:rPr>
                        <a:t>POLO DEMOCRÁTICO ALTERNATIVO</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13</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a:effectLst/>
                        </a:rPr>
                        <a:t>1</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2"/>
                  </a:ext>
                </a:extLst>
              </a:tr>
              <a:tr h="159664">
                <a:tc>
                  <a:txBody>
                    <a:bodyPr/>
                    <a:lstStyle/>
                    <a:p>
                      <a:pPr algn="just">
                        <a:spcAft>
                          <a:spcPts val="0"/>
                        </a:spcAft>
                      </a:pPr>
                      <a:r>
                        <a:rPr lang="es-CO" sz="900">
                          <a:effectLst/>
                        </a:rPr>
                        <a:t>CAMBIO RADICAL</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15</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4</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a:effectLst/>
                        </a:rPr>
                        <a:t>3</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3"/>
                  </a:ext>
                </a:extLst>
              </a:tr>
              <a:tr h="159664">
                <a:tc>
                  <a:txBody>
                    <a:bodyPr/>
                    <a:lstStyle/>
                    <a:p>
                      <a:pPr algn="just">
                        <a:spcAft>
                          <a:spcPts val="0"/>
                        </a:spcAft>
                      </a:pPr>
                      <a:r>
                        <a:rPr lang="es-CO" sz="900">
                          <a:effectLst/>
                        </a:rPr>
                        <a:t>PARTIDO LIBERAL</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4"/>
                  </a:ext>
                </a:extLst>
              </a:tr>
              <a:tr h="159664">
                <a:tc>
                  <a:txBody>
                    <a:bodyPr/>
                    <a:lstStyle/>
                    <a:p>
                      <a:pPr algn="just">
                        <a:spcAft>
                          <a:spcPts val="0"/>
                        </a:spcAft>
                      </a:pPr>
                      <a:r>
                        <a:rPr lang="es-CO" sz="900">
                          <a:effectLst/>
                        </a:rPr>
                        <a:t>PARTIDO DE LA U </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9</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5"/>
                  </a:ext>
                </a:extLst>
              </a:tr>
              <a:tr h="180164">
                <a:tc>
                  <a:txBody>
                    <a:bodyPr/>
                    <a:lstStyle/>
                    <a:p>
                      <a:pPr algn="just">
                        <a:spcAft>
                          <a:spcPts val="0"/>
                        </a:spcAft>
                      </a:pPr>
                      <a:r>
                        <a:rPr lang="es-CO" sz="900">
                          <a:effectLst/>
                        </a:rPr>
                        <a:t>PARTIDO CONSERVADOR</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6"/>
                  </a:ext>
                </a:extLst>
              </a:tr>
              <a:tr h="159664">
                <a:tc>
                  <a:txBody>
                    <a:bodyPr/>
                    <a:lstStyle/>
                    <a:p>
                      <a:pPr algn="just">
                        <a:spcAft>
                          <a:spcPts val="0"/>
                        </a:spcAft>
                      </a:pPr>
                      <a:r>
                        <a:rPr lang="es-CO" sz="900">
                          <a:effectLst/>
                        </a:rPr>
                        <a:t>PARTIDO MIRA</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4</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7"/>
                  </a:ext>
                </a:extLst>
              </a:tr>
              <a:tr h="319325">
                <a:tc>
                  <a:txBody>
                    <a:bodyPr/>
                    <a:lstStyle/>
                    <a:p>
                      <a:pPr algn="just">
                        <a:spcAft>
                          <a:spcPts val="0"/>
                        </a:spcAft>
                      </a:pPr>
                      <a:r>
                        <a:rPr lang="es-CO" sz="900">
                          <a:effectLst/>
                        </a:rPr>
                        <a:t>PARTIDO CENTRO DEMOCRÁTICO</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16</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3</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latin typeface="+mn-lt"/>
                          <a:ea typeface="+mn-ea"/>
                          <a:cs typeface="+mn-cs"/>
                        </a:rPr>
                        <a:t>1</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8"/>
                  </a:ext>
                </a:extLst>
              </a:tr>
              <a:tr h="159664">
                <a:tc>
                  <a:txBody>
                    <a:bodyPr/>
                    <a:lstStyle/>
                    <a:p>
                      <a:pPr algn="l">
                        <a:spcAft>
                          <a:spcPts val="0"/>
                        </a:spcAft>
                      </a:pPr>
                      <a:r>
                        <a:rPr lang="es-CO" sz="900">
                          <a:effectLst/>
                        </a:rPr>
                        <a:t>PARTIDO VERDE </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18</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5</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3</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a:effectLst/>
                        </a:rPr>
                        <a:t>11</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09"/>
                  </a:ext>
                </a:extLst>
              </a:tr>
              <a:tr h="310316">
                <a:tc>
                  <a:txBody>
                    <a:bodyPr/>
                    <a:lstStyle/>
                    <a:p>
                      <a:pPr algn="just">
                        <a:spcAft>
                          <a:spcPts val="0"/>
                        </a:spcAft>
                      </a:pPr>
                      <a:r>
                        <a:rPr lang="es-CO" sz="900">
                          <a:effectLst/>
                        </a:rPr>
                        <a:t>PARTIDO OPCION</a:t>
                      </a:r>
                      <a:endParaRPr lang="es-CO" sz="1000">
                        <a:effectLst/>
                      </a:endParaRPr>
                    </a:p>
                    <a:p>
                      <a:pPr algn="just">
                        <a:spcAft>
                          <a:spcPts val="0"/>
                        </a:spcAft>
                      </a:pPr>
                      <a:r>
                        <a:rPr lang="es-CO" sz="900">
                          <a:effectLst/>
                        </a:rPr>
                        <a:t>CIUDADANA</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3</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0"/>
                  </a:ext>
                </a:extLst>
              </a:tr>
              <a:tr h="159664">
                <a:tc>
                  <a:txBody>
                    <a:bodyPr/>
                    <a:lstStyle/>
                    <a:p>
                      <a:pPr algn="just">
                        <a:spcAft>
                          <a:spcPts val="0"/>
                        </a:spcAft>
                      </a:pPr>
                      <a:r>
                        <a:rPr lang="es-CO" sz="900">
                          <a:effectLst/>
                        </a:rPr>
                        <a:t>PROGRESISTAS</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1"/>
                  </a:ext>
                </a:extLst>
              </a:tr>
              <a:tr h="159664">
                <a:tc>
                  <a:txBody>
                    <a:bodyPr/>
                    <a:lstStyle/>
                    <a:p>
                      <a:pPr algn="just">
                        <a:spcAft>
                          <a:spcPts val="0"/>
                        </a:spcAft>
                      </a:pPr>
                      <a:r>
                        <a:rPr lang="es-CO" sz="900">
                          <a:effectLst/>
                        </a:rPr>
                        <a:t>ASI</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2"/>
                  </a:ext>
                </a:extLst>
              </a:tr>
              <a:tr h="159664">
                <a:tc>
                  <a:txBody>
                    <a:bodyPr/>
                    <a:lstStyle/>
                    <a:p>
                      <a:pPr algn="just">
                        <a:spcAft>
                          <a:spcPts val="0"/>
                        </a:spcAft>
                      </a:pPr>
                      <a:r>
                        <a:rPr lang="es-CO" sz="900">
                          <a:effectLst/>
                        </a:rPr>
                        <a:t>LIBRES</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1</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dirty="0" smtClean="0">
                          <a:effectLst/>
                        </a:rPr>
                        <a:t>1</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3"/>
                  </a:ext>
                </a:extLst>
              </a:tr>
              <a:tr h="159664">
                <a:tc>
                  <a:txBody>
                    <a:bodyPr/>
                    <a:lstStyle/>
                    <a:p>
                      <a:pPr algn="ctr">
                        <a:spcAft>
                          <a:spcPts val="0"/>
                        </a:spcAft>
                      </a:pPr>
                      <a:r>
                        <a:rPr lang="es-CO" sz="900" dirty="0">
                          <a:effectLst/>
                        </a:rPr>
                        <a:t>TOTAL BANCADAS</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tc>
                <a:tc>
                  <a:txBody>
                    <a:bodyPr/>
                    <a:lstStyle/>
                    <a:p>
                      <a:pPr algn="ctr">
                        <a:spcAft>
                          <a:spcPts val="0"/>
                        </a:spcAft>
                      </a:pPr>
                      <a:r>
                        <a:rPr lang="es-CO" sz="900" dirty="0" smtClean="0">
                          <a:effectLst/>
                        </a:rPr>
                        <a:t>82</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17</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12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59</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2</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4"/>
                  </a:ext>
                </a:extLst>
              </a:tr>
              <a:tr h="159664">
                <a:tc>
                  <a:txBody>
                    <a:bodyPr/>
                    <a:lstStyle/>
                    <a:p>
                      <a:pPr algn="ctr">
                        <a:spcAft>
                          <a:spcPts val="0"/>
                        </a:spcAft>
                      </a:pPr>
                      <a:r>
                        <a:rPr lang="es-CO" sz="900" dirty="0">
                          <a:effectLst/>
                        </a:rPr>
                        <a:t>ADMINISTRACIÓN </a:t>
                      </a:r>
                      <a:endParaRPr lang="es-CO"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900">
                          <a:effectLst/>
                        </a:rPr>
                        <a:t>0</a:t>
                      </a:r>
                      <a:endParaRPr lang="es-CO" sz="100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5"/>
                  </a:ext>
                </a:extLst>
              </a:tr>
              <a:tr h="389706">
                <a:tc>
                  <a:txBody>
                    <a:bodyPr/>
                    <a:lstStyle/>
                    <a:p>
                      <a:pPr algn="ctr">
                        <a:spcAft>
                          <a:spcPts val="0"/>
                        </a:spcAft>
                      </a:pPr>
                      <a:r>
                        <a:rPr lang="es-CO" sz="1200" b="1" dirty="0">
                          <a:effectLst/>
                        </a:rPr>
                        <a:t>TOTAL  PROYECTOS TRAMITADOS</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tc>
                <a:tc>
                  <a:txBody>
                    <a:bodyPr/>
                    <a:lstStyle/>
                    <a:p>
                      <a:pPr algn="ctr">
                        <a:spcAft>
                          <a:spcPts val="0"/>
                        </a:spcAft>
                      </a:pPr>
                      <a:r>
                        <a:rPr lang="es-CO" sz="1200" b="1" dirty="0" smtClean="0">
                          <a:effectLst/>
                        </a:rPr>
                        <a:t>82</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1200" b="1" dirty="0">
                          <a:effectLst/>
                        </a:rPr>
                        <a:t>17</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1200" b="1" dirty="0">
                          <a:effectLst/>
                        </a:rPr>
                        <a:t>12</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1200" b="1" dirty="0">
                          <a:effectLst/>
                        </a:rPr>
                        <a:t>59</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tc>
                  <a:txBody>
                    <a:bodyPr/>
                    <a:lstStyle/>
                    <a:p>
                      <a:pPr algn="ctr">
                        <a:spcAft>
                          <a:spcPts val="0"/>
                        </a:spcAft>
                      </a:pPr>
                      <a:r>
                        <a:rPr lang="es-CO" sz="1200" b="1" dirty="0" smtClean="0">
                          <a:effectLst/>
                        </a:rPr>
                        <a:t>2</a:t>
                      </a:r>
                      <a:endParaRPr lang="es-CO"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444" marR="38444" marT="0" marB="0" anchor="b"/>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755576" y="340296"/>
            <a:ext cx="67913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MX" altLang="es-CO" sz="1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En virtud del Acuerdo 348 de 2008 Reglamento Interno del Concejo se tramitaron los siguientes proyectos de Acuerdo:</a:t>
            </a:r>
            <a:endParaRPr kumimoji="0" lang="es-CO" altLang="es-CO"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CO" altLang="es-CO" sz="1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753765256"/>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15441"/>
            <a:ext cx="9144000" cy="307777"/>
          </a:xfrm>
          <a:prstGeom prst="rect">
            <a:avLst/>
          </a:prstGeom>
          <a:solidFill>
            <a:srgbClr val="FF0000"/>
          </a:solidFill>
        </p:spPr>
        <p:txBody>
          <a:bodyPr wrap="square" rtlCol="0" anchor="ctr">
            <a:spAutoFit/>
          </a:bodyPr>
          <a:lstStyle/>
          <a:p>
            <a:r>
              <a:rPr lang="es-MX" sz="1400" b="1" dirty="0">
                <a:latin typeface="Arial" panose="020B0604020202020204" pitchFamily="34" charset="0"/>
                <a:cs typeface="Arial" panose="020B0604020202020204" pitchFamily="34" charset="0"/>
              </a:rPr>
              <a:t>PROYECTOS DE ACUERDO APROBADOS EN PRIMER DEBATE EN LA COMISIÓN</a:t>
            </a:r>
            <a:endParaRPr lang="es-CO" sz="1400" b="1" dirty="0">
              <a:latin typeface="Arial" panose="020B0604020202020204" pitchFamily="34" charset="0"/>
              <a:cs typeface="Arial" panose="020B0604020202020204" pitchFamily="34" charset="0"/>
            </a:endParaRPr>
          </a:p>
        </p:txBody>
      </p:sp>
      <p:sp>
        <p:nvSpPr>
          <p:cNvPr id="5"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mj-lt"/>
              </a:rPr>
              <a:t> </a:t>
            </a:r>
            <a:endParaRPr lang="en-US" dirty="0">
              <a:latin typeface="+mj-lt"/>
            </a:endParaRPr>
          </a:p>
        </p:txBody>
      </p:sp>
      <p:pic>
        <p:nvPicPr>
          <p:cNvPr id="9" name="3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20" name="CuadroTexto 19"/>
          <p:cNvSpPr txBox="1"/>
          <p:nvPr/>
        </p:nvSpPr>
        <p:spPr>
          <a:xfrm>
            <a:off x="2132112" y="996752"/>
            <a:ext cx="184731" cy="369332"/>
          </a:xfrm>
          <a:prstGeom prst="rect">
            <a:avLst/>
          </a:prstGeom>
          <a:noFill/>
        </p:spPr>
        <p:txBody>
          <a:bodyPr wrap="none" rtlCol="0">
            <a:spAutoFit/>
          </a:bodyPr>
          <a:lstStyle/>
          <a:p>
            <a:endParaRPr lang="es-CO" dirty="0"/>
          </a:p>
        </p:txBody>
      </p:sp>
      <p:sp>
        <p:nvSpPr>
          <p:cNvPr id="23" name="CuadroTexto 22"/>
          <p:cNvSpPr txBox="1"/>
          <p:nvPr/>
        </p:nvSpPr>
        <p:spPr>
          <a:xfrm>
            <a:off x="1979712" y="844352"/>
            <a:ext cx="184731" cy="369332"/>
          </a:xfrm>
          <a:prstGeom prst="rect">
            <a:avLst/>
          </a:prstGeom>
          <a:noFill/>
        </p:spPr>
        <p:txBody>
          <a:bodyPr wrap="none" rtlCol="0">
            <a:spAutoFit/>
          </a:bodyPr>
          <a:lstStyle/>
          <a:p>
            <a:endParaRPr lang="es-CO" dirty="0"/>
          </a:p>
        </p:txBody>
      </p:sp>
      <p:sp>
        <p:nvSpPr>
          <p:cNvPr id="25" name="CuadroTexto 24"/>
          <p:cNvSpPr txBox="1"/>
          <p:nvPr/>
        </p:nvSpPr>
        <p:spPr>
          <a:xfrm>
            <a:off x="251520" y="426627"/>
            <a:ext cx="7560840" cy="800219"/>
          </a:xfrm>
          <a:prstGeom prst="rect">
            <a:avLst/>
          </a:prstGeom>
          <a:noFill/>
        </p:spPr>
        <p:txBody>
          <a:bodyPr wrap="square" rtlCol="0">
            <a:spAutoFit/>
          </a:bodyPr>
          <a:lstStyle/>
          <a:p>
            <a:r>
              <a:rPr lang="es-MX" sz="1400" dirty="0" smtClean="0">
                <a:latin typeface="Arial" panose="020B0604020202020204" pitchFamily="34" charset="0"/>
                <a:cs typeface="Arial" panose="020B0604020202020204" pitchFamily="34" charset="0"/>
              </a:rPr>
              <a:t>Se </a:t>
            </a:r>
            <a:r>
              <a:rPr lang="es-MX" sz="1400" dirty="0">
                <a:latin typeface="Arial" panose="020B0604020202020204" pitchFamily="34" charset="0"/>
                <a:cs typeface="Arial" panose="020B0604020202020204" pitchFamily="34" charset="0"/>
              </a:rPr>
              <a:t>aprobaron en la Comisión Primera Permanente del Plan de Desarrollo y Ordenamiento Territorial, doce  (12)  proyectos de </a:t>
            </a:r>
            <a:r>
              <a:rPr lang="es-MX" sz="1400" dirty="0" smtClean="0">
                <a:latin typeface="Arial" panose="020B0604020202020204" pitchFamily="34" charset="0"/>
                <a:cs typeface="Arial" panose="020B0604020202020204" pitchFamily="34" charset="0"/>
              </a:rPr>
              <a:t>Acuerdo</a:t>
            </a:r>
            <a:r>
              <a:rPr lang="es-CO" sz="1400" dirty="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endParaRPr lang="es-CO" dirty="0">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2128946915"/>
              </p:ext>
            </p:extLst>
          </p:nvPr>
        </p:nvGraphicFramePr>
        <p:xfrm>
          <a:off x="755576" y="1204392"/>
          <a:ext cx="7200800" cy="3289380"/>
        </p:xfrm>
        <a:graphic>
          <a:graphicData uri="http://schemas.openxmlformats.org/drawingml/2006/table">
            <a:tbl>
              <a:tblPr>
                <a:tableStyleId>{5C22544A-7EE6-4342-B048-85BDC9FD1C3A}</a:tableStyleId>
              </a:tblPr>
              <a:tblGrid>
                <a:gridCol w="1286900">
                  <a:extLst>
                    <a:ext uri="{9D8B030D-6E8A-4147-A177-3AD203B41FA5}">
                      <a16:colId xmlns:a16="http://schemas.microsoft.com/office/drawing/2014/main" val="891126492"/>
                    </a:ext>
                  </a:extLst>
                </a:gridCol>
                <a:gridCol w="5913900">
                  <a:extLst>
                    <a:ext uri="{9D8B030D-6E8A-4147-A177-3AD203B41FA5}">
                      <a16:colId xmlns:a16="http://schemas.microsoft.com/office/drawing/2014/main" val="2915056671"/>
                    </a:ext>
                  </a:extLst>
                </a:gridCol>
              </a:tblGrid>
              <a:tr h="472118">
                <a:tc>
                  <a:txBody>
                    <a:bodyPr/>
                    <a:lstStyle/>
                    <a:p>
                      <a:pPr algn="l" fontAlgn="ctr"/>
                      <a:r>
                        <a:rPr lang="es-CO" sz="1200" b="1" u="none" strike="noStrike">
                          <a:effectLst/>
                          <a:latin typeface="Arial" panose="020B0604020202020204" pitchFamily="34" charset="0"/>
                          <a:cs typeface="Arial" panose="020B0604020202020204" pitchFamily="34" charset="0"/>
                        </a:rPr>
                        <a:t>009</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dirty="0" smtClean="0">
                          <a:effectLst/>
                          <a:latin typeface="Arial" panose="020B0604020202020204" pitchFamily="34" charset="0"/>
                          <a:cs typeface="Arial" panose="020B0604020202020204" pitchFamily="34" charset="0"/>
                        </a:rPr>
                        <a:t>“Por </a:t>
                      </a:r>
                      <a:r>
                        <a:rPr lang="es-CO" sz="1200" u="none" strike="noStrike" dirty="0">
                          <a:effectLst/>
                          <a:latin typeface="Arial" panose="020B0604020202020204" pitchFamily="34" charset="0"/>
                          <a:cs typeface="Arial" panose="020B0604020202020204" pitchFamily="34" charset="0"/>
                        </a:rPr>
                        <a:t>medio del cual se establece el programa "parquea tu Bici" en el Distrito Capital,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2944552033"/>
                  </a:ext>
                </a:extLst>
              </a:tr>
              <a:tr h="676468">
                <a:tc>
                  <a:txBody>
                    <a:bodyPr/>
                    <a:lstStyle/>
                    <a:p>
                      <a:pPr algn="l" fontAlgn="ctr"/>
                      <a:r>
                        <a:rPr lang="es-CO" sz="1200" b="1" u="none" strike="noStrike">
                          <a:effectLst/>
                          <a:latin typeface="Arial" panose="020B0604020202020204" pitchFamily="34" charset="0"/>
                          <a:cs typeface="Arial" panose="020B0604020202020204" pitchFamily="34" charset="0"/>
                        </a:rPr>
                        <a:t>031</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medio del cual se modifica el Acuerdo 386 de 2009 para institucionalizar la semana de la bicicleta en el Distrito Capital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3654394041"/>
                  </a:ext>
                </a:extLst>
              </a:tr>
              <a:tr h="613048">
                <a:tc>
                  <a:txBody>
                    <a:bodyPr/>
                    <a:lstStyle/>
                    <a:p>
                      <a:pPr algn="l" fontAlgn="ctr"/>
                      <a:r>
                        <a:rPr lang="es-CO" sz="1200" b="1" u="none" strike="noStrike" dirty="0">
                          <a:effectLst/>
                          <a:latin typeface="Arial" panose="020B0604020202020204" pitchFamily="34" charset="0"/>
                          <a:cs typeface="Arial" panose="020B0604020202020204" pitchFamily="34" charset="0"/>
                        </a:rPr>
                        <a:t>168</a:t>
                      </a:r>
                      <a:endParaRPr lang="es-CO" sz="1200" b="1"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medio del cual se </a:t>
                      </a:r>
                      <a:r>
                        <a:rPr lang="es-CO" sz="1200" u="none" strike="noStrike" dirty="0" smtClean="0">
                          <a:effectLst/>
                          <a:latin typeface="Arial" panose="020B0604020202020204" pitchFamily="34" charset="0"/>
                          <a:cs typeface="Arial" panose="020B0604020202020204" pitchFamily="34" charset="0"/>
                        </a:rPr>
                        <a:t>adoptan </a:t>
                      </a:r>
                      <a:r>
                        <a:rPr lang="es-CO" sz="1200" u="none" strike="noStrike" dirty="0">
                          <a:effectLst/>
                          <a:latin typeface="Arial" panose="020B0604020202020204" pitchFamily="34" charset="0"/>
                          <a:cs typeface="Arial" panose="020B0604020202020204" pitchFamily="34" charset="0"/>
                        </a:rPr>
                        <a:t>medidas para fortalecer las prácticas de </a:t>
                      </a:r>
                      <a:r>
                        <a:rPr lang="es-CO" sz="1200" u="none" strike="noStrike" dirty="0" smtClean="0">
                          <a:effectLst/>
                          <a:latin typeface="Arial" panose="020B0604020202020204" pitchFamily="34" charset="0"/>
                          <a:cs typeface="Arial" panose="020B0604020202020204" pitchFamily="34" charset="0"/>
                        </a:rPr>
                        <a:t>Eco conducción </a:t>
                      </a:r>
                      <a:r>
                        <a:rPr lang="es-CO" sz="1200" u="none" strike="noStrike" dirty="0">
                          <a:effectLst/>
                          <a:latin typeface="Arial" panose="020B0604020202020204" pitchFamily="34" charset="0"/>
                          <a:cs typeface="Arial" panose="020B0604020202020204" pitchFamily="34" charset="0"/>
                        </a:rPr>
                        <a:t>en el Distrito Capital"</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2574295551"/>
                  </a:ext>
                </a:extLst>
              </a:tr>
              <a:tr h="652110">
                <a:tc>
                  <a:txBody>
                    <a:bodyPr/>
                    <a:lstStyle/>
                    <a:p>
                      <a:pPr algn="l" fontAlgn="ctr"/>
                      <a:r>
                        <a:rPr lang="es-CO" sz="1200" b="1" u="none" strike="noStrike">
                          <a:effectLst/>
                          <a:latin typeface="Arial" panose="020B0604020202020204" pitchFamily="34" charset="0"/>
                          <a:cs typeface="Arial" panose="020B0604020202020204" pitchFamily="34" charset="0"/>
                        </a:rPr>
                        <a:t>169</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establecen mecanismos para la </a:t>
                      </a:r>
                      <a:r>
                        <a:rPr lang="es-CO" sz="1200" u="none" strike="noStrike" dirty="0" smtClean="0">
                          <a:effectLst/>
                          <a:latin typeface="Arial" panose="020B0604020202020204" pitchFamily="34" charset="0"/>
                          <a:cs typeface="Arial" panose="020B0604020202020204" pitchFamily="34" charset="0"/>
                        </a:rPr>
                        <a:t>rendición </a:t>
                      </a:r>
                      <a:r>
                        <a:rPr lang="es-CO" sz="1200" u="none" strike="noStrike" dirty="0">
                          <a:effectLst/>
                          <a:latin typeface="Arial" panose="020B0604020202020204" pitchFamily="34" charset="0"/>
                          <a:cs typeface="Arial" panose="020B0604020202020204" pitchFamily="34" charset="0"/>
                        </a:rPr>
                        <a:t>de cuentas y la visibilidad de la </a:t>
                      </a:r>
                      <a:r>
                        <a:rPr lang="es-CO" sz="1200" u="none" strike="noStrike" dirty="0" smtClean="0">
                          <a:effectLst/>
                          <a:latin typeface="Arial" panose="020B0604020202020204" pitchFamily="34" charset="0"/>
                          <a:cs typeface="Arial" panose="020B0604020202020204" pitchFamily="34" charset="0"/>
                        </a:rPr>
                        <a:t>gestión </a:t>
                      </a:r>
                      <a:r>
                        <a:rPr lang="es-CO" sz="1200" u="none" strike="noStrike" dirty="0">
                          <a:effectLst/>
                          <a:latin typeface="Arial" panose="020B0604020202020204" pitchFamily="34" charset="0"/>
                          <a:cs typeface="Arial" panose="020B0604020202020204" pitchFamily="34" charset="0"/>
                        </a:rPr>
                        <a:t>del Concejo de </a:t>
                      </a:r>
                      <a:r>
                        <a:rPr lang="es-CO" sz="1200" u="none" strike="noStrike" dirty="0" smtClean="0">
                          <a:effectLst/>
                          <a:latin typeface="Arial" panose="020B0604020202020204" pitchFamily="34" charset="0"/>
                          <a:cs typeface="Arial" panose="020B0604020202020204" pitchFamily="34" charset="0"/>
                        </a:rPr>
                        <a:t>Bogotá, </a:t>
                      </a:r>
                      <a:r>
                        <a:rPr lang="es-CO" sz="1200" u="none" strike="noStrike" dirty="0">
                          <a:effectLst/>
                          <a:latin typeface="Arial" panose="020B0604020202020204" pitchFamily="34" charset="0"/>
                          <a:cs typeface="Arial" panose="020B0604020202020204" pitchFamily="34" charset="0"/>
                        </a:rPr>
                        <a:t>D.C., las bancadas y los </a:t>
                      </a:r>
                      <a:r>
                        <a:rPr lang="es-CO" sz="1200" u="none" strike="noStrike" dirty="0" smtClean="0">
                          <a:effectLst/>
                          <a:latin typeface="Arial" panose="020B0604020202020204" pitchFamily="34" charset="0"/>
                          <a:cs typeface="Arial" panose="020B0604020202020204" pitchFamily="34" charset="0"/>
                        </a:rPr>
                        <a:t>concejales</a:t>
                      </a:r>
                      <a:r>
                        <a:rPr lang="es-CO" sz="1200" u="none" strike="noStrike" dirty="0">
                          <a:effectLst/>
                          <a:latin typeface="Arial" panose="020B0604020202020204" pitchFamily="34" charset="0"/>
                          <a:cs typeface="Arial" panose="020B0604020202020204" pitchFamily="34" charset="0"/>
                        </a:rPr>
                        <a:t>,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4109618224"/>
                  </a:ext>
                </a:extLst>
              </a:tr>
              <a:tr h="437818">
                <a:tc>
                  <a:txBody>
                    <a:bodyPr/>
                    <a:lstStyle/>
                    <a:p>
                      <a:pPr algn="l" fontAlgn="ctr"/>
                      <a:r>
                        <a:rPr lang="es-CO" sz="1200" b="1" u="none" strike="noStrike">
                          <a:effectLst/>
                          <a:latin typeface="Arial" panose="020B0604020202020204" pitchFamily="34" charset="0"/>
                          <a:cs typeface="Arial" panose="020B0604020202020204" pitchFamily="34" charset="0"/>
                        </a:rPr>
                        <a:t>189</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a:effectLst/>
                          <a:latin typeface="Arial" panose="020B0604020202020204" pitchFamily="34" charset="0"/>
                          <a:cs typeface="Arial" panose="020B0604020202020204" pitchFamily="34" charset="0"/>
                        </a:rPr>
                        <a:t>"Por el cual se establece el Sistema de Registro Distrital Voluntario Único de Control y Marcación de Bicicletas en Bogotá D.C."</a:t>
                      </a:r>
                      <a:endParaRPr lang="es-CO" sz="1200" b="0" i="0" u="none" strike="noStrike">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2128516545"/>
                  </a:ext>
                </a:extLst>
              </a:tr>
              <a:tr h="437818">
                <a:tc>
                  <a:txBody>
                    <a:bodyPr/>
                    <a:lstStyle/>
                    <a:p>
                      <a:pPr algn="l" fontAlgn="ctr"/>
                      <a:r>
                        <a:rPr lang="es-CO" sz="1200" b="1" u="none" strike="noStrike" dirty="0">
                          <a:effectLst/>
                          <a:latin typeface="Arial" panose="020B0604020202020204" pitchFamily="34" charset="0"/>
                          <a:cs typeface="Arial" panose="020B0604020202020204" pitchFamily="34" charset="0"/>
                        </a:rPr>
                        <a:t>205</a:t>
                      </a:r>
                      <a:endParaRPr lang="es-CO" sz="1200" b="1"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promueven acciones para disminuir los casos de acoso sexual y hurto a mujeres en el Sistema Transmilenio"</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7879" marR="7879" marT="7879" marB="0" anchor="ctr"/>
                </a:tc>
                <a:extLst>
                  <a:ext uri="{0D108BD9-81ED-4DB2-BD59-A6C34878D82A}">
                    <a16:rowId xmlns:a16="http://schemas.microsoft.com/office/drawing/2014/main" val="1331354053"/>
                  </a:ext>
                </a:extLst>
              </a:tr>
            </a:tbl>
          </a:graphicData>
        </a:graphic>
      </p:graphicFrame>
    </p:spTree>
    <p:extLst>
      <p:ext uri="{BB962C8B-B14F-4D97-AF65-F5344CB8AC3E}">
        <p14:creationId xmlns:p14="http://schemas.microsoft.com/office/powerpoint/2010/main" val="2589984658"/>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15441"/>
            <a:ext cx="9144000" cy="307777"/>
          </a:xfrm>
          <a:prstGeom prst="rect">
            <a:avLst/>
          </a:prstGeom>
          <a:solidFill>
            <a:srgbClr val="FF0000"/>
          </a:solidFill>
        </p:spPr>
        <p:txBody>
          <a:bodyPr wrap="square" rtlCol="0" anchor="ctr">
            <a:spAutoFit/>
          </a:bodyPr>
          <a:lstStyle/>
          <a:p>
            <a:r>
              <a:rPr lang="es-MX" sz="1400" b="1" dirty="0">
                <a:latin typeface="Arial" panose="020B0604020202020204" pitchFamily="34" charset="0"/>
                <a:cs typeface="Arial" panose="020B0604020202020204" pitchFamily="34" charset="0"/>
              </a:rPr>
              <a:t>PROYECTOS DE ACUERDO APROBADOS EN PRIMER DEBATE EN LA </a:t>
            </a:r>
            <a:r>
              <a:rPr lang="es-MX" sz="1400" b="1" dirty="0" smtClean="0">
                <a:latin typeface="Arial" panose="020B0604020202020204" pitchFamily="34" charset="0"/>
                <a:cs typeface="Arial" panose="020B0604020202020204" pitchFamily="34" charset="0"/>
              </a:rPr>
              <a:t>COMISIÓN</a:t>
            </a:r>
            <a:endParaRPr lang="es-CO" sz="1400" b="1" dirty="0">
              <a:latin typeface="Arial" panose="020B0604020202020204" pitchFamily="34" charset="0"/>
              <a:cs typeface="Arial" panose="020B0604020202020204" pitchFamily="34" charset="0"/>
            </a:endParaRPr>
          </a:p>
        </p:txBody>
      </p:sp>
      <p:sp>
        <p:nvSpPr>
          <p:cNvPr id="5" name="Rectangle 29"/>
          <p:cNvSpPr/>
          <p:nvPr/>
        </p:nvSpPr>
        <p:spPr>
          <a:xfrm>
            <a:off x="0" y="5073066"/>
            <a:ext cx="9144000" cy="720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mj-lt"/>
              </a:rPr>
              <a:t> </a:t>
            </a:r>
            <a:endParaRPr lang="en-US" dirty="0">
              <a:latin typeface="+mj-lt"/>
            </a:endParaRPr>
          </a:p>
        </p:txBody>
      </p:sp>
      <p:pic>
        <p:nvPicPr>
          <p:cNvPr id="9" name="3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43019" y="4372315"/>
            <a:ext cx="567681" cy="56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6947" y="109539"/>
            <a:ext cx="1559824" cy="841297"/>
          </a:xfrm>
          <a:prstGeom prst="rect">
            <a:avLst/>
          </a:prstGeom>
        </p:spPr>
      </p:pic>
      <p:sp>
        <p:nvSpPr>
          <p:cNvPr id="20" name="CuadroTexto 19"/>
          <p:cNvSpPr txBox="1"/>
          <p:nvPr/>
        </p:nvSpPr>
        <p:spPr>
          <a:xfrm>
            <a:off x="2132112" y="996752"/>
            <a:ext cx="184731" cy="369332"/>
          </a:xfrm>
          <a:prstGeom prst="rect">
            <a:avLst/>
          </a:prstGeom>
          <a:noFill/>
        </p:spPr>
        <p:txBody>
          <a:bodyPr wrap="none" rtlCol="0">
            <a:spAutoFit/>
          </a:bodyPr>
          <a:lstStyle/>
          <a:p>
            <a:endParaRPr lang="es-CO" dirty="0"/>
          </a:p>
        </p:txBody>
      </p:sp>
      <p:sp>
        <p:nvSpPr>
          <p:cNvPr id="23" name="CuadroTexto 22"/>
          <p:cNvSpPr txBox="1"/>
          <p:nvPr/>
        </p:nvSpPr>
        <p:spPr>
          <a:xfrm>
            <a:off x="1979712" y="844352"/>
            <a:ext cx="184731" cy="369332"/>
          </a:xfrm>
          <a:prstGeom prst="rect">
            <a:avLst/>
          </a:prstGeom>
          <a:noFill/>
        </p:spPr>
        <p:txBody>
          <a:bodyPr wrap="none" rtlCol="0">
            <a:spAutoFit/>
          </a:bodyPr>
          <a:lstStyle/>
          <a:p>
            <a:endParaRPr lang="es-CO" dirty="0"/>
          </a:p>
        </p:txBody>
      </p:sp>
      <p:sp>
        <p:nvSpPr>
          <p:cNvPr id="25" name="CuadroTexto 24"/>
          <p:cNvSpPr txBox="1"/>
          <p:nvPr/>
        </p:nvSpPr>
        <p:spPr>
          <a:xfrm>
            <a:off x="395536" y="484312"/>
            <a:ext cx="8496944" cy="523220"/>
          </a:xfrm>
          <a:prstGeom prst="rect">
            <a:avLst/>
          </a:prstGeom>
          <a:noFill/>
        </p:spPr>
        <p:txBody>
          <a:bodyPr wrap="square" rtlCol="0">
            <a:spAutoFit/>
          </a:bodyPr>
          <a:lstStyle/>
          <a:p>
            <a:r>
              <a:rPr lang="es-MX" sz="1400" dirty="0" smtClean="0">
                <a:latin typeface="Arial" panose="020B0604020202020204" pitchFamily="34" charset="0"/>
                <a:cs typeface="Arial" panose="020B0604020202020204" pitchFamily="34" charset="0"/>
              </a:rPr>
              <a:t>Se </a:t>
            </a:r>
            <a:r>
              <a:rPr lang="es-MX" sz="1400" dirty="0">
                <a:latin typeface="Arial" panose="020B0604020202020204" pitchFamily="34" charset="0"/>
                <a:cs typeface="Arial" panose="020B0604020202020204" pitchFamily="34" charset="0"/>
              </a:rPr>
              <a:t>aprobaron en la Comisión Primera Permanente del Plan de Desarrollo y Ordenamiento Territorial, doce  (12)  proyectos de </a:t>
            </a:r>
            <a:r>
              <a:rPr lang="es-MX" sz="1400" dirty="0" smtClean="0">
                <a:latin typeface="Arial" panose="020B0604020202020204" pitchFamily="34" charset="0"/>
                <a:cs typeface="Arial" panose="020B0604020202020204" pitchFamily="34" charset="0"/>
              </a:rPr>
              <a:t>Acuerdo</a:t>
            </a:r>
            <a:endParaRPr lang="es-CO" sz="1400" dirty="0">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362466304"/>
              </p:ext>
            </p:extLst>
          </p:nvPr>
        </p:nvGraphicFramePr>
        <p:xfrm>
          <a:off x="1115616" y="1103238"/>
          <a:ext cx="6840760" cy="3799255"/>
        </p:xfrm>
        <a:graphic>
          <a:graphicData uri="http://schemas.openxmlformats.org/drawingml/2006/table">
            <a:tbl>
              <a:tblPr>
                <a:tableStyleId>{5C22544A-7EE6-4342-B048-85BDC9FD1C3A}</a:tableStyleId>
              </a:tblPr>
              <a:tblGrid>
                <a:gridCol w="1222555">
                  <a:extLst>
                    <a:ext uri="{9D8B030D-6E8A-4147-A177-3AD203B41FA5}">
                      <a16:colId xmlns:a16="http://schemas.microsoft.com/office/drawing/2014/main" val="3865841483"/>
                    </a:ext>
                  </a:extLst>
                </a:gridCol>
                <a:gridCol w="5618205">
                  <a:extLst>
                    <a:ext uri="{9D8B030D-6E8A-4147-A177-3AD203B41FA5}">
                      <a16:colId xmlns:a16="http://schemas.microsoft.com/office/drawing/2014/main" val="3929124830"/>
                    </a:ext>
                  </a:extLst>
                </a:gridCol>
              </a:tblGrid>
              <a:tr h="553345">
                <a:tc>
                  <a:txBody>
                    <a:bodyPr/>
                    <a:lstStyle/>
                    <a:p>
                      <a:pPr algn="l" fontAlgn="ctr"/>
                      <a:r>
                        <a:rPr lang="es-CO" sz="1200" b="1" u="none" strike="noStrike">
                          <a:effectLst/>
                          <a:latin typeface="Arial" panose="020B0604020202020204" pitchFamily="34" charset="0"/>
                          <a:cs typeface="Arial" panose="020B0604020202020204" pitchFamily="34" charset="0"/>
                        </a:rPr>
                        <a:t>211</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modifica el Acuerdo 260 de 2006"</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1218424140"/>
                  </a:ext>
                </a:extLst>
              </a:tr>
              <a:tr h="674419">
                <a:tc>
                  <a:txBody>
                    <a:bodyPr/>
                    <a:lstStyle/>
                    <a:p>
                      <a:pPr algn="l" fontAlgn="ctr"/>
                      <a:r>
                        <a:rPr lang="es-CO" sz="1200" b="1" u="none" strike="noStrike">
                          <a:effectLst/>
                          <a:latin typeface="Arial" panose="020B0604020202020204" pitchFamily="34" charset="0"/>
                          <a:cs typeface="Arial" panose="020B0604020202020204" pitchFamily="34" charset="0"/>
                        </a:rPr>
                        <a:t>255</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generan lineamientos para la conformación de Zonas de Embellecimiento y Apropiación -ZEA- en el Distrito Capital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652191968"/>
                  </a:ext>
                </a:extLst>
              </a:tr>
              <a:tr h="895677">
                <a:tc>
                  <a:txBody>
                    <a:bodyPr/>
                    <a:lstStyle/>
                    <a:p>
                      <a:pPr algn="l" fontAlgn="ctr"/>
                      <a:r>
                        <a:rPr lang="es-CO" sz="1200" b="1" u="none" strike="noStrike">
                          <a:effectLst/>
                          <a:latin typeface="Arial" panose="020B0604020202020204" pitchFamily="34" charset="0"/>
                          <a:cs typeface="Arial" panose="020B0604020202020204" pitchFamily="34" charset="0"/>
                        </a:rPr>
                        <a:t>265</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ordena la construcción e instalación de </a:t>
                      </a:r>
                      <a:r>
                        <a:rPr lang="es-CO" sz="1200" u="none" strike="noStrike" dirty="0" smtClean="0">
                          <a:effectLst/>
                          <a:latin typeface="Arial" panose="020B0604020202020204" pitchFamily="34" charset="0"/>
                          <a:cs typeface="Arial" panose="020B0604020202020204" pitchFamily="34" charset="0"/>
                        </a:rPr>
                        <a:t>baterías </a:t>
                      </a:r>
                      <a:r>
                        <a:rPr lang="es-CO" sz="1200" u="none" strike="noStrike" dirty="0">
                          <a:effectLst/>
                          <a:latin typeface="Arial" panose="020B0604020202020204" pitchFamily="34" charset="0"/>
                          <a:cs typeface="Arial" panose="020B0604020202020204" pitchFamily="34" charset="0"/>
                        </a:rPr>
                        <a:t>sanitarias gratuitas, publicitarias y </a:t>
                      </a:r>
                      <a:r>
                        <a:rPr lang="es-CO" sz="1200" u="none" strike="noStrike" dirty="0" smtClean="0">
                          <a:effectLst/>
                          <a:latin typeface="Arial" panose="020B0604020202020204" pitchFamily="34" charset="0"/>
                          <a:cs typeface="Arial" panose="020B0604020202020204" pitchFamily="34" charset="0"/>
                        </a:rPr>
                        <a:t>auto sostenibles </a:t>
                      </a:r>
                      <a:r>
                        <a:rPr lang="es-CO" sz="1200" u="none" strike="noStrike" dirty="0">
                          <a:effectLst/>
                          <a:latin typeface="Arial" panose="020B0604020202020204" pitchFamily="34" charset="0"/>
                          <a:cs typeface="Arial" panose="020B0604020202020204" pitchFamily="34" charset="0"/>
                        </a:rPr>
                        <a:t>en el Espacio Público del Distrito Capital, en las zonas de afectación del Sistema de </a:t>
                      </a:r>
                      <a:r>
                        <a:rPr lang="es-CO" sz="1200" u="none" strike="noStrike" dirty="0" smtClean="0">
                          <a:effectLst/>
                          <a:latin typeface="Arial" panose="020B0604020202020204" pitchFamily="34" charset="0"/>
                          <a:cs typeface="Arial" panose="020B0604020202020204" pitchFamily="34" charset="0"/>
                        </a:rPr>
                        <a:t>Transporte </a:t>
                      </a:r>
                      <a:r>
                        <a:rPr lang="es-CO" sz="1200" u="none" strike="noStrike" dirty="0">
                          <a:effectLst/>
                          <a:latin typeface="Arial" panose="020B0604020202020204" pitchFamily="34" charset="0"/>
                          <a:cs typeface="Arial" panose="020B0604020202020204" pitchFamily="34" charset="0"/>
                        </a:rPr>
                        <a:t>Masivo y en el Sistema Transmilenio"</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3214762555"/>
                  </a:ext>
                </a:extLst>
              </a:tr>
              <a:tr h="453160">
                <a:tc>
                  <a:txBody>
                    <a:bodyPr/>
                    <a:lstStyle/>
                    <a:p>
                      <a:pPr algn="l" fontAlgn="ctr"/>
                      <a:r>
                        <a:rPr lang="es-CO" sz="1200" b="1" u="none" strike="noStrike">
                          <a:effectLst/>
                          <a:latin typeface="Arial" panose="020B0604020202020204" pitchFamily="34" charset="0"/>
                          <a:cs typeface="Arial" panose="020B0604020202020204" pitchFamily="34" charset="0"/>
                        </a:rPr>
                        <a:t>283</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implementa la Política de </a:t>
                      </a:r>
                      <a:r>
                        <a:rPr lang="es-CO" sz="1200" u="none" strike="noStrike" dirty="0" smtClean="0">
                          <a:effectLst/>
                          <a:latin typeface="Arial" panose="020B0604020202020204" pitchFamily="34" charset="0"/>
                          <a:cs typeface="Arial" panose="020B0604020202020204" pitchFamily="34" charset="0"/>
                        </a:rPr>
                        <a:t>Eco urbanismo </a:t>
                      </a:r>
                      <a:r>
                        <a:rPr lang="es-CO" sz="1200" u="none" strike="noStrike" dirty="0">
                          <a:effectLst/>
                          <a:latin typeface="Arial" panose="020B0604020202020204" pitchFamily="34" charset="0"/>
                          <a:cs typeface="Arial" panose="020B0604020202020204" pitchFamily="34" charset="0"/>
                        </a:rPr>
                        <a:t>y Construcción Sostenible de Bogotá D.C.,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3395683761"/>
                  </a:ext>
                </a:extLst>
              </a:tr>
              <a:tr h="453160">
                <a:tc>
                  <a:txBody>
                    <a:bodyPr/>
                    <a:lstStyle/>
                    <a:p>
                      <a:pPr algn="l" fontAlgn="ctr"/>
                      <a:r>
                        <a:rPr lang="es-CO" sz="1200" b="1" u="none" strike="noStrike">
                          <a:effectLst/>
                          <a:latin typeface="Arial" panose="020B0604020202020204" pitchFamily="34" charset="0"/>
                          <a:cs typeface="Arial" panose="020B0604020202020204" pitchFamily="34" charset="0"/>
                        </a:rPr>
                        <a:t>289</a:t>
                      </a:r>
                      <a:endParaRPr lang="es-CO" sz="1200" b="1" i="0" u="none" strike="noStrike">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el cual se promueve la </a:t>
                      </a:r>
                      <a:r>
                        <a:rPr lang="es-CO" sz="1200" u="none" strike="noStrike" dirty="0" smtClean="0">
                          <a:effectLst/>
                          <a:latin typeface="Arial" panose="020B0604020202020204" pitchFamily="34" charset="0"/>
                          <a:cs typeface="Arial" panose="020B0604020202020204" pitchFamily="34" charset="0"/>
                        </a:rPr>
                        <a:t>instalación </a:t>
                      </a:r>
                      <a:r>
                        <a:rPr lang="es-CO" sz="1200" u="none" strike="noStrike" dirty="0">
                          <a:effectLst/>
                          <a:latin typeface="Arial" panose="020B0604020202020204" pitchFamily="34" charset="0"/>
                          <a:cs typeface="Arial" panose="020B0604020202020204" pitchFamily="34" charset="0"/>
                        </a:rPr>
                        <a:t>progresiva de baños </a:t>
                      </a:r>
                      <a:r>
                        <a:rPr lang="es-CO" sz="1200" u="none" strike="noStrike" dirty="0" smtClean="0">
                          <a:effectLst/>
                          <a:latin typeface="Arial" panose="020B0604020202020204" pitchFamily="34" charset="0"/>
                          <a:cs typeface="Arial" panose="020B0604020202020204" pitchFamily="34" charset="0"/>
                        </a:rPr>
                        <a:t>públicos </a:t>
                      </a:r>
                      <a:r>
                        <a:rPr lang="es-CO" sz="1200" u="none" strike="noStrike" dirty="0">
                          <a:effectLst/>
                          <a:latin typeface="Arial" panose="020B0604020202020204" pitchFamily="34" charset="0"/>
                          <a:cs typeface="Arial" panose="020B0604020202020204" pitchFamily="34" charset="0"/>
                        </a:rPr>
                        <a:t>en el Sistema Transmilenio y se dictan otras disposiciones"</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3169418587"/>
                  </a:ext>
                </a:extLst>
              </a:tr>
              <a:tr h="769494">
                <a:tc>
                  <a:txBody>
                    <a:bodyPr/>
                    <a:lstStyle/>
                    <a:p>
                      <a:pPr algn="l" fontAlgn="ctr"/>
                      <a:r>
                        <a:rPr lang="es-CO" sz="1200" b="1" u="none" strike="noStrike" dirty="0">
                          <a:effectLst/>
                          <a:latin typeface="Arial" panose="020B0604020202020204" pitchFamily="34" charset="0"/>
                          <a:cs typeface="Arial" panose="020B0604020202020204" pitchFamily="34" charset="0"/>
                        </a:rPr>
                        <a:t>303</a:t>
                      </a:r>
                      <a:endParaRPr lang="es-CO" sz="1200" b="1"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tc>
                  <a:txBody>
                    <a:bodyPr/>
                    <a:lstStyle/>
                    <a:p>
                      <a:pPr algn="l" fontAlgn="ctr"/>
                      <a:r>
                        <a:rPr lang="es-CO" sz="1200" u="none" strike="noStrike" dirty="0">
                          <a:effectLst/>
                          <a:latin typeface="Arial" panose="020B0604020202020204" pitchFamily="34" charset="0"/>
                          <a:cs typeface="Arial" panose="020B0604020202020204" pitchFamily="34" charset="0"/>
                        </a:rPr>
                        <a:t>"Por medio del cual se institucionaliza la campaña </a:t>
                      </a:r>
                      <a:r>
                        <a:rPr lang="es-CO" sz="1200" u="none" strike="noStrike" dirty="0" smtClean="0">
                          <a:effectLst/>
                          <a:latin typeface="Arial" panose="020B0604020202020204" pitchFamily="34" charset="0"/>
                          <a:cs typeface="Arial" panose="020B0604020202020204" pitchFamily="34" charset="0"/>
                        </a:rPr>
                        <a:t>"Día Bogotá </a:t>
                      </a:r>
                      <a:r>
                        <a:rPr lang="es-CO" sz="1200" u="none" strike="noStrike" dirty="0">
                          <a:effectLst/>
                          <a:latin typeface="Arial" panose="020B0604020202020204" pitchFamily="34" charset="0"/>
                          <a:cs typeface="Arial" panose="020B0604020202020204" pitchFamily="34" charset="0"/>
                        </a:rPr>
                        <a:t>Limpia" como </a:t>
                      </a:r>
                      <a:r>
                        <a:rPr lang="es-CO" sz="1200" u="none" strike="noStrike" dirty="0" smtClean="0">
                          <a:effectLst/>
                          <a:latin typeface="Arial" panose="020B0604020202020204" pitchFamily="34" charset="0"/>
                          <a:cs typeface="Arial" panose="020B0604020202020204" pitchFamily="34" charset="0"/>
                        </a:rPr>
                        <a:t>promoción </a:t>
                      </a:r>
                      <a:r>
                        <a:rPr lang="es-CO" sz="1200" u="none" strike="noStrike" dirty="0">
                          <a:effectLst/>
                          <a:latin typeface="Arial" panose="020B0604020202020204" pitchFamily="34" charset="0"/>
                          <a:cs typeface="Arial" panose="020B0604020202020204" pitchFamily="34" charset="0"/>
                        </a:rPr>
                        <a:t>de una estrategia de cultura de aseo, reciclaje y ornato en la ciudad"</a:t>
                      </a:r>
                      <a:endParaRPr lang="es-CO" sz="1200" b="0" i="0" u="none" strike="noStrike" dirty="0">
                        <a:solidFill>
                          <a:srgbClr val="000000"/>
                        </a:solidFill>
                        <a:effectLst/>
                        <a:latin typeface="Arial" panose="020B0604020202020204" pitchFamily="34" charset="0"/>
                        <a:cs typeface="Arial" panose="020B0604020202020204" pitchFamily="34" charset="0"/>
                      </a:endParaRPr>
                    </a:p>
                  </a:txBody>
                  <a:tcPr marL="8797" marR="8797" marT="8797" marB="0" anchor="ctr"/>
                </a:tc>
                <a:extLst>
                  <a:ext uri="{0D108BD9-81ED-4DB2-BD59-A6C34878D82A}">
                    <a16:rowId xmlns:a16="http://schemas.microsoft.com/office/drawing/2014/main" val="3169261927"/>
                  </a:ext>
                </a:extLst>
              </a:tr>
            </a:tbl>
          </a:graphicData>
        </a:graphic>
      </p:graphicFrame>
    </p:spTree>
    <p:extLst>
      <p:ext uri="{BB962C8B-B14F-4D97-AF65-F5344CB8AC3E}">
        <p14:creationId xmlns:p14="http://schemas.microsoft.com/office/powerpoint/2010/main" val="2391022417"/>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TotalTime>
  <Words>1008</Words>
  <Application>Microsoft Office PowerPoint</Application>
  <PresentationFormat>Personalizado</PresentationFormat>
  <Paragraphs>444</Paragraphs>
  <Slides>15</Slides>
  <Notes>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Calibri</vt:lpstr>
      <vt:lpstr>Century Gothic</vt:lpstr>
      <vt:lpstr>Gill Sans</vt:lpstr>
      <vt:lpstr>Open Sans Light</vt:lpstr>
      <vt:lpstr>Times New Roman</vt:lpstr>
      <vt:lpstr>Verdana</vt:lpstr>
      <vt:lpstr>ヒラギノ角ゴ ProN W3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FELIX ENRIQUE GONZALEZ CALDERON</dc:creator>
  <cp:lastModifiedBy>ELIECER PEREIRA BAUTISTA</cp:lastModifiedBy>
  <cp:revision>42</cp:revision>
  <cp:lastPrinted>2017-07-27T17:29:24Z</cp:lastPrinted>
  <dcterms:created xsi:type="dcterms:W3CDTF">2016-03-16T19:47:40Z</dcterms:created>
  <dcterms:modified xsi:type="dcterms:W3CDTF">2017-07-27T18:12:10Z</dcterms:modified>
</cp:coreProperties>
</file>