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8" r:id="rId6"/>
    <p:sldId id="267" r:id="rId7"/>
    <p:sldId id="265" r:id="rId8"/>
    <p:sldId id="269" r:id="rId9"/>
    <p:sldId id="264" r:id="rId10"/>
    <p:sldId id="263" r:id="rId11"/>
    <p:sldId id="276" r:id="rId12"/>
    <p:sldId id="271" r:id="rId13"/>
    <p:sldId id="270" r:id="rId14"/>
    <p:sldId id="274" r:id="rId15"/>
    <p:sldId id="273" r:id="rId16"/>
    <p:sldId id="272" r:id="rId17"/>
    <p:sldId id="262" r:id="rId18"/>
    <p:sldId id="275" r:id="rId1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A808E2C0-7D2C-4133-8A25-FC4D81F2C113}" type="datetimeFigureOut">
              <a:rPr lang="es-CO" smtClean="0"/>
              <a:t>29/08/2017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2E917DC-74F2-4F4C-A316-02C8002DEA46}" type="slidenum">
              <a:rPr lang="es-CO" smtClean="0"/>
              <a:t>‹Nº›</a:t>
            </a:fld>
            <a:endParaRPr lang="es-CO"/>
          </a:p>
        </p:txBody>
      </p:sp>
    </p:spTree>
    <p:extLst>
      <p:ext uri="{BB962C8B-B14F-4D97-AF65-F5344CB8AC3E}">
        <p14:creationId xmlns:p14="http://schemas.microsoft.com/office/powerpoint/2010/main" val="142306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A808E2C0-7D2C-4133-8A25-FC4D81F2C113}" type="datetimeFigureOut">
              <a:rPr lang="es-CO" smtClean="0"/>
              <a:t>29/08/2017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2E917DC-74F2-4F4C-A316-02C8002DEA46}" type="slidenum">
              <a:rPr lang="es-CO" smtClean="0"/>
              <a:t>‹Nº›</a:t>
            </a:fld>
            <a:endParaRPr lang="es-CO"/>
          </a:p>
        </p:txBody>
      </p:sp>
    </p:spTree>
    <p:extLst>
      <p:ext uri="{BB962C8B-B14F-4D97-AF65-F5344CB8AC3E}">
        <p14:creationId xmlns:p14="http://schemas.microsoft.com/office/powerpoint/2010/main" val="97193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A808E2C0-7D2C-4133-8A25-FC4D81F2C113}" type="datetimeFigureOut">
              <a:rPr lang="es-CO" smtClean="0"/>
              <a:t>29/08/2017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2E917DC-74F2-4F4C-A316-02C8002DEA46}" type="slidenum">
              <a:rPr lang="es-CO" smtClean="0"/>
              <a:t>‹Nº›</a:t>
            </a:fld>
            <a:endParaRPr lang="es-CO"/>
          </a:p>
        </p:txBody>
      </p:sp>
    </p:spTree>
    <p:extLst>
      <p:ext uri="{BB962C8B-B14F-4D97-AF65-F5344CB8AC3E}">
        <p14:creationId xmlns:p14="http://schemas.microsoft.com/office/powerpoint/2010/main" val="424329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A808E2C0-7D2C-4133-8A25-FC4D81F2C113}" type="datetimeFigureOut">
              <a:rPr lang="es-CO" smtClean="0"/>
              <a:t>29/08/2017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2E917DC-74F2-4F4C-A316-02C8002DEA46}" type="slidenum">
              <a:rPr lang="es-CO" smtClean="0"/>
              <a:t>‹Nº›</a:t>
            </a:fld>
            <a:endParaRPr lang="es-CO"/>
          </a:p>
        </p:txBody>
      </p:sp>
    </p:spTree>
    <p:extLst>
      <p:ext uri="{BB962C8B-B14F-4D97-AF65-F5344CB8AC3E}">
        <p14:creationId xmlns:p14="http://schemas.microsoft.com/office/powerpoint/2010/main" val="379431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808E2C0-7D2C-4133-8A25-FC4D81F2C113}" type="datetimeFigureOut">
              <a:rPr lang="es-CO" smtClean="0"/>
              <a:t>29/08/2017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2E917DC-74F2-4F4C-A316-02C8002DEA46}" type="slidenum">
              <a:rPr lang="es-CO" smtClean="0"/>
              <a:t>‹Nº›</a:t>
            </a:fld>
            <a:endParaRPr lang="es-CO"/>
          </a:p>
        </p:txBody>
      </p:sp>
    </p:spTree>
    <p:extLst>
      <p:ext uri="{BB962C8B-B14F-4D97-AF65-F5344CB8AC3E}">
        <p14:creationId xmlns:p14="http://schemas.microsoft.com/office/powerpoint/2010/main" val="76193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A808E2C0-7D2C-4133-8A25-FC4D81F2C113}" type="datetimeFigureOut">
              <a:rPr lang="es-CO" smtClean="0"/>
              <a:t>29/08/2017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2E917DC-74F2-4F4C-A316-02C8002DEA46}" type="slidenum">
              <a:rPr lang="es-CO" smtClean="0"/>
              <a:t>‹Nº›</a:t>
            </a:fld>
            <a:endParaRPr lang="es-CO"/>
          </a:p>
        </p:txBody>
      </p:sp>
    </p:spTree>
    <p:extLst>
      <p:ext uri="{BB962C8B-B14F-4D97-AF65-F5344CB8AC3E}">
        <p14:creationId xmlns:p14="http://schemas.microsoft.com/office/powerpoint/2010/main" val="307229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A808E2C0-7D2C-4133-8A25-FC4D81F2C113}" type="datetimeFigureOut">
              <a:rPr lang="es-CO" smtClean="0"/>
              <a:t>29/08/2017</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C2E917DC-74F2-4F4C-A316-02C8002DEA46}" type="slidenum">
              <a:rPr lang="es-CO" smtClean="0"/>
              <a:t>‹Nº›</a:t>
            </a:fld>
            <a:endParaRPr lang="es-CO"/>
          </a:p>
        </p:txBody>
      </p:sp>
    </p:spTree>
    <p:extLst>
      <p:ext uri="{BB962C8B-B14F-4D97-AF65-F5344CB8AC3E}">
        <p14:creationId xmlns:p14="http://schemas.microsoft.com/office/powerpoint/2010/main" val="54437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A808E2C0-7D2C-4133-8A25-FC4D81F2C113}" type="datetimeFigureOut">
              <a:rPr lang="es-CO" smtClean="0"/>
              <a:t>29/08/2017</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C2E917DC-74F2-4F4C-A316-02C8002DEA46}" type="slidenum">
              <a:rPr lang="es-CO" smtClean="0"/>
              <a:t>‹Nº›</a:t>
            </a:fld>
            <a:endParaRPr lang="es-CO"/>
          </a:p>
        </p:txBody>
      </p:sp>
    </p:spTree>
    <p:extLst>
      <p:ext uri="{BB962C8B-B14F-4D97-AF65-F5344CB8AC3E}">
        <p14:creationId xmlns:p14="http://schemas.microsoft.com/office/powerpoint/2010/main" val="45696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808E2C0-7D2C-4133-8A25-FC4D81F2C113}" type="datetimeFigureOut">
              <a:rPr lang="es-CO" smtClean="0"/>
              <a:t>29/08/2017</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C2E917DC-74F2-4F4C-A316-02C8002DEA46}" type="slidenum">
              <a:rPr lang="es-CO" smtClean="0"/>
              <a:t>‹Nº›</a:t>
            </a:fld>
            <a:endParaRPr lang="es-CO"/>
          </a:p>
        </p:txBody>
      </p:sp>
    </p:spTree>
    <p:extLst>
      <p:ext uri="{BB962C8B-B14F-4D97-AF65-F5344CB8AC3E}">
        <p14:creationId xmlns:p14="http://schemas.microsoft.com/office/powerpoint/2010/main" val="419632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808E2C0-7D2C-4133-8A25-FC4D81F2C113}" type="datetimeFigureOut">
              <a:rPr lang="es-CO" smtClean="0"/>
              <a:t>29/08/2017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2E917DC-74F2-4F4C-A316-02C8002DEA46}" type="slidenum">
              <a:rPr lang="es-CO" smtClean="0"/>
              <a:t>‹Nº›</a:t>
            </a:fld>
            <a:endParaRPr lang="es-CO"/>
          </a:p>
        </p:txBody>
      </p:sp>
    </p:spTree>
    <p:extLst>
      <p:ext uri="{BB962C8B-B14F-4D97-AF65-F5344CB8AC3E}">
        <p14:creationId xmlns:p14="http://schemas.microsoft.com/office/powerpoint/2010/main" val="175741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808E2C0-7D2C-4133-8A25-FC4D81F2C113}" type="datetimeFigureOut">
              <a:rPr lang="es-CO" smtClean="0"/>
              <a:t>29/08/2017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2E917DC-74F2-4F4C-A316-02C8002DEA46}" type="slidenum">
              <a:rPr lang="es-CO" smtClean="0"/>
              <a:t>‹Nº›</a:t>
            </a:fld>
            <a:endParaRPr lang="es-CO"/>
          </a:p>
        </p:txBody>
      </p:sp>
    </p:spTree>
    <p:extLst>
      <p:ext uri="{BB962C8B-B14F-4D97-AF65-F5344CB8AC3E}">
        <p14:creationId xmlns:p14="http://schemas.microsoft.com/office/powerpoint/2010/main" val="932616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E2C0-7D2C-4133-8A25-FC4D81F2C113}" type="datetimeFigureOut">
              <a:rPr lang="es-CO" smtClean="0"/>
              <a:t>29/08/2017</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917DC-74F2-4F4C-A316-02C8002DEA46}" type="slidenum">
              <a:rPr lang="es-CO" smtClean="0"/>
              <a:t>‹Nº›</a:t>
            </a:fld>
            <a:endParaRPr lang="es-CO"/>
          </a:p>
        </p:txBody>
      </p:sp>
    </p:spTree>
    <p:extLst>
      <p:ext uri="{BB962C8B-B14F-4D97-AF65-F5344CB8AC3E}">
        <p14:creationId xmlns:p14="http://schemas.microsoft.com/office/powerpoint/2010/main" val="763232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www.google.com.co/imgres?imgurl=http://imagenes.superate.com/blog/chicles-calle17.jpg&amp;imgrefurl=http://superate.com/blog/2012/07/31/reduce-tu-impacto-ambiental-con-estos-sencillos-tips-_471.html&amp;docid=E0YsKUnH4peVPM&amp;tbnid=HYk9GqGSAYSBhM:&amp;vet=1&amp;w=400&amp;h=256&amp;bih=791&amp;biw=1382&amp;ved=0ahUKEwjg0KmuhfrVAhVilFQKHfwsAeQQxiAIGSgB&amp;iact=c&amp;ictx=1"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59772" y="175846"/>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860473"/>
            <a:ext cx="663384" cy="779692"/>
          </a:xfrm>
          <a:prstGeom prst="rect">
            <a:avLst/>
          </a:prstGeom>
        </p:spPr>
      </p:pic>
      <p:sp>
        <p:nvSpPr>
          <p:cNvPr id="3" name="Rectángulo 2"/>
          <p:cNvSpPr/>
          <p:nvPr/>
        </p:nvSpPr>
        <p:spPr>
          <a:xfrm>
            <a:off x="249382" y="277995"/>
            <a:ext cx="11533910" cy="2554545"/>
          </a:xfrm>
          <a:prstGeom prst="rect">
            <a:avLst/>
          </a:prstGeom>
        </p:spPr>
        <p:txBody>
          <a:bodyPr wrap="square">
            <a:spAutoFit/>
          </a:bodyPr>
          <a:lstStyle/>
          <a:p>
            <a:pPr algn="ctr">
              <a:spcAft>
                <a:spcPts val="0"/>
              </a:spcAft>
            </a:pPr>
            <a:r>
              <a:rPr lang="es-ES" sz="28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PONENCIA PROYECTO DE ACUERDO No. 389 DE 2017 </a:t>
            </a:r>
            <a:endParaRPr lang="es-CO" sz="28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s-ES" sz="2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s-CO" sz="2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2000" kern="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s-ES" sz="2800" b="1" kern="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Por el cual se exhorta a los productores, comercializadores y entidades públicas del Distrito Capital, a establecer mecanismos para la correcta disposición de colillas de cigarrillo y de goma de mascar y promover el cuidado del espacio público</a:t>
            </a:r>
            <a:r>
              <a:rPr lang="es-ES" b="1" kern="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s-CO"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4"/>
          <a:stretch>
            <a:fillRect/>
          </a:stretch>
        </p:blipFill>
        <p:spPr>
          <a:xfrm>
            <a:off x="1454727" y="2832540"/>
            <a:ext cx="3782291" cy="3296745"/>
          </a:xfrm>
          <a:prstGeom prst="rect">
            <a:avLst/>
          </a:prstGeom>
        </p:spPr>
      </p:pic>
      <p:pic>
        <p:nvPicPr>
          <p:cNvPr id="1026" name="Picture 2" descr="Imagen relacionad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6337" y="2832540"/>
            <a:ext cx="4121379" cy="329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71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49382" y="175846"/>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860473"/>
            <a:ext cx="663384" cy="779692"/>
          </a:xfrm>
          <a:prstGeom prst="rect">
            <a:avLst/>
          </a:prstGeom>
        </p:spPr>
      </p:pic>
      <p:sp>
        <p:nvSpPr>
          <p:cNvPr id="2" name="Rectángulo 1"/>
          <p:cNvSpPr/>
          <p:nvPr/>
        </p:nvSpPr>
        <p:spPr>
          <a:xfrm>
            <a:off x="303934" y="379999"/>
            <a:ext cx="11585864" cy="1077218"/>
          </a:xfrm>
          <a:prstGeom prst="rect">
            <a:avLst/>
          </a:prstGeom>
        </p:spPr>
        <p:txBody>
          <a:bodyPr wrap="square">
            <a:spAutoFit/>
          </a:bodyPr>
          <a:lstStyle/>
          <a:p>
            <a:pPr algn="ctr">
              <a:spcAft>
                <a:spcPts val="1415"/>
              </a:spcAft>
            </a:pPr>
            <a:r>
              <a:rPr lang="es-ES" sz="32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D</a:t>
            </a:r>
            <a:r>
              <a:rPr lang="es-ES" sz="32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erecho de tener un ambiente sano,  la preservación de  nuestros animales  y el patrimonio de la ciudad.</a:t>
            </a:r>
            <a:endParaRPr lang="es-CO"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4"/>
          <a:stretch>
            <a:fillRect/>
          </a:stretch>
        </p:blipFill>
        <p:spPr>
          <a:xfrm>
            <a:off x="2134033" y="1710071"/>
            <a:ext cx="7925666" cy="4268786"/>
          </a:xfrm>
          <a:prstGeom prst="rect">
            <a:avLst/>
          </a:prstGeom>
        </p:spPr>
      </p:pic>
    </p:spTree>
    <p:extLst>
      <p:ext uri="{BB962C8B-B14F-4D97-AF65-F5344CB8AC3E}">
        <p14:creationId xmlns:p14="http://schemas.microsoft.com/office/powerpoint/2010/main" val="2613678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49382" y="279755"/>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860473"/>
            <a:ext cx="663384" cy="779692"/>
          </a:xfrm>
          <a:prstGeom prst="rect">
            <a:avLst/>
          </a:prstGeom>
        </p:spPr>
      </p:pic>
      <p:sp>
        <p:nvSpPr>
          <p:cNvPr id="2" name="Rectángulo 1"/>
          <p:cNvSpPr/>
          <p:nvPr/>
        </p:nvSpPr>
        <p:spPr>
          <a:xfrm>
            <a:off x="488373" y="2496251"/>
            <a:ext cx="11045537" cy="1015663"/>
          </a:xfrm>
          <a:prstGeom prst="rect">
            <a:avLst/>
          </a:prstGeom>
        </p:spPr>
        <p:txBody>
          <a:bodyPr wrap="square">
            <a:spAutoFit/>
          </a:bodyPr>
          <a:lstStyle/>
          <a:p>
            <a:pPr algn="ctr">
              <a:spcAft>
                <a:spcPts val="1415"/>
              </a:spcAft>
            </a:pPr>
            <a:r>
              <a:rPr lang="es-ES" sz="60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IMPACTO FISCAL </a:t>
            </a:r>
            <a:endParaRPr lang="es-CO" sz="6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4137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49382" y="136725"/>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860473"/>
            <a:ext cx="663384" cy="779692"/>
          </a:xfrm>
          <a:prstGeom prst="rect">
            <a:avLst/>
          </a:prstGeom>
        </p:spPr>
      </p:pic>
      <p:sp>
        <p:nvSpPr>
          <p:cNvPr id="2" name="CuadroTexto 1"/>
          <p:cNvSpPr txBox="1"/>
          <p:nvPr/>
        </p:nvSpPr>
        <p:spPr>
          <a:xfrm>
            <a:off x="384464" y="498764"/>
            <a:ext cx="11559886" cy="707886"/>
          </a:xfrm>
          <a:prstGeom prst="rect">
            <a:avLst/>
          </a:prstGeom>
          <a:noFill/>
        </p:spPr>
        <p:txBody>
          <a:bodyPr wrap="square" rtlCol="0">
            <a:spAutoFit/>
          </a:bodyPr>
          <a:lstStyle/>
          <a:p>
            <a:pPr algn="ctr"/>
            <a:r>
              <a:rPr lang="es-ES" sz="4000" b="1" dirty="0" smtClean="0">
                <a:solidFill>
                  <a:schemeClr val="bg1"/>
                </a:solidFill>
                <a:latin typeface="Arial" panose="020B0604020202020204" pitchFamily="34" charset="0"/>
                <a:cs typeface="Arial" panose="020B0604020202020204" pitchFamily="34" charset="0"/>
              </a:rPr>
              <a:t>CONCLUSIÒN </a:t>
            </a:r>
            <a:endParaRPr lang="es-CO" sz="4000" b="1" dirty="0">
              <a:solidFill>
                <a:schemeClr val="bg1"/>
              </a:solidFill>
              <a:latin typeface="Arial" panose="020B0604020202020204" pitchFamily="34" charset="0"/>
              <a:cs typeface="Arial" panose="020B0604020202020204" pitchFamily="34" charset="0"/>
            </a:endParaRPr>
          </a:p>
        </p:txBody>
      </p:sp>
      <p:sp>
        <p:nvSpPr>
          <p:cNvPr id="3" name="Rectángulo 2"/>
          <p:cNvSpPr/>
          <p:nvPr/>
        </p:nvSpPr>
        <p:spPr>
          <a:xfrm>
            <a:off x="249382" y="1928590"/>
            <a:ext cx="11357263" cy="2677656"/>
          </a:xfrm>
          <a:prstGeom prst="rect">
            <a:avLst/>
          </a:prstGeom>
        </p:spPr>
        <p:txBody>
          <a:bodyPr wrap="square">
            <a:spAutoFit/>
          </a:bodyPr>
          <a:lstStyle/>
          <a:p>
            <a:pPr algn="ctr">
              <a:spcAft>
                <a:spcPts val="800"/>
              </a:spcAft>
            </a:pPr>
            <a:r>
              <a:rPr lang="es-CO" sz="28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Con base en los anteriores argumentos, rindo Ponencia</a:t>
            </a:r>
            <a:r>
              <a:rPr lang="es-CO" sz="2800" b="1"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POSITIVA CON MODIFICACIONES  </a:t>
            </a:r>
            <a:r>
              <a:rPr lang="es-CO" sz="28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al Proyecto de Acuerdo N° 389 DE 2017 </a:t>
            </a:r>
            <a:r>
              <a:rPr lang="es-CO" sz="2800" kern="18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“Por el cual se exhorta a los productores, comercializadores y entidades públicas del Distrito Capital, a establecer mecanismos para la correcta disposición de colillas de cigarrillo y de goma de mascar y promover el cuidado del espacio público”</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1814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49382" y="175846"/>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860473"/>
            <a:ext cx="663384" cy="779692"/>
          </a:xfrm>
          <a:prstGeom prst="rect">
            <a:avLst/>
          </a:prstGeom>
        </p:spPr>
      </p:pic>
      <p:sp>
        <p:nvSpPr>
          <p:cNvPr id="2" name="Rectángulo 1"/>
          <p:cNvSpPr/>
          <p:nvPr/>
        </p:nvSpPr>
        <p:spPr>
          <a:xfrm>
            <a:off x="511752" y="314236"/>
            <a:ext cx="11170227" cy="584775"/>
          </a:xfrm>
          <a:prstGeom prst="rect">
            <a:avLst/>
          </a:prstGeom>
        </p:spPr>
        <p:txBody>
          <a:bodyPr wrap="square">
            <a:spAutoFit/>
          </a:bodyPr>
          <a:lstStyle/>
          <a:p>
            <a:pPr algn="ctr"/>
            <a:r>
              <a:rPr lang="es-ES" sz="3200" b="1" dirty="0" smtClean="0">
                <a:solidFill>
                  <a:schemeClr val="bg1"/>
                </a:solidFill>
                <a:latin typeface="Arial" panose="020B0604020202020204" pitchFamily="34" charset="0"/>
                <a:cs typeface="Arial" panose="020B0604020202020204" pitchFamily="34" charset="0"/>
              </a:rPr>
              <a:t>MODIFICACIONES AL ARTICULADO</a:t>
            </a:r>
            <a:endParaRPr lang="es-CO" sz="3200" b="1" dirty="0">
              <a:solidFill>
                <a:schemeClr val="bg1"/>
              </a:solidFill>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69793945"/>
              </p:ext>
            </p:extLst>
          </p:nvPr>
        </p:nvGraphicFramePr>
        <p:xfrm>
          <a:off x="511752" y="899011"/>
          <a:ext cx="11170228" cy="4741433"/>
        </p:xfrm>
        <a:graphic>
          <a:graphicData uri="http://schemas.openxmlformats.org/drawingml/2006/table">
            <a:tbl>
              <a:tblPr firstRow="1" firstCol="1" bandRow="1">
                <a:tableStyleId>{5C22544A-7EE6-4342-B048-85BDC9FD1C3A}</a:tableStyleId>
              </a:tblPr>
              <a:tblGrid>
                <a:gridCol w="5585114"/>
                <a:gridCol w="5585114"/>
              </a:tblGrid>
              <a:tr h="1185358">
                <a:tc>
                  <a:txBody>
                    <a:bodyPr/>
                    <a:lstStyle/>
                    <a:p>
                      <a:pPr algn="ctr">
                        <a:lnSpc>
                          <a:spcPct val="150000"/>
                        </a:lnSpc>
                        <a:spcAft>
                          <a:spcPts val="0"/>
                        </a:spcAft>
                      </a:pPr>
                      <a:r>
                        <a:rPr lang="es-ES" sz="2400" dirty="0">
                          <a:solidFill>
                            <a:schemeClr val="tx1"/>
                          </a:solidFill>
                          <a:effectLst/>
                          <a:latin typeface="Arial" panose="020B0604020202020204" pitchFamily="34" charset="0"/>
                          <a:cs typeface="Arial" panose="020B0604020202020204" pitchFamily="34" charset="0"/>
                        </a:rPr>
                        <a:t>              </a:t>
                      </a:r>
                      <a:endParaRPr lang="es-CO" sz="2400" dirty="0">
                        <a:solidFill>
                          <a:schemeClr val="tx1"/>
                        </a:solidFill>
                        <a:effectLst/>
                        <a:latin typeface="Arial" panose="020B0604020202020204" pitchFamily="34" charset="0"/>
                        <a:cs typeface="Arial" panose="020B0604020202020204" pitchFamily="34" charset="0"/>
                      </a:endParaRPr>
                    </a:p>
                    <a:p>
                      <a:pPr algn="ctr">
                        <a:lnSpc>
                          <a:spcPct val="150000"/>
                        </a:lnSpc>
                        <a:spcAft>
                          <a:spcPts val="0"/>
                        </a:spcAft>
                      </a:pPr>
                      <a:r>
                        <a:rPr lang="es-CO" sz="2400" dirty="0">
                          <a:solidFill>
                            <a:schemeClr val="tx1"/>
                          </a:solidFill>
                          <a:effectLst/>
                          <a:latin typeface="Arial" panose="020B0604020202020204" pitchFamily="34" charset="0"/>
                          <a:cs typeface="Arial" panose="020B0604020202020204" pitchFamily="34" charset="0"/>
                        </a:rPr>
                        <a:t>TITULO INICIAL </a:t>
                      </a:r>
                      <a:endParaRPr lang="es-CO"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CO" sz="2400" dirty="0">
                          <a:solidFill>
                            <a:schemeClr val="tx1"/>
                          </a:solidFill>
                          <a:effectLst/>
                          <a:latin typeface="Arial" panose="020B0604020202020204" pitchFamily="34" charset="0"/>
                          <a:cs typeface="Arial" panose="020B0604020202020204" pitchFamily="34" charset="0"/>
                        </a:rPr>
                        <a:t> </a:t>
                      </a:r>
                    </a:p>
                    <a:p>
                      <a:pPr algn="ctr">
                        <a:lnSpc>
                          <a:spcPct val="150000"/>
                        </a:lnSpc>
                        <a:spcAft>
                          <a:spcPts val="0"/>
                        </a:spcAft>
                      </a:pPr>
                      <a:r>
                        <a:rPr lang="es-CO" sz="2400" dirty="0">
                          <a:solidFill>
                            <a:schemeClr val="tx1"/>
                          </a:solidFill>
                          <a:effectLst/>
                          <a:latin typeface="Arial" panose="020B0604020202020204" pitchFamily="34" charset="0"/>
                          <a:cs typeface="Arial" panose="020B0604020202020204" pitchFamily="34" charset="0"/>
                        </a:rPr>
                        <a:t>TÍTULO PROPUESTO </a:t>
                      </a:r>
                      <a:endParaRPr lang="es-CO"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solidFill>
                  </a:tcPr>
                </a:tc>
              </a:tr>
              <a:tr h="3556075">
                <a:tc>
                  <a:txBody>
                    <a:bodyPr/>
                    <a:lstStyle/>
                    <a:p>
                      <a:pPr algn="just">
                        <a:lnSpc>
                          <a:spcPct val="150000"/>
                        </a:lnSpc>
                        <a:spcAft>
                          <a:spcPts val="0"/>
                        </a:spcAft>
                      </a:pPr>
                      <a:r>
                        <a:rPr lang="es-ES" sz="1600" kern="1800" dirty="0">
                          <a:solidFill>
                            <a:schemeClr val="tx1"/>
                          </a:solidFill>
                          <a:effectLst/>
                          <a:latin typeface="Arial" panose="020B0604020202020204" pitchFamily="34" charset="0"/>
                          <a:cs typeface="Arial" panose="020B0604020202020204" pitchFamily="34" charset="0"/>
                        </a:rPr>
                        <a:t>“</a:t>
                      </a:r>
                      <a:r>
                        <a:rPr lang="es-ES" sz="1600" b="0" kern="1800" dirty="0">
                          <a:solidFill>
                            <a:schemeClr val="tx1"/>
                          </a:solidFill>
                          <a:effectLst/>
                          <a:latin typeface="Arial" panose="020B0604020202020204" pitchFamily="34" charset="0"/>
                          <a:cs typeface="Arial" panose="020B0604020202020204" pitchFamily="34" charset="0"/>
                        </a:rPr>
                        <a:t>Por el cual se exhorta a los productores, comercializadores y entidades públicas del Distrito Capital, a establecer mecanismos para la correcta disposición de colillas de cigarrillo y de goma de mascar y promover el cuidado del espacio público</a:t>
                      </a:r>
                      <a:r>
                        <a:rPr lang="es-ES" sz="1600" kern="1800" dirty="0">
                          <a:solidFill>
                            <a:schemeClr val="tx1"/>
                          </a:solidFill>
                          <a:effectLst/>
                          <a:latin typeface="Arial" panose="020B0604020202020204" pitchFamily="34" charset="0"/>
                          <a:cs typeface="Arial" panose="020B0604020202020204" pitchFamily="34" charset="0"/>
                        </a:rPr>
                        <a:t>”</a:t>
                      </a:r>
                      <a:endParaRPr lang="es-CO" sz="1600" dirty="0">
                        <a:solidFill>
                          <a:schemeClr val="tx1"/>
                        </a:solidFill>
                        <a:effectLst/>
                        <a:latin typeface="Arial" panose="020B0604020202020204" pitchFamily="34" charset="0"/>
                        <a:cs typeface="Arial" panose="020B0604020202020204" pitchFamily="34" charset="0"/>
                      </a:endParaRPr>
                    </a:p>
                    <a:p>
                      <a:pPr algn="ctr">
                        <a:lnSpc>
                          <a:spcPct val="150000"/>
                        </a:lnSpc>
                        <a:spcAft>
                          <a:spcPts val="0"/>
                        </a:spcAft>
                      </a:pPr>
                      <a:r>
                        <a:rPr lang="es-CO" sz="1600" dirty="0">
                          <a:solidFill>
                            <a:schemeClr val="tx1"/>
                          </a:solidFill>
                          <a:effectLst/>
                          <a:latin typeface="Arial" panose="020B0604020202020204" pitchFamily="34" charset="0"/>
                          <a:cs typeface="Arial" panose="020B0604020202020204" pitchFamily="34" charset="0"/>
                        </a:rPr>
                        <a:t> </a:t>
                      </a:r>
                      <a:endParaRPr lang="es-CO"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2">
                        <a:lumMod val="20000"/>
                        <a:lumOff val="80000"/>
                      </a:schemeClr>
                    </a:solidFill>
                  </a:tcPr>
                </a:tc>
                <a:tc>
                  <a:txBody>
                    <a:bodyPr/>
                    <a:lstStyle/>
                    <a:p>
                      <a:pPr algn="just">
                        <a:lnSpc>
                          <a:spcPct val="150000"/>
                        </a:lnSpc>
                        <a:spcAft>
                          <a:spcPts val="0"/>
                        </a:spcAft>
                      </a:pPr>
                      <a:r>
                        <a:rPr lang="es-CO" sz="1600" dirty="0">
                          <a:effectLst/>
                          <a:latin typeface="Arial" panose="020B0604020202020204" pitchFamily="34" charset="0"/>
                          <a:cs typeface="Arial" panose="020B0604020202020204" pitchFamily="34" charset="0"/>
                        </a:rPr>
                        <a:t>“</a:t>
                      </a:r>
                      <a:r>
                        <a:rPr lang="es-CO" sz="1600" b="1" dirty="0">
                          <a:effectLst/>
                          <a:latin typeface="Arial" panose="020B0604020202020204" pitchFamily="34" charset="0"/>
                          <a:cs typeface="Arial" panose="020B0604020202020204" pitchFamily="34" charset="0"/>
                        </a:rPr>
                        <a:t>Por medio del cual se estipulan medidas a través de las cuales se incentivan a los productores de gomas de mascar y de cigarrillos y a las entidades públicas del orden del Distrito, que establezcan mecanismos de sensibilización a los ciudadanos  para la correcta disposición de colillas de cigarrillo y goma de mascar”        </a:t>
                      </a:r>
                      <a:endParaRPr lang="es-CO"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382669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49382" y="175846"/>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860473"/>
            <a:ext cx="663384" cy="779692"/>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022811563"/>
              </p:ext>
            </p:extLst>
          </p:nvPr>
        </p:nvGraphicFramePr>
        <p:xfrm>
          <a:off x="498763" y="250654"/>
          <a:ext cx="11149446" cy="5779907"/>
        </p:xfrm>
        <a:graphic>
          <a:graphicData uri="http://schemas.openxmlformats.org/drawingml/2006/table">
            <a:tbl>
              <a:tblPr firstRow="1" firstCol="1" bandRow="1">
                <a:tableStyleId>{5C22544A-7EE6-4342-B048-85BDC9FD1C3A}</a:tableStyleId>
              </a:tblPr>
              <a:tblGrid>
                <a:gridCol w="5574723"/>
                <a:gridCol w="5574723"/>
              </a:tblGrid>
              <a:tr h="1147013">
                <a:tc>
                  <a:txBody>
                    <a:bodyPr/>
                    <a:lstStyle/>
                    <a:p>
                      <a:pPr algn="ctr">
                        <a:lnSpc>
                          <a:spcPct val="150000"/>
                        </a:lnSpc>
                        <a:spcAft>
                          <a:spcPts val="0"/>
                        </a:spcAft>
                      </a:pPr>
                      <a:r>
                        <a:rPr lang="es-ES" sz="2000" kern="1800" dirty="0">
                          <a:solidFill>
                            <a:schemeClr val="tx1"/>
                          </a:solidFill>
                          <a:effectLst/>
                        </a:rPr>
                        <a:t> </a:t>
                      </a:r>
                      <a:endParaRPr lang="es-CO" sz="2000" dirty="0">
                        <a:solidFill>
                          <a:schemeClr val="tx1"/>
                        </a:solidFill>
                        <a:effectLst/>
                      </a:endParaRPr>
                    </a:p>
                    <a:p>
                      <a:pPr algn="ctr">
                        <a:lnSpc>
                          <a:spcPct val="150000"/>
                        </a:lnSpc>
                        <a:spcAft>
                          <a:spcPts val="0"/>
                        </a:spcAft>
                      </a:pPr>
                      <a:r>
                        <a:rPr lang="es-ES" sz="2000" kern="1800" dirty="0">
                          <a:solidFill>
                            <a:schemeClr val="tx1"/>
                          </a:solidFill>
                          <a:effectLst/>
                        </a:rPr>
                        <a:t>ARTICULADO  INICIAL</a:t>
                      </a:r>
                      <a:endParaRPr lang="es-CO"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261" marR="36261" marT="0" marB="0">
                    <a:solidFill>
                      <a:schemeClr val="bg2"/>
                    </a:solidFill>
                  </a:tcPr>
                </a:tc>
                <a:tc>
                  <a:txBody>
                    <a:bodyPr/>
                    <a:lstStyle/>
                    <a:p>
                      <a:pPr algn="ctr">
                        <a:lnSpc>
                          <a:spcPct val="150000"/>
                        </a:lnSpc>
                        <a:spcAft>
                          <a:spcPts val="0"/>
                        </a:spcAft>
                      </a:pPr>
                      <a:r>
                        <a:rPr lang="es-CO" sz="2000" dirty="0">
                          <a:solidFill>
                            <a:schemeClr val="tx1"/>
                          </a:solidFill>
                          <a:effectLst/>
                        </a:rPr>
                        <a:t> </a:t>
                      </a:r>
                    </a:p>
                    <a:p>
                      <a:pPr algn="ctr">
                        <a:lnSpc>
                          <a:spcPct val="150000"/>
                        </a:lnSpc>
                        <a:spcAft>
                          <a:spcPts val="0"/>
                        </a:spcAft>
                      </a:pPr>
                      <a:r>
                        <a:rPr lang="es-CO" sz="2000" dirty="0">
                          <a:solidFill>
                            <a:schemeClr val="tx1"/>
                          </a:solidFill>
                          <a:effectLst/>
                        </a:rPr>
                        <a:t>ARTICULADO PROPUESTO</a:t>
                      </a:r>
                    </a:p>
                    <a:p>
                      <a:pPr algn="ctr">
                        <a:lnSpc>
                          <a:spcPct val="150000"/>
                        </a:lnSpc>
                        <a:spcAft>
                          <a:spcPts val="0"/>
                        </a:spcAft>
                      </a:pPr>
                      <a:r>
                        <a:rPr lang="es-CO" sz="2000" dirty="0">
                          <a:solidFill>
                            <a:schemeClr val="tx1"/>
                          </a:solidFill>
                          <a:effectLst/>
                        </a:rPr>
                        <a:t> </a:t>
                      </a:r>
                      <a:endParaRPr lang="es-CO"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6261" marR="36261" marT="0" marB="0">
                    <a:solidFill>
                      <a:schemeClr val="bg2"/>
                    </a:solidFill>
                  </a:tcPr>
                </a:tc>
              </a:tr>
              <a:tr h="2612330">
                <a:tc>
                  <a:txBody>
                    <a:bodyPr/>
                    <a:lstStyle/>
                    <a:p>
                      <a:pPr algn="just">
                        <a:lnSpc>
                          <a:spcPct val="150000"/>
                        </a:lnSpc>
                      </a:pPr>
                      <a:r>
                        <a:rPr lang="es-CO" sz="1200" b="0" dirty="0">
                          <a:solidFill>
                            <a:schemeClr val="tx1"/>
                          </a:solidFill>
                          <a:effectLst/>
                          <a:latin typeface="Arial" panose="020B0604020202020204" pitchFamily="34" charset="0"/>
                          <a:cs typeface="Arial" panose="020B0604020202020204" pitchFamily="34" charset="0"/>
                        </a:rPr>
                        <a:t>Artículo 1. Exhórtese a las Secretarias de Hábitat, Ambiente y Salud, y a la Unidad Administrativa Especial de Servicios Públicos, con fundamento en la Política Ambiental Colombiana y el</a:t>
                      </a:r>
                      <a:r>
                        <a:rPr lang="es-ES" sz="1200" b="0" dirty="0">
                          <a:solidFill>
                            <a:schemeClr val="tx1"/>
                          </a:solidFill>
                          <a:effectLst/>
                          <a:latin typeface="Arial" panose="020B0604020202020204" pitchFamily="34" charset="0"/>
                          <a:cs typeface="Arial" panose="020B0604020202020204" pitchFamily="34" charset="0"/>
                        </a:rPr>
                        <a:t> Plan Maestro para el Manejo Integral de Residuos Sólidos en el Distrito Capital, para que en el ámbito de sus atribuciones y competencias, promuevan ante los fabricantes de goma de mascar (chicle), la inclusión de una leyenda en la envoltura para concientizar al consumidor sobre la correcta disposición de los residuos generados post consumo, y hacer uso de la envoltura para arrojar el producto a la basura.</a:t>
                      </a:r>
                      <a:endParaRPr lang="es-CO" sz="1200" b="0" dirty="0">
                        <a:solidFill>
                          <a:schemeClr val="tx1"/>
                        </a:solidFill>
                        <a:effectLst/>
                        <a:latin typeface="Arial" panose="020B0604020202020204" pitchFamily="34" charset="0"/>
                        <a:cs typeface="Arial" panose="020B0604020202020204" pitchFamily="34" charset="0"/>
                      </a:endParaRPr>
                    </a:p>
                    <a:p>
                      <a:pPr algn="ctr">
                        <a:lnSpc>
                          <a:spcPct val="150000"/>
                        </a:lnSpc>
                        <a:spcAft>
                          <a:spcPts val="0"/>
                        </a:spcAft>
                      </a:pPr>
                      <a:r>
                        <a:rPr lang="es-ES" sz="1200" b="0" kern="1800" dirty="0">
                          <a:solidFill>
                            <a:schemeClr val="tx1"/>
                          </a:solidFill>
                          <a:effectLst/>
                          <a:latin typeface="Arial" panose="020B0604020202020204" pitchFamily="34" charset="0"/>
                          <a:cs typeface="Arial" panose="020B0604020202020204" pitchFamily="34" charset="0"/>
                        </a:rPr>
                        <a:t> </a:t>
                      </a:r>
                      <a:endParaRPr lang="es-C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261" marR="36261" marT="0" marB="0">
                    <a:solidFill>
                      <a:schemeClr val="tx2">
                        <a:lumMod val="20000"/>
                        <a:lumOff val="80000"/>
                      </a:schemeClr>
                    </a:solidFill>
                  </a:tcPr>
                </a:tc>
                <a:tc>
                  <a:txBody>
                    <a:bodyPr/>
                    <a:lstStyle/>
                    <a:p>
                      <a:pPr algn="just">
                        <a:lnSpc>
                          <a:spcPct val="150000"/>
                        </a:lnSpc>
                        <a:spcAft>
                          <a:spcPts val="0"/>
                        </a:spcAft>
                      </a:pPr>
                      <a:r>
                        <a:rPr lang="es-CO" sz="1200" b="1" dirty="0">
                          <a:effectLst/>
                          <a:latin typeface="Arial" panose="020B0604020202020204" pitchFamily="34" charset="0"/>
                          <a:cs typeface="Arial" panose="020B0604020202020204" pitchFamily="34" charset="0"/>
                        </a:rPr>
                        <a:t>Artículo 1. Exhórtese a la Administración Distrital  para que  dentro de sus competencias, con fundamento en la Política Ambiental Colombiana y el Plan Maestro para el Manejo Integral de Residuos Sólidos en el Distrito Capital, estipulen unas estrategias para promover  los fabricantes de goma de mascar (chicle), la inclusión de una leyenda en la envoltura para hacer consenso a los consumidores sobre la correcta disposición de los residuos generados post consumo, y que de esta forma se utilice la envoltura para arrojar el producto a la basura.      </a:t>
                      </a:r>
                      <a:endParaRPr lang="es-CO"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261" marR="36261" marT="0" marB="0"/>
                </a:tc>
              </a:tr>
              <a:tr h="1795977">
                <a:tc>
                  <a:txBody>
                    <a:bodyPr/>
                    <a:lstStyle/>
                    <a:p>
                      <a:pPr algn="just">
                        <a:lnSpc>
                          <a:spcPct val="150000"/>
                        </a:lnSpc>
                        <a:spcAft>
                          <a:spcPts val="0"/>
                        </a:spcAft>
                      </a:pPr>
                      <a:r>
                        <a:rPr lang="es-ES" sz="1200" b="0" dirty="0">
                          <a:solidFill>
                            <a:schemeClr val="tx1"/>
                          </a:solidFill>
                          <a:effectLst/>
                          <a:latin typeface="Arial" panose="020B0604020202020204" pitchFamily="34" charset="0"/>
                          <a:cs typeface="Arial" panose="020B0604020202020204" pitchFamily="34" charset="0"/>
                        </a:rPr>
                        <a:t>Artículo 2. Promuévase la realización de campañas publicitarias alusivas a lo expuesto en el artículo anterior, para evitar los efectos sanitarios y ambientales que implican arrojar el producto al piso, en beneficio de la salud pública, y el cuidado del patrimonio urbano.</a:t>
                      </a:r>
                      <a:endParaRPr lang="es-C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261" marR="36261" marT="0" marB="0">
                    <a:solidFill>
                      <a:schemeClr val="tx2">
                        <a:lumMod val="20000"/>
                        <a:lumOff val="80000"/>
                      </a:schemeClr>
                    </a:solidFill>
                  </a:tcPr>
                </a:tc>
                <a:tc>
                  <a:txBody>
                    <a:bodyPr/>
                    <a:lstStyle/>
                    <a:p>
                      <a:pPr algn="just">
                        <a:lnSpc>
                          <a:spcPct val="150000"/>
                        </a:lnSpc>
                        <a:spcAft>
                          <a:spcPts val="0"/>
                        </a:spcAft>
                      </a:pPr>
                      <a:r>
                        <a:rPr lang="es-CO" sz="1200" b="1" dirty="0">
                          <a:effectLst/>
                          <a:latin typeface="Arial" panose="020B0604020202020204" pitchFamily="34" charset="0"/>
                          <a:cs typeface="Arial" panose="020B0604020202020204" pitchFamily="34" charset="0"/>
                        </a:rPr>
                        <a:t>Artículo 2. La UAESP (Unidad Administración Especial de Servicios Públicos) dentro del plan de gestión integral de residuos sólidos (PGIRS) exigirán a las empresas prestadoras y operadoras del servicio de aseo, la formación a la comunidad sobre el adecuado manejo de estos residuos y les informan sobre los efectos que tienen los mismos a ser arrojados al área pública.       </a:t>
                      </a:r>
                      <a:endParaRPr lang="es-CO"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6261" marR="36261" marT="0" marB="0"/>
                </a:tc>
              </a:tr>
            </a:tbl>
          </a:graphicData>
        </a:graphic>
      </p:graphicFrame>
    </p:spTree>
    <p:extLst>
      <p:ext uri="{BB962C8B-B14F-4D97-AF65-F5344CB8AC3E}">
        <p14:creationId xmlns:p14="http://schemas.microsoft.com/office/powerpoint/2010/main" val="2904206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23404" y="175846"/>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501986" y="6120245"/>
            <a:ext cx="442363" cy="51992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755542248"/>
              </p:ext>
            </p:extLst>
          </p:nvPr>
        </p:nvGraphicFramePr>
        <p:xfrm>
          <a:off x="457200" y="175846"/>
          <a:ext cx="11305310" cy="5943600"/>
        </p:xfrm>
        <a:graphic>
          <a:graphicData uri="http://schemas.openxmlformats.org/drawingml/2006/table">
            <a:tbl>
              <a:tblPr firstRow="1" firstCol="1" bandRow="1">
                <a:tableStyleId>{5C22544A-7EE6-4342-B048-85BDC9FD1C3A}</a:tableStyleId>
              </a:tblPr>
              <a:tblGrid>
                <a:gridCol w="5631873"/>
                <a:gridCol w="5673437"/>
              </a:tblGrid>
              <a:tr h="5177847">
                <a:tc>
                  <a:txBody>
                    <a:bodyPr/>
                    <a:lstStyle/>
                    <a:p>
                      <a:pPr algn="just">
                        <a:lnSpc>
                          <a:spcPct val="150000"/>
                        </a:lnSpc>
                      </a:pPr>
                      <a:r>
                        <a:rPr lang="es-ES" sz="1300" b="0" dirty="0">
                          <a:solidFill>
                            <a:schemeClr val="tx1"/>
                          </a:solidFill>
                          <a:effectLst/>
                          <a:latin typeface="Arial" panose="020B0604020202020204" pitchFamily="34" charset="0"/>
                          <a:cs typeface="Arial" panose="020B0604020202020204" pitchFamily="34" charset="0"/>
                        </a:rPr>
                        <a:t>Artículo 3. Exhórtese </a:t>
                      </a:r>
                      <a:r>
                        <a:rPr lang="es-CO" sz="1300" b="0" dirty="0">
                          <a:solidFill>
                            <a:schemeClr val="tx1"/>
                          </a:solidFill>
                          <a:effectLst/>
                          <a:latin typeface="Arial" panose="020B0604020202020204" pitchFamily="34" charset="0"/>
                          <a:cs typeface="Arial" panose="020B0604020202020204" pitchFamily="34" charset="0"/>
                        </a:rPr>
                        <a:t>a las Secretarias de Hábitat, Ambiente y Salud, y a la Unidad Administrativa Especial de Servicios Públicos, con fundamento en la Política Ambiental Colombiana y el</a:t>
                      </a:r>
                      <a:r>
                        <a:rPr lang="es-ES" sz="1300" b="0" dirty="0">
                          <a:solidFill>
                            <a:schemeClr val="tx1"/>
                          </a:solidFill>
                          <a:effectLst/>
                          <a:latin typeface="Arial" panose="020B0604020202020204" pitchFamily="34" charset="0"/>
                          <a:cs typeface="Arial" panose="020B0604020202020204" pitchFamily="34" charset="0"/>
                        </a:rPr>
                        <a:t> Plan Maestro para el Manejo Integral de Residuos Sólidos en el Distrito Capital, para que en el ámbito de sus atribuciones y competencias, promuevan ante los fabricantes de cigarrillos la realización de campañas que adviertan al consumidor acerca de los efectos ambientales sobre el suelo, el agua y la salud pública en general, de arrojar colillas de cigarrillo en vía pública.  </a:t>
                      </a:r>
                      <a:endParaRPr lang="es-CO" sz="1300" b="0"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pPr>
                      <a:endParaRPr lang="es-ES" sz="1300" b="0" dirty="0" smtClean="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pPr>
                      <a:r>
                        <a:rPr lang="es-ES" sz="1300" b="0" dirty="0" smtClean="0">
                          <a:solidFill>
                            <a:schemeClr val="tx1"/>
                          </a:solidFill>
                          <a:effectLst/>
                          <a:latin typeface="Arial" panose="020B0604020202020204" pitchFamily="34" charset="0"/>
                          <a:cs typeface="Arial" panose="020B0604020202020204" pitchFamily="34" charset="0"/>
                        </a:rPr>
                        <a:t>Artículo </a:t>
                      </a:r>
                      <a:r>
                        <a:rPr lang="es-ES" sz="1300" b="0" dirty="0">
                          <a:solidFill>
                            <a:schemeClr val="tx1"/>
                          </a:solidFill>
                          <a:effectLst/>
                          <a:latin typeface="Arial" panose="020B0604020202020204" pitchFamily="34" charset="0"/>
                          <a:cs typeface="Arial" panose="020B0604020202020204" pitchFamily="34" charset="0"/>
                        </a:rPr>
                        <a:t>4. Impleméntense mecanismos de sanción pedagógicas de las conductas violatorias del derecho al medio ambiente sano, en lo relacionado con la disposición final de residuos post consumo de goma de mascar (chicle) y cigarrillo.</a:t>
                      </a:r>
                      <a:endParaRPr lang="es-CO" sz="1300" b="0"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pPr>
                      <a:r>
                        <a:rPr lang="es-ES" sz="1300" b="0" dirty="0">
                          <a:solidFill>
                            <a:schemeClr val="tx1"/>
                          </a:solidFill>
                          <a:effectLst/>
                          <a:latin typeface="Arial" panose="020B0604020202020204" pitchFamily="34" charset="0"/>
                          <a:cs typeface="Arial" panose="020B0604020202020204" pitchFamily="34" charset="0"/>
                        </a:rPr>
                        <a:t> </a:t>
                      </a:r>
                      <a:endParaRPr lang="es-CO" sz="1300" b="0"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pPr>
                      <a:r>
                        <a:rPr lang="es-ES" sz="1300" b="0" dirty="0">
                          <a:solidFill>
                            <a:schemeClr val="tx1"/>
                          </a:solidFill>
                          <a:effectLst/>
                          <a:latin typeface="Arial" panose="020B0604020202020204" pitchFamily="34" charset="0"/>
                          <a:cs typeface="Arial" panose="020B0604020202020204" pitchFamily="34" charset="0"/>
                        </a:rPr>
                        <a:t>Parágrafo: Las sanciones económicas determinadas para los infractores del derecho al ambiente sano, se aplicarán con base el Decreto 349 de 2014 “Por medio del cual se reglamenta la imposición y aplicación del Comparendo Ambiental en el Distrito Capital".</a:t>
                      </a:r>
                      <a:endParaRPr lang="es-CO" sz="1300" b="0"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pPr>
                      <a:r>
                        <a:rPr lang="es-ES" sz="1300" b="0" dirty="0">
                          <a:effectLst/>
                          <a:latin typeface="Arial" panose="020B0604020202020204" pitchFamily="34" charset="0"/>
                          <a:cs typeface="Arial" panose="020B0604020202020204" pitchFamily="34" charset="0"/>
                        </a:rPr>
                        <a:t> </a:t>
                      </a:r>
                      <a:endParaRPr lang="es-CO" sz="13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30218" marR="30218" marT="0" marB="0">
                    <a:solidFill>
                      <a:schemeClr val="tx2">
                        <a:lumMod val="20000"/>
                        <a:lumOff val="80000"/>
                      </a:schemeClr>
                    </a:solidFill>
                  </a:tcPr>
                </a:tc>
                <a:tc>
                  <a:txBody>
                    <a:bodyPr/>
                    <a:lstStyle/>
                    <a:p>
                      <a:pPr algn="just">
                        <a:lnSpc>
                          <a:spcPct val="150000"/>
                        </a:lnSpc>
                        <a:spcAft>
                          <a:spcPts val="0"/>
                        </a:spcAft>
                      </a:pPr>
                      <a:r>
                        <a:rPr lang="es-CO" sz="1300" dirty="0">
                          <a:solidFill>
                            <a:schemeClr val="tx1"/>
                          </a:solidFill>
                          <a:effectLst/>
                          <a:latin typeface="Arial" panose="020B0604020202020204" pitchFamily="34" charset="0"/>
                          <a:cs typeface="Arial" panose="020B0604020202020204" pitchFamily="34" charset="0"/>
                        </a:rPr>
                        <a:t>Artículo 3. Incentivar a través de la Administración Distrital para que con  fundamento en la Política Ambiental Colombiana y el Plan Maestro para el manejo integral de Residuos Sólidos en el Distrito Capital, se promueva ante los fabricantes y distribuidores de cigarrillos y gomas de mascar (chicles) la realización de campañas tanto publicitarias como de consenso a los ciudadanos acerca del manejo de esta clase de residuos y de las consecuencias ambientales sobre el suelo,  el agua y la salud pública en general al arrojar esta tipo de basuras en la vía pública. </a:t>
                      </a:r>
                    </a:p>
                    <a:p>
                      <a:pPr algn="just">
                        <a:lnSpc>
                          <a:spcPct val="150000"/>
                        </a:lnSpc>
                        <a:spcAft>
                          <a:spcPts val="0"/>
                        </a:spcAft>
                      </a:pPr>
                      <a:endParaRPr lang="es-CO" sz="1300" dirty="0" smtClean="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pPr>
                      <a:r>
                        <a:rPr lang="es-CO" sz="1300" dirty="0" smtClean="0">
                          <a:solidFill>
                            <a:schemeClr val="tx1"/>
                          </a:solidFill>
                          <a:effectLst/>
                          <a:latin typeface="Arial" panose="020B0604020202020204" pitchFamily="34" charset="0"/>
                          <a:cs typeface="Arial" panose="020B0604020202020204" pitchFamily="34" charset="0"/>
                        </a:rPr>
                        <a:t>Artículo </a:t>
                      </a:r>
                      <a:r>
                        <a:rPr lang="es-CO" sz="1300" dirty="0">
                          <a:solidFill>
                            <a:schemeClr val="tx1"/>
                          </a:solidFill>
                          <a:effectLst/>
                          <a:latin typeface="Arial" panose="020B0604020202020204" pitchFamily="34" charset="0"/>
                          <a:cs typeface="Arial" panose="020B0604020202020204" pitchFamily="34" charset="0"/>
                        </a:rPr>
                        <a:t>4. Exhórtese a la Administración pública para que a través de sus entidades se implementen mecanismos para sancionar las conductas violatorias del ordenamiento jurídico en lo que respecta a temas ambientales y que vayan en contra de lo dispuesto en el la Ley 1801 de 2016, en lo relacionado el deshecho de los residuos producidos con el consumo de goma de mascar (chicle) y cigarrillos.</a:t>
                      </a:r>
                    </a:p>
                    <a:p>
                      <a:pPr algn="just">
                        <a:lnSpc>
                          <a:spcPct val="150000"/>
                        </a:lnSpc>
                        <a:spcAft>
                          <a:spcPts val="0"/>
                        </a:spcAft>
                      </a:pPr>
                      <a:r>
                        <a:rPr lang="es-CO" sz="1300" dirty="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CO" sz="1300" dirty="0">
                          <a:solidFill>
                            <a:schemeClr val="tx1"/>
                          </a:solidFill>
                          <a:effectLst/>
                          <a:latin typeface="Arial" panose="020B0604020202020204" pitchFamily="34" charset="0"/>
                          <a:cs typeface="Arial" panose="020B0604020202020204" pitchFamily="34" charset="0"/>
                        </a:rPr>
                        <a:t>Parágrafo: las sanciones que se implementarán podrán ser tanto pedagógicas como económicas, y estas sanciones estarán conforme a las leyes existentes.              </a:t>
                      </a:r>
                      <a:endParaRPr lang="es-CO"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218" marR="30218"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1406401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49382" y="175846"/>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860473"/>
            <a:ext cx="663384" cy="779692"/>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928722335"/>
              </p:ext>
            </p:extLst>
          </p:nvPr>
        </p:nvGraphicFramePr>
        <p:xfrm>
          <a:off x="1059869" y="531117"/>
          <a:ext cx="9715502" cy="5635827"/>
        </p:xfrm>
        <a:graphic>
          <a:graphicData uri="http://schemas.openxmlformats.org/drawingml/2006/table">
            <a:tbl>
              <a:tblPr firstRow="1" firstCol="1" bandRow="1">
                <a:tableStyleId>{5C22544A-7EE6-4342-B048-85BDC9FD1C3A}</a:tableStyleId>
              </a:tblPr>
              <a:tblGrid>
                <a:gridCol w="4857751"/>
                <a:gridCol w="4857751"/>
              </a:tblGrid>
              <a:tr h="4035627">
                <a:tc>
                  <a:txBody>
                    <a:bodyPr/>
                    <a:lstStyle/>
                    <a:p>
                      <a:pPr algn="just">
                        <a:lnSpc>
                          <a:spcPct val="150000"/>
                        </a:lnSpc>
                      </a:pPr>
                      <a:r>
                        <a:rPr lang="es-ES" sz="1400" b="0" dirty="0">
                          <a:solidFill>
                            <a:schemeClr val="tx1"/>
                          </a:solidFill>
                          <a:effectLst/>
                          <a:latin typeface="Arial" panose="020B0604020202020204" pitchFamily="34" charset="0"/>
                          <a:cs typeface="Arial" panose="020B0604020202020204" pitchFamily="34" charset="0"/>
                        </a:rPr>
                        <a:t> </a:t>
                      </a:r>
                      <a:endParaRPr lang="es-CO" sz="1400" b="0" dirty="0">
                        <a:solidFill>
                          <a:schemeClr val="tx1"/>
                        </a:solidFill>
                        <a:effectLst/>
                        <a:latin typeface="Arial" panose="020B0604020202020204" pitchFamily="34" charset="0"/>
                        <a:cs typeface="Arial" panose="020B0604020202020204" pitchFamily="34" charset="0"/>
                      </a:endParaRPr>
                    </a:p>
                    <a:p>
                      <a:pPr algn="just">
                        <a:lnSpc>
                          <a:spcPct val="150000"/>
                        </a:lnSpc>
                      </a:pPr>
                      <a:r>
                        <a:rPr lang="es-ES" sz="1400" b="0" dirty="0">
                          <a:solidFill>
                            <a:schemeClr val="tx1"/>
                          </a:solidFill>
                          <a:effectLst/>
                          <a:latin typeface="Arial" panose="020B0604020202020204" pitchFamily="34" charset="0"/>
                          <a:cs typeface="Arial" panose="020B0604020202020204" pitchFamily="34" charset="0"/>
                        </a:rPr>
                        <a:t>Artículo 5. Promuévase la instalación de canecas de basura con dispositivos para colillas de cigarrillo en zonas de gran afluencia de personas, así como la implementación de herramientas informativas sobre su uso.</a:t>
                      </a:r>
                      <a:endParaRPr lang="es-CO" sz="1400" b="0" dirty="0">
                        <a:solidFill>
                          <a:schemeClr val="tx1"/>
                        </a:solidFill>
                        <a:effectLst/>
                        <a:latin typeface="Arial" panose="020B0604020202020204" pitchFamily="34" charset="0"/>
                        <a:cs typeface="Arial" panose="020B0604020202020204" pitchFamily="34" charset="0"/>
                      </a:endParaRPr>
                    </a:p>
                  </a:txBody>
                  <a:tcPr marL="50597" marR="50597" marT="0" marB="0">
                    <a:solidFill>
                      <a:schemeClr val="tx2">
                        <a:lumMod val="20000"/>
                        <a:lumOff val="80000"/>
                      </a:schemeClr>
                    </a:solidFill>
                  </a:tcPr>
                </a:tc>
                <a:tc>
                  <a:txBody>
                    <a:bodyPr/>
                    <a:lstStyle/>
                    <a:p>
                      <a:pPr>
                        <a:lnSpc>
                          <a:spcPct val="150000"/>
                        </a:lnSpc>
                        <a:spcAft>
                          <a:spcPts val="0"/>
                        </a:spcAft>
                      </a:pPr>
                      <a:r>
                        <a:rPr lang="es-CO" sz="1400" dirty="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CO" sz="1400" dirty="0">
                          <a:solidFill>
                            <a:schemeClr val="tx1"/>
                          </a:solidFill>
                          <a:effectLst/>
                          <a:latin typeface="Arial" panose="020B0604020202020204" pitchFamily="34" charset="0"/>
                          <a:cs typeface="Arial" panose="020B0604020202020204" pitchFamily="34" charset="0"/>
                        </a:rPr>
                        <a:t>Artículo 5. La Administración Distrital en el cumplimiento de sus atribuciones creará un plan progresivo de instalación de canecas de basuras con dispositivos para el deshecho de gomas de mascar y de colillas de cigarrillos, así como también se implementarán las correspondientes herramientas informativas de su uso.</a:t>
                      </a:r>
                    </a:p>
                    <a:p>
                      <a:pPr algn="just">
                        <a:lnSpc>
                          <a:spcPct val="150000"/>
                        </a:lnSpc>
                        <a:spcAft>
                          <a:spcPts val="0"/>
                        </a:spcAft>
                      </a:pPr>
                      <a:r>
                        <a:rPr lang="es-CO" sz="1400" dirty="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CO" sz="1600" dirty="0">
                          <a:solidFill>
                            <a:schemeClr val="tx1"/>
                          </a:solidFill>
                          <a:effectLst/>
                          <a:latin typeface="Arial" panose="020B0604020202020204" pitchFamily="34" charset="0"/>
                          <a:cs typeface="Arial" panose="020B0604020202020204" pitchFamily="34" charset="0"/>
                        </a:rPr>
                        <a:t>Parágrafo: </a:t>
                      </a:r>
                      <a:r>
                        <a:rPr lang="es-CO" sz="1400" dirty="0">
                          <a:solidFill>
                            <a:schemeClr val="tx1"/>
                          </a:solidFill>
                          <a:effectLst/>
                          <a:latin typeface="Arial" panose="020B0604020202020204" pitchFamily="34" charset="0"/>
                          <a:cs typeface="Arial" panose="020B0604020202020204" pitchFamily="34" charset="0"/>
                        </a:rPr>
                        <a:t>El plan progresivo de instalación de canecas iniciará como lo estipule la Administración Distrital.       </a:t>
                      </a:r>
                      <a:endParaRPr lang="es-CO"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0597" marR="50597" marT="0" marB="0">
                    <a:solidFill>
                      <a:schemeClr val="accent1">
                        <a:lumMod val="20000"/>
                        <a:lumOff val="80000"/>
                      </a:schemeClr>
                    </a:solidFill>
                  </a:tcPr>
                </a:tc>
              </a:tr>
              <a:tr h="1387247">
                <a:tc>
                  <a:txBody>
                    <a:bodyPr/>
                    <a:lstStyle/>
                    <a:p>
                      <a:pPr algn="just">
                        <a:lnSpc>
                          <a:spcPct val="150000"/>
                        </a:lnSpc>
                      </a:pPr>
                      <a:r>
                        <a:rPr lang="es-ES" sz="1400" b="0" dirty="0">
                          <a:solidFill>
                            <a:schemeClr val="tx1"/>
                          </a:solidFill>
                          <a:effectLst/>
                          <a:latin typeface="Arial" panose="020B0604020202020204" pitchFamily="34" charset="0"/>
                          <a:cs typeface="Arial" panose="020B0604020202020204" pitchFamily="34" charset="0"/>
                        </a:rPr>
                        <a:t> </a:t>
                      </a:r>
                      <a:endParaRPr lang="es-CO" sz="1400" b="0"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pPr>
                      <a:r>
                        <a:rPr lang="es-ES" sz="1400" b="0" dirty="0">
                          <a:solidFill>
                            <a:schemeClr val="tx1"/>
                          </a:solidFill>
                          <a:effectLst/>
                          <a:latin typeface="Arial" panose="020B0604020202020204" pitchFamily="34" charset="0"/>
                          <a:cs typeface="Arial" panose="020B0604020202020204" pitchFamily="34" charset="0"/>
                        </a:rPr>
                        <a:t>Artículo 6. Vigencia. El presente acuerdo rige a partir de la fecha de su publicación.</a:t>
                      </a:r>
                      <a:endParaRPr lang="es-CO" sz="1400" b="0" dirty="0">
                        <a:solidFill>
                          <a:schemeClr val="tx1"/>
                        </a:solidFill>
                        <a:effectLst/>
                        <a:latin typeface="Arial" panose="020B0604020202020204" pitchFamily="34" charset="0"/>
                        <a:cs typeface="Arial" panose="020B0604020202020204" pitchFamily="34" charset="0"/>
                      </a:endParaRPr>
                    </a:p>
                    <a:p>
                      <a:pPr algn="just">
                        <a:lnSpc>
                          <a:spcPct val="150000"/>
                        </a:lnSpc>
                      </a:pPr>
                      <a:r>
                        <a:rPr lang="es-ES" sz="1400" b="0" dirty="0">
                          <a:solidFill>
                            <a:schemeClr val="tx1"/>
                          </a:solidFill>
                          <a:effectLst/>
                          <a:latin typeface="Arial" panose="020B0604020202020204" pitchFamily="34" charset="0"/>
                          <a:cs typeface="Arial" panose="020B0604020202020204" pitchFamily="34" charset="0"/>
                        </a:rPr>
                        <a:t> </a:t>
                      </a:r>
                      <a:endParaRPr lang="es-CO" sz="1400" b="0" dirty="0">
                        <a:solidFill>
                          <a:schemeClr val="tx1"/>
                        </a:solidFill>
                        <a:effectLst/>
                        <a:latin typeface="Arial" panose="020B0604020202020204" pitchFamily="34" charset="0"/>
                        <a:cs typeface="Arial" panose="020B0604020202020204" pitchFamily="34" charset="0"/>
                      </a:endParaRPr>
                    </a:p>
                    <a:p>
                      <a:pPr algn="just">
                        <a:lnSpc>
                          <a:spcPct val="150000"/>
                        </a:lnSpc>
                      </a:pPr>
                      <a:r>
                        <a:rPr lang="es-ES" sz="1400" b="0" dirty="0">
                          <a:solidFill>
                            <a:schemeClr val="tx1"/>
                          </a:solidFill>
                          <a:effectLst/>
                          <a:latin typeface="Arial" panose="020B0604020202020204" pitchFamily="34" charset="0"/>
                          <a:cs typeface="Arial" panose="020B0604020202020204" pitchFamily="34" charset="0"/>
                        </a:rPr>
                        <a:t> </a:t>
                      </a:r>
                      <a:endParaRPr lang="es-CO" sz="1400" b="0" dirty="0">
                        <a:solidFill>
                          <a:schemeClr val="tx1"/>
                        </a:solidFill>
                        <a:effectLst/>
                        <a:latin typeface="Arial" panose="020B0604020202020204" pitchFamily="34" charset="0"/>
                        <a:cs typeface="Arial" panose="020B0604020202020204" pitchFamily="34" charset="0"/>
                      </a:endParaRPr>
                    </a:p>
                  </a:txBody>
                  <a:tcPr marL="50597" marR="50597" marT="0" marB="0">
                    <a:solidFill>
                      <a:schemeClr val="tx2">
                        <a:lumMod val="20000"/>
                        <a:lumOff val="80000"/>
                      </a:schemeClr>
                    </a:solidFill>
                  </a:tcPr>
                </a:tc>
                <a:tc>
                  <a:txBody>
                    <a:bodyPr/>
                    <a:lstStyle/>
                    <a:p>
                      <a:pPr algn="just">
                        <a:lnSpc>
                          <a:spcPct val="150000"/>
                        </a:lnSpc>
                        <a:spcAft>
                          <a:spcPts val="0"/>
                        </a:spcAft>
                      </a:pPr>
                      <a:r>
                        <a:rPr lang="es-ES" sz="1400" dirty="0">
                          <a:solidFill>
                            <a:schemeClr val="tx1"/>
                          </a:solidFill>
                          <a:effectLst/>
                          <a:latin typeface="Arial" panose="020B0604020202020204" pitchFamily="34" charset="0"/>
                          <a:cs typeface="Arial" panose="020B0604020202020204" pitchFamily="34" charset="0"/>
                        </a:rPr>
                        <a:t> </a:t>
                      </a:r>
                      <a:endParaRPr lang="es-CO" sz="1400"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pPr>
                      <a:r>
                        <a:rPr lang="es-ES" sz="1400" dirty="0">
                          <a:solidFill>
                            <a:schemeClr val="tx1"/>
                          </a:solidFill>
                          <a:effectLst/>
                          <a:latin typeface="Arial" panose="020B0604020202020204" pitchFamily="34" charset="0"/>
                          <a:cs typeface="Arial" panose="020B0604020202020204" pitchFamily="34" charset="0"/>
                        </a:rPr>
                        <a:t>Artículo 6. Vigencia. El presente acuerdo rige a partir de la fecha de su publicación.</a:t>
                      </a:r>
                      <a:endParaRPr lang="es-CO" sz="1400"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pPr>
                      <a:r>
                        <a:rPr lang="es-CO" sz="1400" dirty="0">
                          <a:solidFill>
                            <a:schemeClr val="tx1"/>
                          </a:solidFill>
                          <a:effectLst/>
                          <a:latin typeface="Arial" panose="020B0604020202020204" pitchFamily="34" charset="0"/>
                          <a:cs typeface="Arial" panose="020B0604020202020204" pitchFamily="34" charset="0"/>
                        </a:rPr>
                        <a:t> </a:t>
                      </a:r>
                      <a:endParaRPr lang="es-CO"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0597" marR="50597"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76463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49382" y="175846"/>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860473"/>
            <a:ext cx="663384" cy="779692"/>
          </a:xfrm>
          <a:prstGeom prst="rect">
            <a:avLst/>
          </a:prstGeom>
        </p:spPr>
      </p:pic>
      <p:sp>
        <p:nvSpPr>
          <p:cNvPr id="2" name="CuadroTexto 1"/>
          <p:cNvSpPr txBox="1"/>
          <p:nvPr/>
        </p:nvSpPr>
        <p:spPr>
          <a:xfrm>
            <a:off x="397452" y="438892"/>
            <a:ext cx="11398827" cy="1569660"/>
          </a:xfrm>
          <a:prstGeom prst="rect">
            <a:avLst/>
          </a:prstGeom>
          <a:noFill/>
        </p:spPr>
        <p:txBody>
          <a:bodyPr wrap="square" rtlCol="0">
            <a:spAutoFit/>
          </a:bodyPr>
          <a:lstStyle/>
          <a:p>
            <a:pPr algn="ctr"/>
            <a:r>
              <a:rPr lang="es-ES" sz="4800" b="1" dirty="0" smtClean="0">
                <a:solidFill>
                  <a:schemeClr val="bg1"/>
                </a:solidFill>
                <a:latin typeface="Arial" panose="020B0604020202020204" pitchFamily="34" charset="0"/>
                <a:cs typeface="Arial" panose="020B0604020202020204" pitchFamily="34" charset="0"/>
              </a:rPr>
              <a:t>FUENTES </a:t>
            </a:r>
          </a:p>
          <a:p>
            <a:pPr algn="ctr"/>
            <a:endParaRPr lang="es-CO" sz="4800" dirty="0">
              <a:solidFill>
                <a:schemeClr val="bg1"/>
              </a:solidFill>
              <a:latin typeface="Arial" panose="020B0604020202020204" pitchFamily="34" charset="0"/>
              <a:cs typeface="Arial" panose="020B0604020202020204" pitchFamily="34" charset="0"/>
            </a:endParaRPr>
          </a:p>
        </p:txBody>
      </p:sp>
      <p:sp>
        <p:nvSpPr>
          <p:cNvPr id="3" name="CuadroTexto 2"/>
          <p:cNvSpPr txBox="1"/>
          <p:nvPr/>
        </p:nvSpPr>
        <p:spPr>
          <a:xfrm>
            <a:off x="431222" y="1205346"/>
            <a:ext cx="11546898" cy="5191165"/>
          </a:xfrm>
          <a:prstGeom prst="rect">
            <a:avLst/>
          </a:prstGeom>
          <a:noFill/>
        </p:spPr>
        <p:txBody>
          <a:bodyPr wrap="square" rtlCol="0">
            <a:spAutoFit/>
          </a:bodyPr>
          <a:lstStyle/>
          <a:p>
            <a:pPr marL="285750" indent="-285750">
              <a:buFont typeface="Arial" panose="020B0604020202020204" pitchFamily="34" charset="0"/>
              <a:buChar char="•"/>
            </a:pPr>
            <a:r>
              <a:rPr lang="es-CO" sz="2000" dirty="0" smtClean="0">
                <a:solidFill>
                  <a:schemeClr val="bg1"/>
                </a:solidFill>
              </a:rPr>
              <a:t>https://www.google.com.co/</a:t>
            </a:r>
            <a:r>
              <a:rPr lang="es-CO" sz="2000" dirty="0" err="1" smtClean="0">
                <a:solidFill>
                  <a:schemeClr val="bg1"/>
                </a:solidFill>
              </a:rPr>
              <a:t>search?biw</a:t>
            </a:r>
            <a:r>
              <a:rPr lang="es-CO" sz="2000" dirty="0" smtClean="0">
                <a:solidFill>
                  <a:schemeClr val="bg1"/>
                </a:solidFill>
              </a:rPr>
              <a:t>=1382&amp;bih=791&amp;tbm=</a:t>
            </a:r>
            <a:r>
              <a:rPr lang="es-CO" sz="2000" dirty="0" err="1" smtClean="0">
                <a:solidFill>
                  <a:schemeClr val="bg1"/>
                </a:solidFill>
              </a:rPr>
              <a:t>isch&amp;sa</a:t>
            </a:r>
            <a:r>
              <a:rPr lang="es-CO" sz="2000" dirty="0" smtClean="0">
                <a:solidFill>
                  <a:schemeClr val="bg1"/>
                </a:solidFill>
              </a:rPr>
              <a:t>=1&amp;q=</a:t>
            </a:r>
            <a:r>
              <a:rPr lang="es-CO" sz="2000" dirty="0" err="1" smtClean="0">
                <a:solidFill>
                  <a:schemeClr val="bg1"/>
                </a:solidFill>
              </a:rPr>
              <a:t>gomas+de+mascar+piso&amp;oq</a:t>
            </a:r>
            <a:r>
              <a:rPr lang="es-CO" sz="2000" dirty="0" smtClean="0">
                <a:solidFill>
                  <a:schemeClr val="bg1"/>
                </a:solidFill>
              </a:rPr>
              <a:t>=</a:t>
            </a:r>
            <a:r>
              <a:rPr lang="es-CO" sz="2000" dirty="0" err="1" smtClean="0">
                <a:solidFill>
                  <a:schemeClr val="bg1"/>
                </a:solidFill>
              </a:rPr>
              <a:t>gomas+de+mascar+piso&amp;gs_l</a:t>
            </a:r>
            <a:r>
              <a:rPr lang="es-CO" sz="2000" dirty="0" smtClean="0">
                <a:solidFill>
                  <a:schemeClr val="bg1"/>
                </a:solidFill>
              </a:rPr>
              <a:t>=psy-ab.3...2075.2880.0.3112.5.5.0.0.0.0.184.515.0j3.3.0....0...1.1.64.psy-ab..2.2.353...0j0i30k1j0i24k1.UpQyj3_NiK4#imgrc=0Zk3SKxwCRhCuM:</a:t>
            </a:r>
          </a:p>
          <a:p>
            <a:pPr marL="285750" indent="-285750">
              <a:buFont typeface="Arial" panose="020B0604020202020204" pitchFamily="34" charset="0"/>
              <a:buChar char="•"/>
            </a:pPr>
            <a:r>
              <a:rPr lang="es-ES" sz="2000" dirty="0" smtClean="0">
                <a:solidFill>
                  <a:schemeClr val="bg1"/>
                </a:solidFill>
              </a:rPr>
              <a:t>https://www.google.com.co/</a:t>
            </a:r>
            <a:r>
              <a:rPr lang="es-ES" sz="2000" dirty="0" err="1" smtClean="0">
                <a:solidFill>
                  <a:schemeClr val="bg1"/>
                </a:solidFill>
              </a:rPr>
              <a:t>search?biw</a:t>
            </a:r>
            <a:r>
              <a:rPr lang="es-ES" sz="2000" dirty="0" smtClean="0">
                <a:solidFill>
                  <a:schemeClr val="bg1"/>
                </a:solidFill>
              </a:rPr>
              <a:t>=1382&amp;bih=791&amp;tbm=</a:t>
            </a:r>
            <a:r>
              <a:rPr lang="es-ES" sz="2000" dirty="0" err="1" smtClean="0">
                <a:solidFill>
                  <a:schemeClr val="bg1"/>
                </a:solidFill>
              </a:rPr>
              <a:t>isch&amp;sa</a:t>
            </a:r>
            <a:r>
              <a:rPr lang="es-ES" sz="2000" dirty="0" smtClean="0">
                <a:solidFill>
                  <a:schemeClr val="bg1"/>
                </a:solidFill>
              </a:rPr>
              <a:t>=1&amp;q=</a:t>
            </a:r>
            <a:r>
              <a:rPr lang="es-ES" sz="2000" dirty="0" err="1" smtClean="0">
                <a:solidFill>
                  <a:schemeClr val="bg1"/>
                </a:solidFill>
              </a:rPr>
              <a:t>COLILLAS+TOXICOS&amp;oq</a:t>
            </a:r>
            <a:r>
              <a:rPr lang="es-ES" sz="2000" dirty="0" smtClean="0">
                <a:solidFill>
                  <a:schemeClr val="bg1"/>
                </a:solidFill>
              </a:rPr>
              <a:t>=</a:t>
            </a:r>
            <a:r>
              <a:rPr lang="es-ES" sz="2000" dirty="0" err="1" smtClean="0">
                <a:solidFill>
                  <a:schemeClr val="bg1"/>
                </a:solidFill>
              </a:rPr>
              <a:t>COLILLAS+TOXICOS&amp;gs_l</a:t>
            </a:r>
            <a:r>
              <a:rPr lang="es-ES" sz="2000" dirty="0" smtClean="0">
                <a:solidFill>
                  <a:schemeClr val="bg1"/>
                </a:solidFill>
              </a:rPr>
              <a:t>=psy-ab.3...207937.215027.0.215389.21.19.2.0.0.0.179.2537.0j18.18.0....0...1.1.64.psy-ab..1.14.1837.0..0j0i67k1j0i8i30k1.GP_j-UAjJbg#imgrc=</a:t>
            </a:r>
            <a:r>
              <a:rPr lang="es-ES" sz="2000" dirty="0" err="1" smtClean="0">
                <a:solidFill>
                  <a:schemeClr val="bg1"/>
                </a:solidFill>
              </a:rPr>
              <a:t>fflxLKpRhUkizM</a:t>
            </a:r>
            <a:r>
              <a:rPr lang="es-ES" sz="2000" dirty="0" smtClean="0">
                <a:solidFill>
                  <a:schemeClr val="bg1"/>
                </a:solidFill>
              </a:rPr>
              <a:t>:</a:t>
            </a:r>
          </a:p>
          <a:p>
            <a:pPr marL="285750" indent="-285750">
              <a:buFont typeface="Arial" panose="020B0604020202020204" pitchFamily="34" charset="0"/>
              <a:buChar char="•"/>
            </a:pPr>
            <a:r>
              <a:rPr lang="es-CO" sz="2000" dirty="0" smtClean="0">
                <a:solidFill>
                  <a:schemeClr val="bg1"/>
                </a:solidFill>
              </a:rPr>
              <a:t>https://www.google.com/</a:t>
            </a:r>
            <a:r>
              <a:rPr lang="es-CO" sz="2000" dirty="0" err="1" smtClean="0">
                <a:solidFill>
                  <a:schemeClr val="bg1"/>
                </a:solidFill>
              </a:rPr>
              <a:t>search?client</a:t>
            </a:r>
            <a:r>
              <a:rPr lang="es-CO" sz="2000" dirty="0" smtClean="0">
                <a:solidFill>
                  <a:schemeClr val="bg1"/>
                </a:solidFill>
              </a:rPr>
              <a:t>=</a:t>
            </a:r>
            <a:r>
              <a:rPr lang="es-CO" sz="2000" dirty="0" err="1" smtClean="0">
                <a:solidFill>
                  <a:schemeClr val="bg1"/>
                </a:solidFill>
              </a:rPr>
              <a:t>firefox-b-ab&amp;biw</a:t>
            </a:r>
            <a:r>
              <a:rPr lang="es-CO" sz="2000" dirty="0" smtClean="0">
                <a:solidFill>
                  <a:schemeClr val="bg1"/>
                </a:solidFill>
              </a:rPr>
              <a:t>=1382&amp;bih=791&amp;tbm=</a:t>
            </a:r>
            <a:r>
              <a:rPr lang="es-CO" sz="2000" dirty="0" err="1" smtClean="0">
                <a:solidFill>
                  <a:schemeClr val="bg1"/>
                </a:solidFill>
              </a:rPr>
              <a:t>isch&amp;sa</a:t>
            </a:r>
            <a:r>
              <a:rPr lang="es-CO" sz="2000" dirty="0" smtClean="0">
                <a:solidFill>
                  <a:schemeClr val="bg1"/>
                </a:solidFill>
              </a:rPr>
              <a:t>=1&amp;q=+</a:t>
            </a:r>
            <a:r>
              <a:rPr lang="es-CO" sz="2000" dirty="0" err="1" smtClean="0">
                <a:solidFill>
                  <a:schemeClr val="bg1"/>
                </a:solidFill>
              </a:rPr>
              <a:t>gomas+de+mascar+consecuencias</a:t>
            </a:r>
            <a:r>
              <a:rPr lang="es-CO" sz="2000" dirty="0" smtClean="0">
                <a:solidFill>
                  <a:schemeClr val="bg1"/>
                </a:solidFill>
              </a:rPr>
              <a:t>+&amp;</a:t>
            </a:r>
            <a:r>
              <a:rPr lang="es-CO" sz="2000" dirty="0" err="1" smtClean="0">
                <a:solidFill>
                  <a:schemeClr val="bg1"/>
                </a:solidFill>
              </a:rPr>
              <a:t>oq</a:t>
            </a:r>
            <a:r>
              <a:rPr lang="es-CO" sz="2000" dirty="0" smtClean="0">
                <a:solidFill>
                  <a:schemeClr val="bg1"/>
                </a:solidFill>
              </a:rPr>
              <a:t>=+</a:t>
            </a:r>
            <a:r>
              <a:rPr lang="es-CO" sz="2000" dirty="0" err="1" smtClean="0">
                <a:solidFill>
                  <a:schemeClr val="bg1"/>
                </a:solidFill>
              </a:rPr>
              <a:t>gomas+de+mascar+consecuencias</a:t>
            </a:r>
            <a:r>
              <a:rPr lang="es-CO" sz="2000" dirty="0" smtClean="0">
                <a:solidFill>
                  <a:schemeClr val="bg1"/>
                </a:solidFill>
              </a:rPr>
              <a:t>+&amp;</a:t>
            </a:r>
            <a:r>
              <a:rPr lang="es-CO" sz="2000" dirty="0" err="1" smtClean="0">
                <a:solidFill>
                  <a:schemeClr val="bg1"/>
                </a:solidFill>
              </a:rPr>
              <a:t>gs_l</a:t>
            </a:r>
            <a:r>
              <a:rPr lang="es-CO" sz="2000" dirty="0" smtClean="0">
                <a:solidFill>
                  <a:schemeClr val="bg1"/>
                </a:solidFill>
              </a:rPr>
              <a:t>=psy-ab.3...22449.28145.0.28449.16.16.0.0.0.0.140.1470.8j6.14.0....0...1.1.64.psy-ab..2.5.507...0j0i67k1j0i30k1j0i24k1.o1pr9qkM8ME#imgrc=5tD7dubeiSxzVM:</a:t>
            </a:r>
            <a:endParaRPr lang="es-ES" sz="2000" dirty="0">
              <a:solidFill>
                <a:schemeClr val="bg1"/>
              </a:solidFill>
            </a:endParaRPr>
          </a:p>
          <a:p>
            <a:pPr marL="285750" indent="-285750">
              <a:buFont typeface="Arial" panose="020B0604020202020204" pitchFamily="34" charset="0"/>
              <a:buChar char="•"/>
            </a:pPr>
            <a:r>
              <a:rPr lang="es-CO" sz="2000" dirty="0">
                <a:solidFill>
                  <a:schemeClr val="bg1"/>
                </a:solidFill>
              </a:rPr>
              <a:t>http://</a:t>
            </a:r>
            <a:r>
              <a:rPr lang="es-CO" sz="2000" dirty="0" smtClean="0">
                <a:solidFill>
                  <a:schemeClr val="bg1"/>
                </a:solidFill>
              </a:rPr>
              <a:t>www.corteconstitucional.gov.co/relatoria/1998/T-453-98.htm</a:t>
            </a:r>
            <a:endParaRPr lang="es-ES" sz="2000" dirty="0" smtClean="0">
              <a:solidFill>
                <a:schemeClr val="bg1"/>
              </a:solidFill>
            </a:endParaRPr>
          </a:p>
          <a:p>
            <a:pPr marL="285750" indent="-285750">
              <a:buFont typeface="Arial" panose="020B0604020202020204" pitchFamily="34" charset="0"/>
              <a:buChar char="•"/>
            </a:pPr>
            <a:r>
              <a:rPr lang="es-CO" sz="2000" baseline="30000" dirty="0" smtClean="0"/>
              <a:t> </a:t>
            </a:r>
            <a:r>
              <a:rPr lang="es-ES" sz="2000" baseline="30000" dirty="0" smtClean="0"/>
              <a:t>3 Mar 2016</a:t>
            </a:r>
            <a:endParaRPr lang="es-CO" sz="2000" baseline="30000" dirty="0" smtClean="0"/>
          </a:p>
          <a:p>
            <a:pPr marL="285750" indent="-285750">
              <a:buFont typeface="Arial" panose="020B0604020202020204" pitchFamily="34" charset="0"/>
              <a:buChar char="•"/>
            </a:pPr>
            <a:r>
              <a:rPr lang="es-CO" sz="2000" dirty="0" smtClean="0">
                <a:solidFill>
                  <a:schemeClr val="bg1"/>
                </a:solidFill>
              </a:rPr>
              <a:t>http</a:t>
            </a:r>
            <a:r>
              <a:rPr lang="es-CO" sz="2000" dirty="0">
                <a:solidFill>
                  <a:schemeClr val="bg1"/>
                </a:solidFill>
              </a:rPr>
              <a:t>://www.elespectador.com/noticias/medio-ambiente/colillas-un-problemota-ambiental-articulo-624749</a:t>
            </a:r>
          </a:p>
          <a:p>
            <a:pPr marL="285750" indent="-285750">
              <a:buFont typeface="Arial" panose="020B0604020202020204" pitchFamily="34" charset="0"/>
              <a:buChar char="•"/>
            </a:pPr>
            <a:r>
              <a:rPr lang="es-CO" sz="2000" dirty="0">
                <a:solidFill>
                  <a:schemeClr val="bg1"/>
                </a:solidFill>
              </a:rPr>
              <a:t>http://www.who.int/mediacentre/news/releases/2017/no-tobacco-day/es/</a:t>
            </a:r>
          </a:p>
          <a:p>
            <a:pPr marL="285750" indent="-285750">
              <a:buFont typeface="Arial" panose="020B0604020202020204" pitchFamily="34" charset="0"/>
              <a:buChar char="•"/>
            </a:pPr>
            <a:r>
              <a:rPr lang="es-CO" sz="2000" dirty="0">
                <a:solidFill>
                  <a:schemeClr val="bg1"/>
                </a:solidFill>
              </a:rPr>
              <a:t>http://</a:t>
            </a:r>
            <a:r>
              <a:rPr lang="es-CO" sz="2000" dirty="0" smtClean="0">
                <a:solidFill>
                  <a:schemeClr val="bg1"/>
                </a:solidFill>
              </a:rPr>
              <a:t>tesis.ipn.mx/handle/123456789/20490</a:t>
            </a:r>
          </a:p>
          <a:p>
            <a:endParaRPr lang="es-CO" dirty="0"/>
          </a:p>
        </p:txBody>
      </p:sp>
    </p:spTree>
    <p:extLst>
      <p:ext uri="{BB962C8B-B14F-4D97-AF65-F5344CB8AC3E}">
        <p14:creationId xmlns:p14="http://schemas.microsoft.com/office/powerpoint/2010/main" val="2420571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49382" y="175846"/>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860473"/>
            <a:ext cx="663384" cy="779692"/>
          </a:xfrm>
          <a:prstGeom prst="rect">
            <a:avLst/>
          </a:prstGeom>
        </p:spPr>
      </p:pic>
      <p:sp>
        <p:nvSpPr>
          <p:cNvPr id="2" name="CuadroTexto 1"/>
          <p:cNvSpPr txBox="1"/>
          <p:nvPr/>
        </p:nvSpPr>
        <p:spPr>
          <a:xfrm>
            <a:off x="397452" y="438892"/>
            <a:ext cx="11398827" cy="1015663"/>
          </a:xfrm>
          <a:prstGeom prst="rect">
            <a:avLst/>
          </a:prstGeom>
          <a:noFill/>
        </p:spPr>
        <p:txBody>
          <a:bodyPr wrap="square" rtlCol="0">
            <a:spAutoFit/>
          </a:bodyPr>
          <a:lstStyle/>
          <a:p>
            <a:pPr algn="ctr"/>
            <a:r>
              <a:rPr lang="es-ES" sz="6000" b="1" i="1" dirty="0" smtClean="0">
                <a:solidFill>
                  <a:schemeClr val="bg1"/>
                </a:solidFill>
              </a:rPr>
              <a:t>GRACIAS</a:t>
            </a:r>
            <a:endParaRPr lang="es-CO" sz="6000" dirty="0">
              <a:solidFill>
                <a:schemeClr val="bg1"/>
              </a:solidFill>
              <a:latin typeface="Arial" panose="020B0604020202020204" pitchFamily="34" charset="0"/>
              <a:cs typeface="Arial" panose="020B0604020202020204" pitchFamily="34" charset="0"/>
            </a:endParaRPr>
          </a:p>
        </p:txBody>
      </p:sp>
      <p:sp>
        <p:nvSpPr>
          <p:cNvPr id="3" name="CuadroTexto 2"/>
          <p:cNvSpPr txBox="1"/>
          <p:nvPr/>
        </p:nvSpPr>
        <p:spPr>
          <a:xfrm>
            <a:off x="397452" y="1223722"/>
            <a:ext cx="11546898" cy="369332"/>
          </a:xfrm>
          <a:prstGeom prst="rect">
            <a:avLst/>
          </a:prstGeom>
          <a:noFill/>
        </p:spPr>
        <p:txBody>
          <a:bodyPr wrap="square" rtlCol="0">
            <a:spAutoFit/>
          </a:bodyPr>
          <a:lstStyle/>
          <a:p>
            <a:endParaRPr lang="es-CO" dirty="0" smtClean="0">
              <a:solidFill>
                <a:schemeClr val="bg1"/>
              </a:solidFill>
            </a:endParaRPr>
          </a:p>
        </p:txBody>
      </p:sp>
      <p:sp>
        <p:nvSpPr>
          <p:cNvPr id="4" name="Rectángulo 3"/>
          <p:cNvSpPr/>
          <p:nvPr/>
        </p:nvSpPr>
        <p:spPr>
          <a:xfrm>
            <a:off x="3349336" y="5128644"/>
            <a:ext cx="6096000" cy="923330"/>
          </a:xfrm>
          <a:prstGeom prst="rect">
            <a:avLst/>
          </a:prstGeom>
        </p:spPr>
        <p:txBody>
          <a:bodyPr>
            <a:spAutoFit/>
          </a:bodyPr>
          <a:lstStyle/>
          <a:p>
            <a:pPr algn="ctr"/>
            <a:r>
              <a:rPr lang="es-CO" b="1" dirty="0" smtClean="0">
                <a:solidFill>
                  <a:srgbClr val="92D050"/>
                </a:solidFill>
              </a:rPr>
              <a:t>______________________________________________</a:t>
            </a:r>
          </a:p>
          <a:p>
            <a:pPr algn="ctr"/>
            <a:r>
              <a:rPr lang="es-CO" b="1" dirty="0" smtClean="0">
                <a:solidFill>
                  <a:schemeClr val="bg1"/>
                </a:solidFill>
              </a:rPr>
              <a:t> </a:t>
            </a:r>
            <a:r>
              <a:rPr lang="es-CO" b="1" dirty="0" smtClean="0">
                <a:solidFill>
                  <a:schemeClr val="bg1"/>
                </a:solidFill>
                <a:latin typeface="Arial" panose="020B0604020202020204" pitchFamily="34" charset="0"/>
                <a:cs typeface="Arial" panose="020B0604020202020204" pitchFamily="34" charset="0"/>
              </a:rPr>
              <a:t>Ricardo Andrés Correa Mojica</a:t>
            </a:r>
          </a:p>
          <a:p>
            <a:pPr algn="ctr"/>
            <a:r>
              <a:rPr lang="es-CO" b="1" dirty="0" smtClean="0">
                <a:solidFill>
                  <a:schemeClr val="bg1"/>
                </a:solidFill>
                <a:latin typeface="Arial" panose="020B0604020202020204" pitchFamily="34" charset="0"/>
                <a:cs typeface="Arial" panose="020B0604020202020204" pitchFamily="34" charset="0"/>
              </a:rPr>
              <a:t>             Concejal de Bogotá  </a:t>
            </a:r>
            <a:endParaRPr lang="es-CO" b="1" dirty="0">
              <a:solidFill>
                <a:srgbClr val="92D050"/>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4"/>
          <a:stretch>
            <a:fillRect/>
          </a:stretch>
        </p:blipFill>
        <p:spPr>
          <a:xfrm>
            <a:off x="1434811" y="2114514"/>
            <a:ext cx="4425662" cy="2834392"/>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9634" y="2114514"/>
            <a:ext cx="3104817" cy="2801854"/>
          </a:xfrm>
          <a:prstGeom prst="rect">
            <a:avLst/>
          </a:prstGeom>
        </p:spPr>
      </p:pic>
    </p:spTree>
    <p:extLst>
      <p:ext uri="{BB962C8B-B14F-4D97-AF65-F5344CB8AC3E}">
        <p14:creationId xmlns:p14="http://schemas.microsoft.com/office/powerpoint/2010/main" val="1278290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49382" y="175846"/>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943600"/>
            <a:ext cx="663384" cy="779692"/>
          </a:xfrm>
          <a:prstGeom prst="rect">
            <a:avLst/>
          </a:prstGeom>
        </p:spPr>
      </p:pic>
      <p:sp>
        <p:nvSpPr>
          <p:cNvPr id="2" name="Rectángulo 1"/>
          <p:cNvSpPr/>
          <p:nvPr/>
        </p:nvSpPr>
        <p:spPr>
          <a:xfrm>
            <a:off x="693593" y="1667011"/>
            <a:ext cx="10806546" cy="2662267"/>
          </a:xfrm>
          <a:prstGeom prst="rect">
            <a:avLst/>
          </a:prstGeom>
        </p:spPr>
        <p:txBody>
          <a:bodyPr wrap="square">
            <a:spAutoFit/>
          </a:bodyPr>
          <a:lstStyle/>
          <a:p>
            <a:pPr algn="just">
              <a:lnSpc>
                <a:spcPct val="150000"/>
              </a:lnSpc>
              <a:spcAft>
                <a:spcPts val="0"/>
              </a:spcAft>
            </a:pPr>
            <a:r>
              <a:rPr lang="es-ES" kern="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2800" kern="18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“I</a:t>
            </a:r>
            <a:r>
              <a:rPr lang="es-ES" sz="2800" kern="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ncentivar </a:t>
            </a:r>
            <a:r>
              <a:rPr lang="es-ES" sz="2800" kern="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 los productores, y comercializadores de cigarrillos y de goma de mascar, así como a las entidades públicas, a generar mecanismos efectivos para garantizar la correcta disposición de estos productos, y prevenir conductas que atenten contra el patrimonio y mobiliario urbano de la </a:t>
            </a:r>
            <a:r>
              <a:rPr lang="es-ES" sz="2800" kern="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ciudad”.</a:t>
            </a:r>
            <a:endParaRPr lang="es-CO" sz="2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2828770" y="514491"/>
            <a:ext cx="5827877" cy="923330"/>
          </a:xfrm>
          <a:prstGeom prst="rect">
            <a:avLst/>
          </a:prstGeom>
        </p:spPr>
        <p:txBody>
          <a:bodyPr wrap="none">
            <a:spAutoFit/>
          </a:bodyPr>
          <a:lstStyle/>
          <a:p>
            <a:pPr lvl="0" algn="ctr">
              <a:lnSpc>
                <a:spcPct val="150000"/>
              </a:lnSpc>
              <a:spcAft>
                <a:spcPts val="0"/>
              </a:spcAft>
            </a:pPr>
            <a:r>
              <a:rPr lang="es-ES" sz="3600" b="1" kern="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OBJETO DEL PROYECTO</a:t>
            </a:r>
            <a:endParaRPr lang="es-CO" sz="360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910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49382" y="175846"/>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860473"/>
            <a:ext cx="663384" cy="779692"/>
          </a:xfrm>
          <a:prstGeom prst="rect">
            <a:avLst/>
          </a:prstGeom>
        </p:spPr>
      </p:pic>
      <p:sp>
        <p:nvSpPr>
          <p:cNvPr id="2" name="Rectángulo 1"/>
          <p:cNvSpPr/>
          <p:nvPr/>
        </p:nvSpPr>
        <p:spPr>
          <a:xfrm>
            <a:off x="529938" y="1923898"/>
            <a:ext cx="10972800" cy="2554545"/>
          </a:xfrm>
          <a:prstGeom prst="rect">
            <a:avLst/>
          </a:prstGeom>
        </p:spPr>
        <p:txBody>
          <a:bodyPr wrap="square">
            <a:spAutoFit/>
          </a:bodyPr>
          <a:lstStyle/>
          <a:p>
            <a:pPr algn="ctr"/>
            <a:r>
              <a:rPr lang="es-CO" sz="4000" b="1" dirty="0" smtClean="0">
                <a:solidFill>
                  <a:schemeClr val="bg1"/>
                </a:solidFill>
                <a:effectLst/>
                <a:latin typeface="Arial" panose="020B0604020202020204" pitchFamily="34" charset="0"/>
                <a:ea typeface="Calibri" panose="020F0502020204030204" pitchFamily="34" charset="0"/>
              </a:rPr>
              <a:t>CORTE </a:t>
            </a:r>
            <a:r>
              <a:rPr lang="es-CO" sz="4000" b="1" dirty="0" smtClean="0">
                <a:solidFill>
                  <a:schemeClr val="bg1"/>
                </a:solidFill>
                <a:effectLst/>
                <a:latin typeface="Arial" panose="020B0604020202020204" pitchFamily="34" charset="0"/>
                <a:ea typeface="Calibri" panose="020F0502020204030204" pitchFamily="34" charset="0"/>
              </a:rPr>
              <a:t>CONSTITUCIONAL </a:t>
            </a:r>
            <a:r>
              <a:rPr lang="es-CO" sz="4000" b="1" dirty="0" smtClean="0">
                <a:solidFill>
                  <a:schemeClr val="bg1"/>
                </a:solidFill>
                <a:effectLst/>
                <a:latin typeface="Arial" panose="020B0604020202020204" pitchFamily="34" charset="0"/>
                <a:ea typeface="Calibri" panose="020F0502020204030204" pitchFamily="34" charset="0"/>
              </a:rPr>
              <a:t>SENTENCIA </a:t>
            </a:r>
            <a:r>
              <a:rPr lang="es-CO" sz="4000" b="1" dirty="0" smtClean="0">
                <a:solidFill>
                  <a:schemeClr val="bg1"/>
                </a:solidFill>
                <a:effectLst/>
                <a:latin typeface="Arial" panose="020B0604020202020204" pitchFamily="34" charset="0"/>
                <a:ea typeface="Calibri" panose="020F0502020204030204" pitchFamily="34" charset="0"/>
              </a:rPr>
              <a:t>T-453/98 </a:t>
            </a:r>
            <a:r>
              <a:rPr lang="es-CO" sz="4000" b="1" dirty="0" smtClean="0">
                <a:solidFill>
                  <a:schemeClr val="bg1"/>
                </a:solidFill>
                <a:effectLst/>
                <a:latin typeface="Arial" panose="020B0604020202020204" pitchFamily="34" charset="0"/>
                <a:cs typeface="Arial" panose="020B0604020202020204" pitchFamily="34" charset="0"/>
              </a:rPr>
              <a:t>MAGISTRADO PONENTE: DR. ALEJANDRO MARTÍNEZ CABALLERO</a:t>
            </a:r>
          </a:p>
          <a:p>
            <a:pPr algn="ctr"/>
            <a:endParaRPr lang="es-CO" sz="4000" b="1" dirty="0">
              <a:solidFill>
                <a:schemeClr val="bg1"/>
              </a:solidFill>
            </a:endParaRPr>
          </a:p>
        </p:txBody>
      </p:sp>
    </p:spTree>
    <p:extLst>
      <p:ext uri="{BB962C8B-B14F-4D97-AF65-F5344CB8AC3E}">
        <p14:creationId xmlns:p14="http://schemas.microsoft.com/office/powerpoint/2010/main" val="2596357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49382" y="165455"/>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860473"/>
            <a:ext cx="663384" cy="779692"/>
          </a:xfrm>
          <a:prstGeom prst="rect">
            <a:avLst/>
          </a:prstGeom>
        </p:spPr>
      </p:pic>
      <p:pic>
        <p:nvPicPr>
          <p:cNvPr id="2" name="Imagen 1"/>
          <p:cNvPicPr>
            <a:picLocks noChangeAspect="1"/>
          </p:cNvPicPr>
          <p:nvPr/>
        </p:nvPicPr>
        <p:blipFill>
          <a:blip r:embed="rId4"/>
          <a:stretch>
            <a:fillRect/>
          </a:stretch>
        </p:blipFill>
        <p:spPr>
          <a:xfrm>
            <a:off x="403646" y="2042715"/>
            <a:ext cx="5487999" cy="4188997"/>
          </a:xfrm>
          <a:prstGeom prst="ellipse">
            <a:avLst/>
          </a:prstGeom>
          <a:ln>
            <a:noFill/>
          </a:ln>
          <a:effectLst>
            <a:softEdge rad="112500"/>
          </a:effectLst>
        </p:spPr>
      </p:pic>
      <p:sp>
        <p:nvSpPr>
          <p:cNvPr id="3" name="Rectángulo 2"/>
          <p:cNvSpPr/>
          <p:nvPr/>
        </p:nvSpPr>
        <p:spPr>
          <a:xfrm>
            <a:off x="259772" y="312794"/>
            <a:ext cx="11544301" cy="1815882"/>
          </a:xfrm>
          <a:prstGeom prst="rect">
            <a:avLst/>
          </a:prstGeom>
        </p:spPr>
        <p:txBody>
          <a:bodyPr wrap="square">
            <a:spAutoFit/>
          </a:bodyPr>
          <a:lstStyle/>
          <a:p>
            <a:pPr algn="ctr"/>
            <a:r>
              <a:rPr lang="es-CO" sz="2800" dirty="0" smtClean="0">
                <a:solidFill>
                  <a:schemeClr val="bg1"/>
                </a:solidFill>
                <a:latin typeface="Arial" panose="020B0604020202020204" pitchFamily="34" charset="0"/>
                <a:ea typeface="Calibri" panose="020F0502020204030204" pitchFamily="34" charset="0"/>
              </a:rPr>
              <a:t>L</a:t>
            </a:r>
            <a:r>
              <a:rPr lang="es-CO" sz="2800" dirty="0" smtClean="0">
                <a:solidFill>
                  <a:schemeClr val="bg1"/>
                </a:solidFill>
                <a:effectLst/>
                <a:latin typeface="Arial" panose="020B0604020202020204" pitchFamily="34" charset="0"/>
                <a:ea typeface="Calibri" panose="020F0502020204030204" pitchFamily="34" charset="0"/>
              </a:rPr>
              <a:t>os investigadores William Lozano-Rivas, Rommel Bonilla y Alexandra Salinas de la Universidad Piloto de Colombia, realizaron un  experimento que se  limitó a  27 zonas  de  bares  y discotecas  de Bogotá </a:t>
            </a:r>
            <a:endParaRPr lang="es-CO" sz="2800" dirty="0">
              <a:solidFill>
                <a:schemeClr val="bg1"/>
              </a:solidFill>
            </a:endParaRPr>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1123" y="2211310"/>
            <a:ext cx="4979843" cy="3851806"/>
          </a:xfrm>
          <a:prstGeom prst="ellipse">
            <a:avLst/>
          </a:prstGeom>
          <a:ln>
            <a:noFill/>
          </a:ln>
          <a:effectLst>
            <a:softEdge rad="112500"/>
          </a:effectLst>
        </p:spPr>
      </p:pic>
    </p:spTree>
    <p:extLst>
      <p:ext uri="{BB962C8B-B14F-4D97-AF65-F5344CB8AC3E}">
        <p14:creationId xmlns:p14="http://schemas.microsoft.com/office/powerpoint/2010/main" val="2492763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49382" y="175846"/>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860473"/>
            <a:ext cx="663384" cy="779692"/>
          </a:xfrm>
          <a:prstGeom prst="rect">
            <a:avLst/>
          </a:prstGeom>
        </p:spPr>
      </p:pic>
      <p:sp>
        <p:nvSpPr>
          <p:cNvPr id="2" name="Rectángulo 1"/>
          <p:cNvSpPr/>
          <p:nvPr/>
        </p:nvSpPr>
        <p:spPr>
          <a:xfrm>
            <a:off x="436418" y="347743"/>
            <a:ext cx="11378046" cy="2062103"/>
          </a:xfrm>
          <a:prstGeom prst="rect">
            <a:avLst/>
          </a:prstGeom>
        </p:spPr>
        <p:txBody>
          <a:bodyPr wrap="square">
            <a:spAutoFit/>
          </a:bodyPr>
          <a:lstStyle/>
          <a:p>
            <a:pPr algn="ctr"/>
            <a:r>
              <a:rPr lang="es-CO" sz="3200" dirty="0" smtClean="0">
                <a:solidFill>
                  <a:schemeClr val="bg1"/>
                </a:solidFill>
                <a:latin typeface="Arial" panose="020B0604020202020204" pitchFamily="34" charset="0"/>
                <a:ea typeface="Calibri" panose="020F0502020204030204" pitchFamily="34" charset="0"/>
              </a:rPr>
              <a:t>L</a:t>
            </a:r>
            <a:r>
              <a:rPr lang="es-CO" sz="3200" dirty="0" smtClean="0">
                <a:solidFill>
                  <a:schemeClr val="bg1"/>
                </a:solidFill>
                <a:effectLst/>
                <a:latin typeface="Arial" panose="020B0604020202020204" pitchFamily="34" charset="0"/>
                <a:ea typeface="Calibri" panose="020F0502020204030204" pitchFamily="34" charset="0"/>
              </a:rPr>
              <a:t>os cigarrillos contienen más de 4.000 químicos y al menos 50 de ellos son cancerígenos convirtiéndose en una trampa de sustancias tóxicas que pueden tener graves impactos en las fuentes hídricas</a:t>
            </a:r>
            <a:r>
              <a:rPr lang="es-CO" dirty="0">
                <a:solidFill>
                  <a:schemeClr val="bg1"/>
                </a:solidFill>
                <a:latin typeface="Arial" panose="020B0604020202020204" pitchFamily="34" charset="0"/>
                <a:ea typeface="Calibri" panose="020F0502020204030204" pitchFamily="34" charset="0"/>
              </a:rPr>
              <a:t>.</a:t>
            </a:r>
            <a:endParaRPr lang="es-CO" dirty="0">
              <a:solidFill>
                <a:schemeClr val="bg1"/>
              </a:solidFill>
            </a:endParaRPr>
          </a:p>
        </p:txBody>
      </p:sp>
      <p:pic>
        <p:nvPicPr>
          <p:cNvPr id="4" name="Imagen 3"/>
          <p:cNvPicPr>
            <a:picLocks noChangeAspect="1"/>
          </p:cNvPicPr>
          <p:nvPr/>
        </p:nvPicPr>
        <p:blipFill>
          <a:blip r:embed="rId4"/>
          <a:stretch>
            <a:fillRect/>
          </a:stretch>
        </p:blipFill>
        <p:spPr>
          <a:xfrm>
            <a:off x="2552700" y="2409846"/>
            <a:ext cx="6858000" cy="3857625"/>
          </a:xfrm>
          <a:prstGeom prst="rect">
            <a:avLst/>
          </a:prstGeom>
        </p:spPr>
      </p:pic>
    </p:spTree>
    <p:extLst>
      <p:ext uri="{BB962C8B-B14F-4D97-AF65-F5344CB8AC3E}">
        <p14:creationId xmlns:p14="http://schemas.microsoft.com/office/powerpoint/2010/main" val="1237801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49382" y="175846"/>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860473"/>
            <a:ext cx="663384" cy="779692"/>
          </a:xfrm>
          <a:prstGeom prst="rect">
            <a:avLst/>
          </a:prstGeom>
        </p:spPr>
      </p:pic>
      <p:sp>
        <p:nvSpPr>
          <p:cNvPr id="2" name="Rectángulo 1"/>
          <p:cNvSpPr/>
          <p:nvPr/>
        </p:nvSpPr>
        <p:spPr>
          <a:xfrm>
            <a:off x="457200" y="605181"/>
            <a:ext cx="11294918" cy="1384995"/>
          </a:xfrm>
          <a:prstGeom prst="rect">
            <a:avLst/>
          </a:prstGeom>
        </p:spPr>
        <p:txBody>
          <a:bodyPr wrap="square">
            <a:spAutoFit/>
          </a:bodyPr>
          <a:lstStyle/>
          <a:p>
            <a:pPr algn="ctr"/>
            <a:r>
              <a:rPr lang="es-CO" sz="2800" dirty="0" smtClean="0">
                <a:solidFill>
                  <a:schemeClr val="bg1"/>
                </a:solidFill>
                <a:latin typeface="Arial" panose="020B0604020202020204" pitchFamily="34" charset="0"/>
                <a:ea typeface="Calibri" panose="020F0502020204030204" pitchFamily="34" charset="0"/>
              </a:rPr>
              <a:t>L</a:t>
            </a:r>
            <a:r>
              <a:rPr lang="es-CO" sz="2800" dirty="0" smtClean="0">
                <a:solidFill>
                  <a:schemeClr val="bg1"/>
                </a:solidFill>
                <a:effectLst/>
                <a:latin typeface="Arial" panose="020B0604020202020204" pitchFamily="34" charset="0"/>
                <a:ea typeface="Calibri" panose="020F0502020204030204" pitchFamily="34" charset="0"/>
              </a:rPr>
              <a:t>a Organización Mundial de la Salud expresa que: “Las colillas de cigarrillo representan entre el 30% y el 40% de los objetos recogidos en las actividades de limpieza costera y urbana”</a:t>
            </a:r>
            <a:endParaRPr lang="es-CO" sz="2800" dirty="0">
              <a:solidFill>
                <a:schemeClr val="bg1"/>
              </a:solidFill>
            </a:endParaRPr>
          </a:p>
        </p:txBody>
      </p:sp>
      <p:pic>
        <p:nvPicPr>
          <p:cNvPr id="3" name="Imagen 2"/>
          <p:cNvPicPr>
            <a:picLocks noChangeAspect="1"/>
          </p:cNvPicPr>
          <p:nvPr/>
        </p:nvPicPr>
        <p:blipFill>
          <a:blip r:embed="rId4"/>
          <a:stretch>
            <a:fillRect/>
          </a:stretch>
        </p:blipFill>
        <p:spPr>
          <a:xfrm>
            <a:off x="2701636" y="2037056"/>
            <a:ext cx="7070148" cy="4286277"/>
          </a:xfrm>
          <a:prstGeom prst="rect">
            <a:avLst/>
          </a:prstGeom>
        </p:spPr>
      </p:pic>
    </p:spTree>
    <p:extLst>
      <p:ext uri="{BB962C8B-B14F-4D97-AF65-F5344CB8AC3E}">
        <p14:creationId xmlns:p14="http://schemas.microsoft.com/office/powerpoint/2010/main" val="235211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49382" y="175846"/>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860473"/>
            <a:ext cx="663384" cy="779692"/>
          </a:xfrm>
          <a:prstGeom prst="rect">
            <a:avLst/>
          </a:prstGeom>
        </p:spPr>
      </p:pic>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b="35606"/>
          <a:stretch/>
        </p:blipFill>
        <p:spPr>
          <a:xfrm>
            <a:off x="3947518" y="1815576"/>
            <a:ext cx="4755895" cy="4416136"/>
          </a:xfrm>
          <a:prstGeom prst="rect">
            <a:avLst/>
          </a:prstGeom>
        </p:spPr>
      </p:pic>
      <p:sp>
        <p:nvSpPr>
          <p:cNvPr id="3" name="Rectángulo 2"/>
          <p:cNvSpPr/>
          <p:nvPr/>
        </p:nvSpPr>
        <p:spPr>
          <a:xfrm>
            <a:off x="259771" y="289062"/>
            <a:ext cx="11565083" cy="1815882"/>
          </a:xfrm>
          <a:prstGeom prst="rect">
            <a:avLst/>
          </a:prstGeom>
        </p:spPr>
        <p:txBody>
          <a:bodyPr wrap="square">
            <a:spAutoFit/>
          </a:bodyPr>
          <a:lstStyle/>
          <a:p>
            <a:pPr algn="ctr">
              <a:spcAft>
                <a:spcPts val="0"/>
              </a:spcAft>
            </a:pPr>
            <a:r>
              <a:rPr lang="es-CO" sz="2800" b="1" kern="0" dirty="0" smtClean="0">
                <a:solidFill>
                  <a:schemeClr val="bg1"/>
                </a:solidFill>
                <a:effectLst/>
                <a:latin typeface="Arial" panose="020B0604020202020204" pitchFamily="34" charset="0"/>
                <a:ea typeface="Times New Roman" panose="02020603050405020304" pitchFamily="18" charset="0"/>
              </a:rPr>
              <a:t>Los ciudadanos deben culturizarse en cuanto al manejo adecuado de estos residuos sólidos que generan a diario impactos irreversibles para  la sociedad. </a:t>
            </a:r>
            <a:endParaRPr lang="es-CO" sz="2800" b="1" kern="0" dirty="0" smtClean="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s-ES" sz="2800" b="1" kern="0" dirty="0" smtClean="0">
                <a:solidFill>
                  <a:schemeClr val="bg1"/>
                </a:solidFill>
                <a:effectLst/>
                <a:latin typeface="Arial" panose="020B0604020202020204" pitchFamily="34" charset="0"/>
                <a:ea typeface="Times New Roman" panose="02020603050405020304" pitchFamily="18" charset="0"/>
              </a:rPr>
              <a:t> </a:t>
            </a:r>
            <a:endParaRPr lang="es-CO" sz="2800" b="1" kern="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508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49382" y="175846"/>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860473"/>
            <a:ext cx="663384" cy="779692"/>
          </a:xfrm>
          <a:prstGeom prst="rect">
            <a:avLst/>
          </a:prstGeom>
        </p:spPr>
      </p:pic>
      <p:sp>
        <p:nvSpPr>
          <p:cNvPr id="2" name="Rectángulo 1"/>
          <p:cNvSpPr/>
          <p:nvPr/>
        </p:nvSpPr>
        <p:spPr>
          <a:xfrm>
            <a:off x="477982" y="504690"/>
            <a:ext cx="11346873" cy="1384995"/>
          </a:xfrm>
          <a:prstGeom prst="rect">
            <a:avLst/>
          </a:prstGeom>
        </p:spPr>
        <p:txBody>
          <a:bodyPr wrap="square">
            <a:spAutoFit/>
          </a:bodyPr>
          <a:lstStyle/>
          <a:p>
            <a:pPr algn="ctr"/>
            <a:r>
              <a:rPr lang="es-CO" sz="2800" dirty="0" smtClean="0">
                <a:solidFill>
                  <a:schemeClr val="bg1"/>
                </a:solidFill>
                <a:latin typeface="Arial" panose="020B0604020202020204" pitchFamily="34" charset="0"/>
                <a:ea typeface="Calibri" panose="020F0502020204030204" pitchFamily="34" charset="0"/>
              </a:rPr>
              <a:t>E</a:t>
            </a:r>
            <a:r>
              <a:rPr lang="es-CO" sz="2800" dirty="0" smtClean="0">
                <a:solidFill>
                  <a:schemeClr val="bg1"/>
                </a:solidFill>
                <a:effectLst/>
                <a:latin typeface="Arial" panose="020B0604020202020204" pitchFamily="34" charset="0"/>
                <a:ea typeface="Calibri" panose="020F0502020204030204" pitchFamily="34" charset="0"/>
              </a:rPr>
              <a:t>n cuanto las gomas de mascar, se puede determinar que se producen riesgos sanitarios, ambientales y económicos al arrojar el producto al piso</a:t>
            </a:r>
            <a:endParaRPr lang="es-CO" sz="2800" dirty="0">
              <a:solidFill>
                <a:schemeClr val="bg1"/>
              </a:solidFill>
            </a:endParaRPr>
          </a:p>
        </p:txBody>
      </p:sp>
      <p:pic>
        <p:nvPicPr>
          <p:cNvPr id="6" name="Imagen 5"/>
          <p:cNvPicPr>
            <a:picLocks noChangeAspect="1"/>
          </p:cNvPicPr>
          <p:nvPr/>
        </p:nvPicPr>
        <p:blipFill>
          <a:blip r:embed="rId4"/>
          <a:stretch>
            <a:fillRect/>
          </a:stretch>
        </p:blipFill>
        <p:spPr>
          <a:xfrm>
            <a:off x="2818660" y="2036619"/>
            <a:ext cx="7424052" cy="4281054"/>
          </a:xfrm>
          <a:prstGeom prst="rect">
            <a:avLst/>
          </a:prstGeom>
        </p:spPr>
      </p:pic>
    </p:spTree>
    <p:extLst>
      <p:ext uri="{BB962C8B-B14F-4D97-AF65-F5344CB8AC3E}">
        <p14:creationId xmlns:p14="http://schemas.microsoft.com/office/powerpoint/2010/main" val="569412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79518" y="1205346"/>
            <a:ext cx="8302336" cy="923330"/>
          </a:xfrm>
          <a:prstGeom prst="rect">
            <a:avLst/>
          </a:prstGeom>
          <a:noFill/>
        </p:spPr>
        <p:txBody>
          <a:bodyPr wrap="square" rtlCol="0">
            <a:spAutoFit/>
          </a:bodyPr>
          <a:lstStyle/>
          <a:p>
            <a:r>
              <a:rPr lang="es-CO" sz="5400" dirty="0">
                <a:solidFill>
                  <a:prstClr val="white"/>
                </a:solidFill>
              </a:rPr>
              <a:t>PROPOSICIOM</a:t>
            </a:r>
          </a:p>
        </p:txBody>
      </p:sp>
      <p:pic>
        <p:nvPicPr>
          <p:cNvPr id="7" name="Imagen 6"/>
          <p:cNvPicPr>
            <a:picLocks noChangeAspect="1"/>
          </p:cNvPicPr>
          <p:nvPr/>
        </p:nvPicPr>
        <p:blipFill>
          <a:blip r:embed="rId2"/>
          <a:stretch>
            <a:fillRect/>
          </a:stretch>
        </p:blipFill>
        <p:spPr>
          <a:xfrm>
            <a:off x="249382" y="175846"/>
            <a:ext cx="11694968" cy="6464319"/>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p:cNvSpPr txBox="1"/>
          <p:nvPr/>
        </p:nvSpPr>
        <p:spPr>
          <a:xfrm>
            <a:off x="259772" y="6231712"/>
            <a:ext cx="3292319" cy="369332"/>
          </a:xfrm>
          <a:prstGeom prst="rect">
            <a:avLst/>
          </a:prstGeom>
          <a:noFill/>
        </p:spPr>
        <p:txBody>
          <a:bodyPr wrap="square" rtlCol="0">
            <a:spAutoFit/>
          </a:bodyPr>
          <a:lstStyle/>
          <a:p>
            <a:r>
              <a:rPr lang="es-CO" b="1" dirty="0">
                <a:solidFill>
                  <a:prstClr val="white"/>
                </a:solidFill>
              </a:rPr>
              <a:t>Ricardo A Correa </a:t>
            </a:r>
          </a:p>
        </p:txBody>
      </p:sp>
      <p:pic>
        <p:nvPicPr>
          <p:cNvPr id="10" name="Imagen 9"/>
          <p:cNvPicPr>
            <a:picLocks noChangeAspect="1"/>
          </p:cNvPicPr>
          <p:nvPr/>
        </p:nvPicPr>
        <p:blipFill>
          <a:blip r:embed="rId3"/>
          <a:stretch>
            <a:fillRect/>
          </a:stretch>
        </p:blipFill>
        <p:spPr>
          <a:xfrm>
            <a:off x="11280966" y="5860473"/>
            <a:ext cx="663384" cy="779692"/>
          </a:xfrm>
          <a:prstGeom prst="rect">
            <a:avLst/>
          </a:prstGeom>
        </p:spPr>
      </p:pic>
      <p:sp>
        <p:nvSpPr>
          <p:cNvPr id="2" name="Rectángulo 1"/>
          <p:cNvSpPr/>
          <p:nvPr/>
        </p:nvSpPr>
        <p:spPr>
          <a:xfrm>
            <a:off x="259772" y="282016"/>
            <a:ext cx="11684578" cy="1384995"/>
          </a:xfrm>
          <a:prstGeom prst="rect">
            <a:avLst/>
          </a:prstGeom>
        </p:spPr>
        <p:txBody>
          <a:bodyPr wrap="square">
            <a:spAutoFit/>
          </a:bodyPr>
          <a:lstStyle/>
          <a:p>
            <a:pPr algn="ctr">
              <a:spcAft>
                <a:spcPts val="800"/>
              </a:spcAft>
            </a:pPr>
            <a:r>
              <a:rPr lang="es-CO" sz="28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B</a:t>
            </a:r>
            <a:r>
              <a:rPr lang="es-CO" sz="28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uscar nuevos mecanismos tanto para concientizar como para proteger el medio ambiente y la salud de los habitantes con el post consumo de las gomas de mascar y las colillas de cigarrillos en la capital.</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4"/>
          <a:stretch>
            <a:fillRect/>
          </a:stretch>
        </p:blipFill>
        <p:spPr>
          <a:xfrm>
            <a:off x="824778" y="2225565"/>
            <a:ext cx="5035695" cy="2956107"/>
          </a:xfrm>
          <a:prstGeom prst="rect">
            <a:avLst/>
          </a:prstGeom>
        </p:spPr>
      </p:pic>
      <p:pic>
        <p:nvPicPr>
          <p:cNvPr id="6" name="Imagen 5"/>
          <p:cNvPicPr>
            <a:picLocks noChangeAspect="1"/>
          </p:cNvPicPr>
          <p:nvPr/>
        </p:nvPicPr>
        <p:blipFill>
          <a:blip r:embed="rId5"/>
          <a:stretch>
            <a:fillRect/>
          </a:stretch>
        </p:blipFill>
        <p:spPr>
          <a:xfrm>
            <a:off x="6228049" y="2254449"/>
            <a:ext cx="4879832" cy="2956107"/>
          </a:xfrm>
          <a:prstGeom prst="rect">
            <a:avLst/>
          </a:prstGeom>
        </p:spPr>
      </p:pic>
    </p:spTree>
    <p:extLst>
      <p:ext uri="{BB962C8B-B14F-4D97-AF65-F5344CB8AC3E}">
        <p14:creationId xmlns:p14="http://schemas.microsoft.com/office/powerpoint/2010/main" val="3658533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1170</Words>
  <Application>Microsoft Office PowerPoint</Application>
  <PresentationFormat>Panorámica</PresentationFormat>
  <Paragraphs>109</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YAQUELINE MORENO LEON</dc:creator>
  <cp:lastModifiedBy>YAQUELINE MORENO LEON</cp:lastModifiedBy>
  <cp:revision>17</cp:revision>
  <dcterms:created xsi:type="dcterms:W3CDTF">2017-08-28T13:30:17Z</dcterms:created>
  <dcterms:modified xsi:type="dcterms:W3CDTF">2017-08-29T19:36:22Z</dcterms:modified>
</cp:coreProperties>
</file>