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6" r:id="rId3"/>
    <p:sldId id="257" r:id="rId4"/>
    <p:sldId id="258" r:id="rId5"/>
    <p:sldId id="259" r:id="rId6"/>
    <p:sldId id="260" r:id="rId7"/>
    <p:sldId id="261" r:id="rId8"/>
    <p:sldId id="262" r:id="rId9"/>
    <p:sldId id="265"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a:xfrm>
            <a:off x="5332412" y="5883275"/>
            <a:ext cx="4324044" cy="365125"/>
          </a:xfrm>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175060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F75395-47F8-4651-A675-F6C268227878}" type="datetimeFigureOut">
              <a:rPr lang="es-CO" smtClean="0"/>
              <a:t>05/10/2017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294733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262253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233482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353149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242988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124932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3924448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188366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a:xfrm>
            <a:off x="10951856" y="5867131"/>
            <a:ext cx="551167" cy="365125"/>
          </a:xfrm>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11853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F75395-47F8-4651-A675-F6C268227878}" type="datetimeFigureOut">
              <a:rPr lang="es-CO" smtClean="0"/>
              <a:t>05/10/2017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304379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F75395-47F8-4651-A675-F6C268227878}" type="datetimeFigureOut">
              <a:rPr lang="es-CO" smtClean="0"/>
              <a:t>05/10/2017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349234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F75395-47F8-4651-A675-F6C268227878}" type="datetimeFigureOut">
              <a:rPr lang="es-CO" smtClean="0"/>
              <a:t>05/10/2017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230330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F75395-47F8-4651-A675-F6C268227878}" type="datetimeFigureOut">
              <a:rPr lang="es-CO" smtClean="0"/>
              <a:t>05/10/2017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381991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75395-47F8-4651-A675-F6C268227878}" type="datetimeFigureOut">
              <a:rPr lang="es-CO" smtClean="0"/>
              <a:t>05/10/2017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117472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F75395-47F8-4651-A675-F6C268227878}" type="datetimeFigureOut">
              <a:rPr lang="es-CO" smtClean="0"/>
              <a:t>05/10/2017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40270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F75395-47F8-4651-A675-F6C268227878}" type="datetimeFigureOut">
              <a:rPr lang="es-CO" smtClean="0"/>
              <a:t>05/10/2017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4B748B8-2627-4B33-91FA-58BEC60AACE7}" type="slidenum">
              <a:rPr lang="es-CO" smtClean="0"/>
              <a:t>‹Nº›</a:t>
            </a:fld>
            <a:endParaRPr lang="es-CO"/>
          </a:p>
        </p:txBody>
      </p:sp>
    </p:spTree>
    <p:extLst>
      <p:ext uri="{BB962C8B-B14F-4D97-AF65-F5344CB8AC3E}">
        <p14:creationId xmlns:p14="http://schemas.microsoft.com/office/powerpoint/2010/main" val="218519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F75395-47F8-4651-A675-F6C268227878}" type="datetimeFigureOut">
              <a:rPr lang="es-CO" smtClean="0"/>
              <a:t>05/10/2017</a:t>
            </a:fld>
            <a:endParaRPr lang="es-CO"/>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B748B8-2627-4B33-91FA-58BEC60AACE7}" type="slidenum">
              <a:rPr lang="es-CO" smtClean="0"/>
              <a:t>‹Nº›</a:t>
            </a:fld>
            <a:endParaRPr lang="es-CO"/>
          </a:p>
        </p:txBody>
      </p:sp>
    </p:spTree>
    <p:extLst>
      <p:ext uri="{BB962C8B-B14F-4D97-AF65-F5344CB8AC3E}">
        <p14:creationId xmlns:p14="http://schemas.microsoft.com/office/powerpoint/2010/main" val="18094823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es-ES" sz="6600" b="1" dirty="0">
                <a:solidFill>
                  <a:srgbClr val="C00000"/>
                </a:solidFill>
                <a:effectLst>
                  <a:outerShdw blurRad="38100" dist="38100" dir="2700000" algn="tl">
                    <a:srgbClr val="000000">
                      <a:alpha val="43137"/>
                    </a:srgbClr>
                  </a:outerShdw>
                </a:effectLst>
              </a:rPr>
              <a:t>“ANÁLISIS SOLICITUD CUPO DE ENDEUDAMIENTO”</a:t>
            </a:r>
            <a:endParaRPr lang="es-CO" sz="6600" b="1" dirty="0">
              <a:solidFill>
                <a:srgbClr val="C0000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4718430" y="4161069"/>
            <a:ext cx="4994563" cy="398462"/>
          </a:xfrm>
        </p:spPr>
        <p:txBody>
          <a:bodyPr>
            <a:noAutofit/>
          </a:bodyPr>
          <a:lstStyle/>
          <a:p>
            <a:r>
              <a:rPr lang="es-ES" sz="3200" b="1" dirty="0">
                <a:solidFill>
                  <a:srgbClr val="C00000"/>
                </a:solidFill>
                <a:effectLst>
                  <a:outerShdw blurRad="38100" dist="38100" dir="2700000" algn="tl">
                    <a:srgbClr val="000000">
                      <a:alpha val="43137"/>
                    </a:srgbClr>
                  </a:outerShdw>
                </a:effectLst>
              </a:rPr>
              <a:t>H.C. JORGE DURÁN SILVA</a:t>
            </a:r>
            <a:endParaRPr lang="es-CO" sz="3200" b="1"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42F9879A-E1D3-4814-8876-B563AC881186}"/>
              </a:ext>
            </a:extLst>
          </p:cNvPr>
          <p:cNvPicPr>
            <a:picLocks noChangeAspect="1"/>
          </p:cNvPicPr>
          <p:nvPr/>
        </p:nvPicPr>
        <p:blipFill rotWithShape="1">
          <a:blip r:embed="rId2"/>
          <a:srcRect l="29795" t="79030" r="1546" b="13455"/>
          <a:stretch/>
        </p:blipFill>
        <p:spPr>
          <a:xfrm>
            <a:off x="8006602" y="6600305"/>
            <a:ext cx="4185397" cy="257691"/>
          </a:xfrm>
          <a:prstGeom prst="rect">
            <a:avLst/>
          </a:prstGeom>
        </p:spPr>
      </p:pic>
    </p:spTree>
    <p:extLst>
      <p:ext uri="{BB962C8B-B14F-4D97-AF65-F5344CB8AC3E}">
        <p14:creationId xmlns:p14="http://schemas.microsoft.com/office/powerpoint/2010/main" val="1286306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CO" sz="4400" b="1" dirty="0">
                <a:solidFill>
                  <a:srgbClr val="C00000"/>
                </a:solidFill>
                <a:effectLst>
                  <a:outerShdw blurRad="38100" dist="38100" dir="2700000" algn="tl">
                    <a:srgbClr val="000000">
                      <a:alpha val="43137"/>
                    </a:srgbClr>
                  </a:outerShdw>
                </a:effectLst>
              </a:rPr>
              <a:t>FINANCIACIÓN PLAN DE DESARROLLO - ADMINISTRACIÓN CENTRAL</a:t>
            </a:r>
          </a:p>
        </p:txBody>
      </p:sp>
      <p:grpSp>
        <p:nvGrpSpPr>
          <p:cNvPr id="9" name="Grupo 8"/>
          <p:cNvGrpSpPr/>
          <p:nvPr/>
        </p:nvGrpSpPr>
        <p:grpSpPr>
          <a:xfrm>
            <a:off x="838200" y="2317547"/>
            <a:ext cx="10695709" cy="3816552"/>
            <a:chOff x="1714499" y="2067791"/>
            <a:chExt cx="8593281" cy="2604878"/>
          </a:xfrm>
        </p:grpSpPr>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714499" y="2067791"/>
              <a:ext cx="8593281" cy="2223655"/>
            </a:xfrm>
            <a:prstGeom prst="rect">
              <a:avLst/>
            </a:prstGeom>
            <a:noFill/>
            <a:ln>
              <a:noFill/>
            </a:ln>
          </p:spPr>
        </p:pic>
        <p:sp>
          <p:nvSpPr>
            <p:cNvPr id="8" name="Rectángulo 7"/>
            <p:cNvSpPr/>
            <p:nvPr/>
          </p:nvSpPr>
          <p:spPr>
            <a:xfrm>
              <a:off x="1714499" y="4357573"/>
              <a:ext cx="6096000" cy="315096"/>
            </a:xfrm>
            <a:prstGeom prst="rect">
              <a:avLst/>
            </a:prstGeom>
          </p:spPr>
          <p:txBody>
            <a:bodyPr>
              <a:spAutoFit/>
            </a:bodyPr>
            <a:lstStyle/>
            <a:p>
              <a:pPr algn="just">
                <a:spcAft>
                  <a:spcPts val="0"/>
                </a:spcAft>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Cifras en millones de pesos de 2016</a:t>
              </a:r>
              <a:endParaRPr lang="es-CO"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sz="800" b="1" dirty="0">
                  <a:effectLst/>
                  <a:latin typeface="Arial" panose="020B0604020202020204" pitchFamily="34" charset="0"/>
                  <a:ea typeface="Calibri" panose="020F0502020204030204" pitchFamily="34" charset="0"/>
                  <a:cs typeface="Times New Roman" panose="02020603050405020304" pitchFamily="18" charset="0"/>
                </a:rPr>
                <a:t>¹ Ingresos Corrientes descontados los gastos de funcionamiento y el servicio de la deuda</a:t>
              </a:r>
              <a:endParaRPr lang="es-CO"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b="1" dirty="0">
                  <a:effectLst/>
                  <a:latin typeface="Arial" panose="020B0604020202020204" pitchFamily="34" charset="0"/>
                  <a:ea typeface="Times New Roman" panose="02020603050405020304" pitchFamily="18" charset="0"/>
                  <a:cs typeface="Arial" panose="020B0604020202020204" pitchFamily="34" charset="0"/>
                </a:rPr>
                <a:t>Fuente: Dirección Distrital de Presupuesto</a:t>
              </a:r>
              <a:endParaRPr lang="es-CO" sz="3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6" name="Imagen 5">
            <a:extLst>
              <a:ext uri="{FF2B5EF4-FFF2-40B4-BE49-F238E27FC236}">
                <a16:creationId xmlns:a16="http://schemas.microsoft.com/office/drawing/2014/main" xmlns="" id="{42F9879A-E1D3-4814-8876-B563AC881186}"/>
              </a:ext>
            </a:extLst>
          </p:cNvPr>
          <p:cNvPicPr>
            <a:picLocks noChangeAspect="1"/>
          </p:cNvPicPr>
          <p:nvPr/>
        </p:nvPicPr>
        <p:blipFill rotWithShape="1">
          <a:blip r:embed="rId3"/>
          <a:srcRect l="29795" t="79030" r="1546" b="13455"/>
          <a:stretch/>
        </p:blipFill>
        <p:spPr>
          <a:xfrm>
            <a:off x="8006602" y="6600305"/>
            <a:ext cx="4185397" cy="257691"/>
          </a:xfrm>
          <a:prstGeom prst="rect">
            <a:avLst/>
          </a:prstGeom>
        </p:spPr>
      </p:pic>
    </p:spTree>
    <p:extLst>
      <p:ext uri="{BB962C8B-B14F-4D97-AF65-F5344CB8AC3E}">
        <p14:creationId xmlns:p14="http://schemas.microsoft.com/office/powerpoint/2010/main" val="406618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5093" y="0"/>
            <a:ext cx="10018713" cy="1752599"/>
          </a:xfrm>
        </p:spPr>
        <p:txBody>
          <a:bodyPr>
            <a:noAutofit/>
          </a:bodyPr>
          <a:lstStyle/>
          <a:p>
            <a:r>
              <a:rPr lang="es-CO" sz="4400" b="1" dirty="0">
                <a:solidFill>
                  <a:srgbClr val="C00000"/>
                </a:solidFill>
                <a:effectLst>
                  <a:outerShdw blurRad="38100" dist="38100" dir="2700000" algn="tl">
                    <a:srgbClr val="000000">
                      <a:alpha val="43137"/>
                    </a:srgbClr>
                  </a:outerShdw>
                </a:effectLst>
              </a:rPr>
              <a:t>NECESIDADES DE FINANCIAMIENTO</a:t>
            </a:r>
          </a:p>
        </p:txBody>
      </p:sp>
      <p:pic>
        <p:nvPicPr>
          <p:cNvPr id="6" name="Imagen 5">
            <a:extLst>
              <a:ext uri="{FF2B5EF4-FFF2-40B4-BE49-F238E27FC236}">
                <a16:creationId xmlns:a16="http://schemas.microsoft.com/office/drawing/2014/main" xmlns="" id="{42F9879A-E1D3-4814-8876-B563AC881186}"/>
              </a:ext>
            </a:extLst>
          </p:cNvPr>
          <p:cNvPicPr>
            <a:picLocks noChangeAspect="1"/>
          </p:cNvPicPr>
          <p:nvPr/>
        </p:nvPicPr>
        <p:blipFill rotWithShape="1">
          <a:blip r:embed="rId2"/>
          <a:srcRect l="29795" t="79030" r="1546" b="13455"/>
          <a:stretch/>
        </p:blipFill>
        <p:spPr>
          <a:xfrm>
            <a:off x="8006602" y="6600305"/>
            <a:ext cx="4185397" cy="257691"/>
          </a:xfrm>
          <a:prstGeom prst="rect">
            <a:avLst/>
          </a:prstGeom>
        </p:spPr>
      </p:pic>
      <p:pic>
        <p:nvPicPr>
          <p:cNvPr id="3" name="Imagen 2"/>
          <p:cNvPicPr>
            <a:picLocks noChangeAspect="1"/>
          </p:cNvPicPr>
          <p:nvPr/>
        </p:nvPicPr>
        <p:blipFill>
          <a:blip r:embed="rId3"/>
          <a:stretch>
            <a:fillRect/>
          </a:stretch>
        </p:blipFill>
        <p:spPr>
          <a:xfrm>
            <a:off x="1796832" y="1528104"/>
            <a:ext cx="9435233" cy="4665774"/>
          </a:xfrm>
          <a:prstGeom prst="rect">
            <a:avLst/>
          </a:prstGeom>
        </p:spPr>
      </p:pic>
    </p:spTree>
    <p:extLst>
      <p:ext uri="{BB962C8B-B14F-4D97-AF65-F5344CB8AC3E}">
        <p14:creationId xmlns:p14="http://schemas.microsoft.com/office/powerpoint/2010/main" val="3430849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4800" b="1" dirty="0">
                <a:solidFill>
                  <a:srgbClr val="C00000"/>
                </a:solidFill>
                <a:effectLst>
                  <a:outerShdw blurRad="38100" dist="38100" dir="2700000" algn="tl">
                    <a:srgbClr val="000000">
                      <a:alpha val="43137"/>
                    </a:srgbClr>
                  </a:outerShdw>
                </a:effectLst>
              </a:rPr>
              <a:t>EJECUCIÓN CUPOS DE ENDEUDAMIENTO</a:t>
            </a:r>
            <a:endParaRPr lang="es-CO" sz="4800" b="1" dirty="0">
              <a:solidFill>
                <a:srgbClr val="C00000"/>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stretch>
            <a:fillRect/>
          </a:stretch>
        </p:blipFill>
        <p:spPr>
          <a:xfrm>
            <a:off x="1192885" y="2317173"/>
            <a:ext cx="9806229" cy="1941707"/>
          </a:xfrm>
          <a:prstGeom prst="rect">
            <a:avLst/>
          </a:prstGeom>
        </p:spPr>
      </p:pic>
      <p:sp>
        <p:nvSpPr>
          <p:cNvPr id="6" name="Rectángulo 5"/>
          <p:cNvSpPr/>
          <p:nvPr/>
        </p:nvSpPr>
        <p:spPr>
          <a:xfrm>
            <a:off x="1192885" y="4382445"/>
            <a:ext cx="9806230" cy="1323439"/>
          </a:xfrm>
          <a:prstGeom prst="rect">
            <a:avLst/>
          </a:prstGeom>
        </p:spPr>
        <p:txBody>
          <a:bodyPr wrap="square">
            <a:spAutoFit/>
          </a:bodyPr>
          <a:lstStyle/>
          <a:p>
            <a:pPr algn="just"/>
            <a:r>
              <a:rPr lang="es-ES_tradnl" sz="2000" dirty="0">
                <a:effectLst/>
                <a:latin typeface="Verdana" panose="020B0604030504040204" pitchFamily="34" charset="0"/>
                <a:ea typeface="Calibri" panose="020F0502020204030204" pitchFamily="34" charset="0"/>
                <a:cs typeface="Times New Roman" panose="02020603050405020304" pitchFamily="18" charset="0"/>
              </a:rPr>
              <a:t>El nivel de eficiencia de la Administración para la ejecución de los recursos que ha solicitado queda en entredicho cuando ni siquiera alcanza la mitad del porcentaje de ejecución del valor que solicita, y presenta como Razones del Proyecto su propia ineficiencia</a:t>
            </a:r>
            <a:endParaRPr lang="es-CO" sz="2000" dirty="0"/>
          </a:p>
        </p:txBody>
      </p:sp>
      <p:pic>
        <p:nvPicPr>
          <p:cNvPr id="7" name="Imagen 6">
            <a:extLst>
              <a:ext uri="{FF2B5EF4-FFF2-40B4-BE49-F238E27FC236}">
                <a16:creationId xmlns:a16="http://schemas.microsoft.com/office/drawing/2014/main" xmlns="" id="{42F9879A-E1D3-4814-8876-B563AC881186}"/>
              </a:ext>
            </a:extLst>
          </p:cNvPr>
          <p:cNvPicPr>
            <a:picLocks noChangeAspect="1"/>
          </p:cNvPicPr>
          <p:nvPr/>
        </p:nvPicPr>
        <p:blipFill rotWithShape="1">
          <a:blip r:embed="rId3"/>
          <a:srcRect l="29795" t="79030" r="1546" b="13455"/>
          <a:stretch/>
        </p:blipFill>
        <p:spPr>
          <a:xfrm>
            <a:off x="8006602" y="6600305"/>
            <a:ext cx="4185397" cy="257691"/>
          </a:xfrm>
          <a:prstGeom prst="rect">
            <a:avLst/>
          </a:prstGeom>
        </p:spPr>
      </p:pic>
    </p:spTree>
    <p:extLst>
      <p:ext uri="{BB962C8B-B14F-4D97-AF65-F5344CB8AC3E}">
        <p14:creationId xmlns:p14="http://schemas.microsoft.com/office/powerpoint/2010/main" val="354288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685801"/>
            <a:ext cx="10018713" cy="1005840"/>
          </a:xfrm>
        </p:spPr>
        <p:txBody>
          <a:bodyPr>
            <a:noAutofit/>
          </a:bodyPr>
          <a:lstStyle/>
          <a:p>
            <a:pPr algn="ctr"/>
            <a:r>
              <a:rPr lang="es-ES" sz="3600" b="1" dirty="0">
                <a:solidFill>
                  <a:srgbClr val="C00000"/>
                </a:solidFill>
                <a:effectLst>
                  <a:outerShdw blurRad="38100" dist="38100" dir="2700000" algn="tl">
                    <a:srgbClr val="000000">
                      <a:alpha val="43137"/>
                    </a:srgbClr>
                  </a:outerShdw>
                </a:effectLst>
              </a:rPr>
              <a:t>COMPORTAMIENTO DE LOS INGRESOS</a:t>
            </a:r>
            <a:endParaRPr lang="es-CO" sz="3600" b="1" dirty="0">
              <a:solidFill>
                <a:srgbClr val="C00000"/>
              </a:solidFill>
              <a:effectLst>
                <a:outerShdw blurRad="38100" dist="38100" dir="2700000" algn="tl">
                  <a:srgbClr val="000000">
                    <a:alpha val="43137"/>
                  </a:srgbClr>
                </a:outerShdw>
              </a:effectLst>
            </a:endParaRPr>
          </a:p>
        </p:txBody>
      </p:sp>
      <p:sp>
        <p:nvSpPr>
          <p:cNvPr id="4" name="Rectángulo 3"/>
          <p:cNvSpPr/>
          <p:nvPr/>
        </p:nvSpPr>
        <p:spPr>
          <a:xfrm>
            <a:off x="994409" y="4035602"/>
            <a:ext cx="10895835" cy="2267672"/>
          </a:xfrm>
          <a:prstGeom prst="rect">
            <a:avLst/>
          </a:prstGeom>
        </p:spPr>
        <p:txBody>
          <a:bodyPr wrap="square">
            <a:spAutoFit/>
          </a:bodyPr>
          <a:lstStyle/>
          <a:p>
            <a:pPr algn="just">
              <a:lnSpc>
                <a:spcPct val="150000"/>
              </a:lnSpc>
              <a:spcAft>
                <a:spcPts val="0"/>
              </a:spcAft>
            </a:pPr>
            <a:r>
              <a:rPr lang="es-CO" sz="1600" dirty="0">
                <a:effectLst/>
                <a:latin typeface="Verdana" panose="020B0604030504040204" pitchFamily="34" charset="0"/>
                <a:ea typeface="Calibri" panose="020F0502020204030204" pitchFamily="34" charset="0"/>
                <a:cs typeface="Times New Roman" panose="02020603050405020304" pitchFamily="18" charset="0"/>
              </a:rPr>
              <a:t>El nivel de ingresos recaudados por el Distrito se encuentra en promedio en los DIESCINUEVE BILLONES DE PESOS sin que se presente un incremento significativo entre una vigencia y otra, demostrando la capacidad operativa del Distrito Capital para el recaudo normal de sus rentas especialmente de sus ingresos corrientes, los cuales se han mantenido constante sin que se muestre un esfuerzo adicional que permita fortalecer su capacidad de pago y de esta forma que permitan justificar un aumento en el cupo de endeudamiento.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o 7"/>
          <p:cNvGrpSpPr/>
          <p:nvPr/>
        </p:nvGrpSpPr>
        <p:grpSpPr>
          <a:xfrm>
            <a:off x="994410" y="1420524"/>
            <a:ext cx="10983950" cy="2476578"/>
            <a:chOff x="389867" y="1420524"/>
            <a:chExt cx="11588493" cy="2476578"/>
          </a:xfrm>
        </p:grpSpPr>
        <p:pic>
          <p:nvPicPr>
            <p:cNvPr id="3" name="Imagen 2"/>
            <p:cNvPicPr>
              <a:picLocks noChangeAspect="1"/>
            </p:cNvPicPr>
            <p:nvPr/>
          </p:nvPicPr>
          <p:blipFill>
            <a:blip r:embed="rId2"/>
            <a:stretch>
              <a:fillRect/>
            </a:stretch>
          </p:blipFill>
          <p:spPr>
            <a:xfrm>
              <a:off x="389867" y="1420524"/>
              <a:ext cx="11588493" cy="2180952"/>
            </a:xfrm>
            <a:prstGeom prst="rect">
              <a:avLst/>
            </a:prstGeom>
          </p:spPr>
        </p:pic>
        <p:sp>
          <p:nvSpPr>
            <p:cNvPr id="7" name="CuadroTexto 6"/>
            <p:cNvSpPr txBox="1"/>
            <p:nvPr/>
          </p:nvSpPr>
          <p:spPr>
            <a:xfrm>
              <a:off x="400258" y="3666270"/>
              <a:ext cx="4918364" cy="230832"/>
            </a:xfrm>
            <a:prstGeom prst="rect">
              <a:avLst/>
            </a:prstGeom>
            <a:noFill/>
          </p:spPr>
          <p:txBody>
            <a:bodyPr wrap="square" rtlCol="0">
              <a:spAutoFit/>
            </a:bodyPr>
            <a:lstStyle/>
            <a:p>
              <a:r>
                <a:rPr lang="es-ES" sz="900" dirty="0"/>
                <a:t>FUENTE. Elaboración propia</a:t>
              </a:r>
              <a:endParaRPr lang="es-CO" sz="900" dirty="0"/>
            </a:p>
          </p:txBody>
        </p:sp>
      </p:grpSp>
      <p:pic>
        <p:nvPicPr>
          <p:cNvPr id="9" name="Imagen 8">
            <a:extLst>
              <a:ext uri="{FF2B5EF4-FFF2-40B4-BE49-F238E27FC236}">
                <a16:creationId xmlns:a16="http://schemas.microsoft.com/office/drawing/2014/main" xmlns="" id="{42F9879A-E1D3-4814-8876-B563AC881186}"/>
              </a:ext>
            </a:extLst>
          </p:cNvPr>
          <p:cNvPicPr>
            <a:picLocks noChangeAspect="1"/>
          </p:cNvPicPr>
          <p:nvPr/>
        </p:nvPicPr>
        <p:blipFill rotWithShape="1">
          <a:blip r:embed="rId3"/>
          <a:srcRect l="29795" t="79030" r="1546" b="13455"/>
          <a:stretch/>
        </p:blipFill>
        <p:spPr>
          <a:xfrm>
            <a:off x="8006602" y="6600305"/>
            <a:ext cx="4185397" cy="257691"/>
          </a:xfrm>
          <a:prstGeom prst="rect">
            <a:avLst/>
          </a:prstGeom>
        </p:spPr>
      </p:pic>
    </p:spTree>
    <p:extLst>
      <p:ext uri="{BB962C8B-B14F-4D97-AF65-F5344CB8AC3E}">
        <p14:creationId xmlns:p14="http://schemas.microsoft.com/office/powerpoint/2010/main" val="3809943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91" y="181119"/>
            <a:ext cx="11073245" cy="1325563"/>
          </a:xfrm>
        </p:spPr>
        <p:txBody>
          <a:bodyPr>
            <a:noAutofit/>
          </a:bodyPr>
          <a:lstStyle/>
          <a:p>
            <a:pPr algn="ctr"/>
            <a:r>
              <a:rPr lang="es-ES" sz="4400" b="1" dirty="0">
                <a:solidFill>
                  <a:srgbClr val="C00000"/>
                </a:solidFill>
                <a:effectLst>
                  <a:outerShdw blurRad="38100" dist="38100" dir="2700000" algn="tl">
                    <a:srgbClr val="000000">
                      <a:alpha val="43137"/>
                    </a:srgbClr>
                  </a:outerShdw>
                </a:effectLst>
              </a:rPr>
              <a:t>ANÁLISIS DE LA DEUDA INTERNA Y EXTERNA</a:t>
            </a:r>
            <a:endParaRPr lang="es-CO" sz="4400" b="1" dirty="0">
              <a:solidFill>
                <a:srgbClr val="C00000"/>
              </a:solidFill>
              <a:effectLst>
                <a:outerShdw blurRad="38100" dist="38100" dir="2700000" algn="tl">
                  <a:srgbClr val="000000">
                    <a:alpha val="43137"/>
                  </a:srgbClr>
                </a:outerShdw>
              </a:effectLst>
            </a:endParaRPr>
          </a:p>
        </p:txBody>
      </p:sp>
      <p:grpSp>
        <p:nvGrpSpPr>
          <p:cNvPr id="8" name="Grupo 7"/>
          <p:cNvGrpSpPr/>
          <p:nvPr/>
        </p:nvGrpSpPr>
        <p:grpSpPr>
          <a:xfrm>
            <a:off x="765810" y="1506682"/>
            <a:ext cx="6788380" cy="4886072"/>
            <a:chOff x="2807277" y="1856738"/>
            <a:chExt cx="6577445" cy="4417035"/>
          </a:xfrm>
        </p:grpSpPr>
        <p:pic>
          <p:nvPicPr>
            <p:cNvPr id="5" name="Imagen 4"/>
            <p:cNvPicPr>
              <a:picLocks noChangeAspect="1"/>
            </p:cNvPicPr>
            <p:nvPr/>
          </p:nvPicPr>
          <p:blipFill>
            <a:blip r:embed="rId2"/>
            <a:stretch>
              <a:fillRect/>
            </a:stretch>
          </p:blipFill>
          <p:spPr>
            <a:xfrm>
              <a:off x="2807277" y="2596588"/>
              <a:ext cx="6577445" cy="3343307"/>
            </a:xfrm>
            <a:prstGeom prst="rect">
              <a:avLst/>
            </a:prstGeom>
          </p:spPr>
        </p:pic>
        <p:sp>
          <p:nvSpPr>
            <p:cNvPr id="6" name="Rectángulo 5"/>
            <p:cNvSpPr/>
            <p:nvPr/>
          </p:nvSpPr>
          <p:spPr>
            <a:xfrm>
              <a:off x="3058390" y="1856738"/>
              <a:ext cx="6096000" cy="707886"/>
            </a:xfrm>
            <a:prstGeom prst="rect">
              <a:avLst/>
            </a:prstGeom>
          </p:spPr>
          <p:txBody>
            <a:bodyPr>
              <a:spAutoFit/>
            </a:bodyPr>
            <a:lstStyle/>
            <a:p>
              <a:pPr algn="ctr">
                <a:spcAft>
                  <a:spcPts val="0"/>
                </a:spcAft>
              </a:pPr>
              <a:r>
                <a:rPr lang="es-ES_tradnl" sz="2000" b="1" dirty="0">
                  <a:effectLst/>
                  <a:ea typeface="Times New Roman" panose="02020603050405020304" pitchFamily="18" charset="0"/>
                </a:rPr>
                <a:t>Saldo de la Deuda Pública</a:t>
              </a:r>
              <a:endParaRPr lang="es-CO" sz="2000" dirty="0">
                <a:effectLst/>
                <a:ea typeface="Times New Roman" panose="02020603050405020304" pitchFamily="18" charset="0"/>
              </a:endParaRPr>
            </a:p>
            <a:p>
              <a:pPr algn="ctr">
                <a:spcAft>
                  <a:spcPts val="0"/>
                </a:spcAft>
              </a:pPr>
              <a:r>
                <a:rPr lang="es-ES_tradnl" sz="2000" b="1" dirty="0">
                  <a:effectLst/>
                  <a:ea typeface="Times New Roman" panose="02020603050405020304" pitchFamily="18" charset="0"/>
                </a:rPr>
                <a:t>Administración Central y Establecimientos Públicos</a:t>
              </a:r>
              <a:endParaRPr lang="es-CO" sz="2000" dirty="0">
                <a:effectLst/>
                <a:ea typeface="Times New Roman" panose="02020603050405020304" pitchFamily="18" charset="0"/>
              </a:endParaRPr>
            </a:p>
          </p:txBody>
        </p:sp>
        <p:sp>
          <p:nvSpPr>
            <p:cNvPr id="7" name="Rectángulo 6"/>
            <p:cNvSpPr/>
            <p:nvPr/>
          </p:nvSpPr>
          <p:spPr>
            <a:xfrm>
              <a:off x="2831523" y="5939895"/>
              <a:ext cx="6096000" cy="333878"/>
            </a:xfrm>
            <a:prstGeom prst="rect">
              <a:avLst/>
            </a:prstGeom>
          </p:spPr>
          <p:txBody>
            <a:bodyPr>
              <a:spAutoFit/>
            </a:bodyPr>
            <a:lstStyle/>
            <a:p>
              <a:pPr algn="just">
                <a:spcAft>
                  <a:spcPts val="0"/>
                </a:spcAft>
              </a:pPr>
              <a:r>
                <a:rPr lang="es-ES" sz="900" b="1" dirty="0">
                  <a:effectLst/>
                  <a:latin typeface="Arial" panose="020B0604020202020204" pitchFamily="34" charset="0"/>
                  <a:ea typeface="Times New Roman" panose="02020603050405020304" pitchFamily="18" charset="0"/>
                  <a:cs typeface="Arial" panose="020B0604020202020204" pitchFamily="34" charset="0"/>
                </a:rPr>
                <a:t>Cifras en millones de pesos </a:t>
              </a:r>
              <a:endParaRPr lang="es-CO" sz="9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900" b="1" dirty="0">
                  <a:effectLst/>
                  <a:latin typeface="Arial" panose="020B0604020202020204" pitchFamily="34" charset="0"/>
                  <a:ea typeface="Times New Roman" panose="02020603050405020304" pitchFamily="18" charset="0"/>
                  <a:cs typeface="Arial" panose="020B0604020202020204" pitchFamily="34" charset="0"/>
                </a:rPr>
                <a:t>Fuente: Dirección Distrital de Crédito Público</a:t>
              </a:r>
              <a:r>
                <a:rPr lang="es-ES" sz="900" dirty="0">
                  <a:effectLst/>
                  <a:latin typeface="Arial" panose="020B0604020202020204" pitchFamily="34" charset="0"/>
                  <a:ea typeface="Times New Roman" panose="02020603050405020304" pitchFamily="18" charset="0"/>
                  <a:cs typeface="Arial" panose="020B0604020202020204" pitchFamily="34" charset="0"/>
                </a:rPr>
                <a:t>.</a:t>
              </a:r>
              <a:endParaRPr lang="es-CO" sz="900" dirty="0"/>
            </a:p>
          </p:txBody>
        </p:sp>
      </p:grpSp>
      <p:sp>
        <p:nvSpPr>
          <p:cNvPr id="9" name="Rectángulo 8"/>
          <p:cNvSpPr/>
          <p:nvPr/>
        </p:nvSpPr>
        <p:spPr>
          <a:xfrm>
            <a:off x="7723909" y="2607102"/>
            <a:ext cx="4249882" cy="3416320"/>
          </a:xfrm>
          <a:prstGeom prst="rect">
            <a:avLst/>
          </a:prstGeom>
        </p:spPr>
        <p:txBody>
          <a:bodyPr wrap="square">
            <a:spAutoFit/>
          </a:bodyPr>
          <a:lstStyle/>
          <a:p>
            <a:pPr algn="just">
              <a:lnSpc>
                <a:spcPct val="150000"/>
              </a:lnSpc>
              <a:spcAft>
                <a:spcPts val="0"/>
              </a:spcAft>
            </a:pPr>
            <a:r>
              <a:rPr lang="es-CO" dirty="0">
                <a:effectLst/>
                <a:latin typeface="Verdana" panose="020B0604030504040204" pitchFamily="34" charset="0"/>
                <a:ea typeface="Calibri" panose="020F0502020204030204" pitchFamily="34" charset="0"/>
                <a:cs typeface="Times New Roman" panose="02020603050405020304" pitchFamily="18" charset="0"/>
              </a:rPr>
              <a:t>El análisis presentado por la Administración Distrital presupone un excelente comportamiento de la Deuda para el Distrito Capital, el cual es explicable con la poca ejecución que ha tenido el Cupo de Endeudamiento otorgado a la ciudad en los últimos cuatro años.</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xmlns="" id="{42F9879A-E1D3-4814-8876-B563AC881186}"/>
              </a:ext>
            </a:extLst>
          </p:cNvPr>
          <p:cNvPicPr>
            <a:picLocks noChangeAspect="1"/>
          </p:cNvPicPr>
          <p:nvPr/>
        </p:nvPicPr>
        <p:blipFill rotWithShape="1">
          <a:blip r:embed="rId3"/>
          <a:srcRect l="29795" t="79030" r="1546" b="13455"/>
          <a:stretch/>
        </p:blipFill>
        <p:spPr>
          <a:xfrm>
            <a:off x="8006602" y="6600305"/>
            <a:ext cx="4185397" cy="257691"/>
          </a:xfrm>
          <a:prstGeom prst="rect">
            <a:avLst/>
          </a:prstGeom>
        </p:spPr>
      </p:pic>
    </p:spTree>
    <p:extLst>
      <p:ext uri="{BB962C8B-B14F-4D97-AF65-F5344CB8AC3E}">
        <p14:creationId xmlns:p14="http://schemas.microsoft.com/office/powerpoint/2010/main" val="3057986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91" y="181119"/>
            <a:ext cx="11073245" cy="1325563"/>
          </a:xfrm>
        </p:spPr>
        <p:txBody>
          <a:bodyPr>
            <a:noAutofit/>
          </a:bodyPr>
          <a:lstStyle/>
          <a:p>
            <a:pPr algn="ctr"/>
            <a:r>
              <a:rPr lang="es-ES" sz="4800" b="1" dirty="0">
                <a:solidFill>
                  <a:srgbClr val="C00000"/>
                </a:solidFill>
                <a:effectLst>
                  <a:outerShdw blurRad="38100" dist="38100" dir="2700000" algn="tl">
                    <a:srgbClr val="000000">
                      <a:alpha val="43137"/>
                    </a:srgbClr>
                  </a:outerShdw>
                </a:effectLst>
              </a:rPr>
              <a:t>INCLUSIÓN DE LAS VIGENCIAS FUTURAS</a:t>
            </a:r>
            <a:endParaRPr lang="es-CO" sz="4800" b="1" dirty="0">
              <a:solidFill>
                <a:srgbClr val="C00000"/>
              </a:solidFill>
              <a:effectLst>
                <a:outerShdw blurRad="38100" dist="38100" dir="2700000" algn="tl">
                  <a:srgbClr val="000000">
                    <a:alpha val="43137"/>
                  </a:srgbClr>
                </a:outerShdw>
              </a:effectLst>
            </a:endParaRPr>
          </a:p>
        </p:txBody>
      </p:sp>
      <p:grpSp>
        <p:nvGrpSpPr>
          <p:cNvPr id="11" name="Grupo 10"/>
          <p:cNvGrpSpPr/>
          <p:nvPr/>
        </p:nvGrpSpPr>
        <p:grpSpPr>
          <a:xfrm>
            <a:off x="183919" y="1615605"/>
            <a:ext cx="7273636" cy="4517281"/>
            <a:chOff x="467591" y="1615605"/>
            <a:chExt cx="7024254" cy="4517281"/>
          </a:xfrm>
        </p:grpSpPr>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467591" y="2370857"/>
              <a:ext cx="7024254" cy="3448051"/>
            </a:xfrm>
            <a:prstGeom prst="rect">
              <a:avLst/>
            </a:prstGeom>
            <a:noFill/>
            <a:ln>
              <a:noFill/>
            </a:ln>
          </p:spPr>
        </p:pic>
        <p:sp>
          <p:nvSpPr>
            <p:cNvPr id="3" name="Rectángulo 2"/>
            <p:cNvSpPr/>
            <p:nvPr/>
          </p:nvSpPr>
          <p:spPr>
            <a:xfrm>
              <a:off x="574963" y="1615605"/>
              <a:ext cx="6096000" cy="646331"/>
            </a:xfrm>
            <a:prstGeom prst="rect">
              <a:avLst/>
            </a:prstGeom>
          </p:spPr>
          <p:txBody>
            <a:bodyPr>
              <a:spAutoFit/>
            </a:bodyPr>
            <a:lstStyle/>
            <a:p>
              <a:pPr algn="ctr">
                <a:spcAft>
                  <a:spcPts val="0"/>
                </a:spcAft>
              </a:pPr>
              <a:r>
                <a:rPr lang="es-ES" b="1" dirty="0">
                  <a:effectLst/>
                  <a:ea typeface="Times New Roman" panose="02020603050405020304" pitchFamily="18" charset="0"/>
                  <a:cs typeface="Arial" panose="020B0604020202020204" pitchFamily="34" charset="0"/>
                </a:rPr>
                <a:t>Indicador de Sostenibilidad de la Deuda</a:t>
              </a:r>
              <a:endParaRPr lang="es-CO" b="1" dirty="0">
                <a:effectLst/>
                <a:ea typeface="Times New Roman" panose="02020603050405020304" pitchFamily="18" charset="0"/>
                <a:cs typeface="Times New Roman" panose="02020603050405020304" pitchFamily="18" charset="0"/>
              </a:endParaRPr>
            </a:p>
            <a:p>
              <a:pPr algn="ctr">
                <a:spcAft>
                  <a:spcPts val="0"/>
                </a:spcAft>
              </a:pPr>
              <a:r>
                <a:rPr lang="es-ES" b="1" dirty="0">
                  <a:effectLst/>
                  <a:ea typeface="Times New Roman" panose="02020603050405020304" pitchFamily="18" charset="0"/>
                  <a:cs typeface="Arial" panose="020B0604020202020204" pitchFamily="34" charset="0"/>
                </a:rPr>
                <a:t>(Saldo de la Deuda / Ingresos Corrientes 2008-2017)</a:t>
              </a:r>
              <a:endParaRPr lang="es-CO" b="1" dirty="0">
                <a:effectLst/>
                <a:ea typeface="Times New Roman" panose="02020603050405020304" pitchFamily="18" charset="0"/>
                <a:cs typeface="Times New Roman" panose="02020603050405020304" pitchFamily="18" charset="0"/>
              </a:endParaRPr>
            </a:p>
          </p:txBody>
        </p:sp>
        <p:sp>
          <p:nvSpPr>
            <p:cNvPr id="4" name="Rectángulo 3"/>
            <p:cNvSpPr/>
            <p:nvPr/>
          </p:nvSpPr>
          <p:spPr>
            <a:xfrm>
              <a:off x="595745" y="5917442"/>
              <a:ext cx="2320826" cy="215444"/>
            </a:xfrm>
            <a:prstGeom prst="rect">
              <a:avLst/>
            </a:prstGeom>
          </p:spPr>
          <p:txBody>
            <a:bodyPr wrap="none">
              <a:spAutoFit/>
            </a:bodyPr>
            <a:lstStyle/>
            <a:p>
              <a:r>
                <a:rPr lang="es-ES_tradnl" sz="800" b="1" dirty="0">
                  <a:effectLst/>
                  <a:latin typeface="Arial" panose="020B0604020202020204" pitchFamily="34" charset="0"/>
                  <a:ea typeface="Times New Roman" panose="02020603050405020304" pitchFamily="18" charset="0"/>
                </a:rPr>
                <a:t>Fuente: Dirección Distrital de Crédito Público</a:t>
              </a:r>
              <a:endParaRPr lang="es-CO" b="1" dirty="0"/>
            </a:p>
          </p:txBody>
        </p:sp>
      </p:grpSp>
      <p:sp>
        <p:nvSpPr>
          <p:cNvPr id="12" name="Elipse 11"/>
          <p:cNvSpPr/>
          <p:nvPr/>
        </p:nvSpPr>
        <p:spPr>
          <a:xfrm>
            <a:off x="6670963" y="4395355"/>
            <a:ext cx="701387" cy="428105"/>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de flecha 13"/>
          <p:cNvCxnSpPr/>
          <p:nvPr/>
        </p:nvCxnSpPr>
        <p:spPr>
          <a:xfrm flipH="1">
            <a:off x="7196224" y="4094882"/>
            <a:ext cx="503441" cy="326317"/>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7699665" y="3015407"/>
            <a:ext cx="4312226" cy="2031325"/>
          </a:xfrm>
          <a:prstGeom prst="rect">
            <a:avLst/>
          </a:prstGeom>
          <a:noFill/>
          <a:ln>
            <a:solidFill>
              <a:srgbClr val="002060"/>
            </a:solidFill>
          </a:ln>
        </p:spPr>
        <p:txBody>
          <a:bodyPr wrap="square">
            <a:spAutoFit/>
          </a:bodyPr>
          <a:lstStyle/>
          <a:p>
            <a:pPr algn="just"/>
            <a:r>
              <a:rPr lang="es-CO" dirty="0">
                <a:effectLst/>
                <a:latin typeface="Verdana" panose="020B0604030504040204" pitchFamily="34" charset="0"/>
                <a:ea typeface="Calibri" panose="020F0502020204030204" pitchFamily="34" charset="0"/>
                <a:cs typeface="Times New Roman" panose="02020603050405020304" pitchFamily="18" charset="0"/>
              </a:rPr>
              <a:t>Este indicador no contempla el valor solicitado de Vigencias Futuras por valor de $6.087.643.861.557, el cual se requiere como factor para el cálculo del los ingresos corrientes ajustados</a:t>
            </a:r>
            <a:endParaRPr lang="es-CO" dirty="0"/>
          </a:p>
        </p:txBody>
      </p:sp>
      <p:pic>
        <p:nvPicPr>
          <p:cNvPr id="13" name="Imagen 12">
            <a:extLst>
              <a:ext uri="{FF2B5EF4-FFF2-40B4-BE49-F238E27FC236}">
                <a16:creationId xmlns:a16="http://schemas.microsoft.com/office/drawing/2014/main" xmlns="" id="{42F9879A-E1D3-4814-8876-B563AC881186}"/>
              </a:ext>
            </a:extLst>
          </p:cNvPr>
          <p:cNvPicPr>
            <a:picLocks noChangeAspect="1"/>
          </p:cNvPicPr>
          <p:nvPr/>
        </p:nvPicPr>
        <p:blipFill rotWithShape="1">
          <a:blip r:embed="rId3"/>
          <a:srcRect l="29795" t="79030" r="1546" b="13455"/>
          <a:stretch/>
        </p:blipFill>
        <p:spPr>
          <a:xfrm>
            <a:off x="8006602" y="6600305"/>
            <a:ext cx="4185397" cy="257691"/>
          </a:xfrm>
          <a:prstGeom prst="rect">
            <a:avLst/>
          </a:prstGeom>
        </p:spPr>
      </p:pic>
    </p:spTree>
    <p:extLst>
      <p:ext uri="{BB962C8B-B14F-4D97-AF65-F5344CB8AC3E}">
        <p14:creationId xmlns:p14="http://schemas.microsoft.com/office/powerpoint/2010/main" val="2238456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7645" y="409719"/>
            <a:ext cx="11073245" cy="1325563"/>
          </a:xfrm>
        </p:spPr>
        <p:txBody>
          <a:bodyPr>
            <a:noAutofit/>
          </a:bodyPr>
          <a:lstStyle/>
          <a:p>
            <a:pPr algn="ctr"/>
            <a:r>
              <a:rPr lang="es-ES" sz="5400" b="1" dirty="0">
                <a:solidFill>
                  <a:srgbClr val="C00000"/>
                </a:solidFill>
                <a:effectLst>
                  <a:outerShdw blurRad="38100" dist="38100" dir="2700000" algn="tl">
                    <a:srgbClr val="000000">
                      <a:alpha val="43137"/>
                    </a:srgbClr>
                  </a:outerShdw>
                </a:effectLst>
              </a:rPr>
              <a:t>VIGENCIA DE LOS CUPOS DE ENDEUDAMIENTO</a:t>
            </a:r>
            <a:endParaRPr lang="es-CO" sz="5400" b="1" dirty="0">
              <a:solidFill>
                <a:srgbClr val="C00000"/>
              </a:solidFill>
              <a:effectLst>
                <a:outerShdw blurRad="38100" dist="38100" dir="2700000" algn="tl">
                  <a:srgbClr val="000000">
                    <a:alpha val="43137"/>
                  </a:srgbClr>
                </a:outerShdw>
              </a:effectLst>
            </a:endParaRPr>
          </a:p>
        </p:txBody>
      </p:sp>
      <p:sp>
        <p:nvSpPr>
          <p:cNvPr id="5" name="Rectángulo 4"/>
          <p:cNvSpPr/>
          <p:nvPr/>
        </p:nvSpPr>
        <p:spPr>
          <a:xfrm>
            <a:off x="1177290" y="2406916"/>
            <a:ext cx="10709910" cy="2811539"/>
          </a:xfrm>
          <a:prstGeom prst="rect">
            <a:avLst/>
          </a:prstGeom>
        </p:spPr>
        <p:txBody>
          <a:bodyPr wrap="square">
            <a:spAutoFit/>
          </a:bodyPr>
          <a:lstStyle/>
          <a:p>
            <a:pPr algn="just">
              <a:lnSpc>
                <a:spcPct val="150000"/>
              </a:lnSpc>
              <a:spcAft>
                <a:spcPts val="0"/>
              </a:spcAft>
            </a:pPr>
            <a:r>
              <a:rPr lang="es-CO" sz="2000" dirty="0">
                <a:effectLst/>
                <a:latin typeface="Verdana" panose="020B0604030504040204" pitchFamily="34" charset="0"/>
                <a:ea typeface="Calibri" panose="020F0502020204030204" pitchFamily="34" charset="0"/>
                <a:cs typeface="Times New Roman" panose="02020603050405020304" pitchFamily="18" charset="0"/>
              </a:rPr>
              <a:t>Frente a la figura del Agotamiento del Cupo de Endeudamiento el Concejo de Bogotá </a:t>
            </a:r>
            <a:r>
              <a:rPr lang="es-CO" sz="2000" b="1" u="sng" dirty="0">
                <a:effectLst/>
                <a:latin typeface="Verdana" panose="020B0604030504040204" pitchFamily="34" charset="0"/>
                <a:ea typeface="Calibri" panose="020F0502020204030204" pitchFamily="34" charset="0"/>
                <a:cs typeface="Times New Roman" panose="02020603050405020304" pitchFamily="18" charset="0"/>
              </a:rPr>
              <a:t>no tiene la facultad de declarar el agotamiento de los Cupos de Endeudamiento</a:t>
            </a:r>
            <a:r>
              <a:rPr lang="es-CO" sz="2000" dirty="0">
                <a:effectLst/>
                <a:latin typeface="Verdana" panose="020B0604030504040204" pitchFamily="34" charset="0"/>
                <a:ea typeface="Calibri" panose="020F0502020204030204" pitchFamily="34" charset="0"/>
                <a:cs typeface="Times New Roman" panose="02020603050405020304" pitchFamily="18" charset="0"/>
              </a:rPr>
              <a:t>.  </a:t>
            </a:r>
            <a:r>
              <a:rPr lang="es-ES_tradnl" sz="2000" dirty="0">
                <a:effectLst/>
                <a:latin typeface="Verdana" panose="020B0604030504040204" pitchFamily="34" charset="0"/>
                <a:ea typeface="Calibri" panose="020F0502020204030204" pitchFamily="34" charset="0"/>
                <a:cs typeface="Times New Roman" panose="02020603050405020304" pitchFamily="18" charset="0"/>
              </a:rPr>
              <a:t>La figura del agotamiento de un cupo mediante acuerdo del Concejo no existe legalmente en la Ley 358 de 1997 ni en la Ley 819 de 2003. El Concejo Distrital puede autorizar el cupo de endeudamiento y cuando se agote en su totalidad autorizar otro cupo de deuda, previo el lleno de los requisitos legales.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xmlns="" id="{42F9879A-E1D3-4814-8876-B563AC881186}"/>
              </a:ext>
            </a:extLst>
          </p:cNvPr>
          <p:cNvPicPr>
            <a:picLocks noChangeAspect="1"/>
          </p:cNvPicPr>
          <p:nvPr/>
        </p:nvPicPr>
        <p:blipFill rotWithShape="1">
          <a:blip r:embed="rId2"/>
          <a:srcRect l="29795" t="79030" r="1546" b="13455"/>
          <a:stretch/>
        </p:blipFill>
        <p:spPr>
          <a:xfrm>
            <a:off x="8006602" y="6600305"/>
            <a:ext cx="4185397" cy="257691"/>
          </a:xfrm>
          <a:prstGeom prst="rect">
            <a:avLst/>
          </a:prstGeom>
        </p:spPr>
      </p:pic>
    </p:spTree>
    <p:extLst>
      <p:ext uri="{BB962C8B-B14F-4D97-AF65-F5344CB8AC3E}">
        <p14:creationId xmlns:p14="http://schemas.microsoft.com/office/powerpoint/2010/main" val="932962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0865" y="3006945"/>
            <a:ext cx="4131095" cy="1296144"/>
          </a:xfrm>
        </p:spPr>
        <p:txBody>
          <a:bodyPr>
            <a:normAutofit/>
          </a:bodyPr>
          <a:lstStyle/>
          <a:p>
            <a:r>
              <a:rPr lang="es-CO" sz="7200" b="1" dirty="0">
                <a:latin typeface="Algerian" panose="04020705040A02060702" pitchFamily="82" charset="0"/>
                <a:ea typeface="+mn-ea"/>
                <a:cs typeface="+mn-cs"/>
              </a:rPr>
              <a:t>GRACIAS</a:t>
            </a:r>
          </a:p>
        </p:txBody>
      </p:sp>
      <p:pic>
        <p:nvPicPr>
          <p:cNvPr id="4" name="Picture 24" descr="Logo_para_Us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241" y="1902056"/>
            <a:ext cx="3384376" cy="338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Resultado de imagen para logos para citar instagram">
            <a:extLst>
              <a:ext uri="{FF2B5EF4-FFF2-40B4-BE49-F238E27FC236}">
                <a16:creationId xmlns:a16="http://schemas.microsoft.com/office/drawing/2014/main" xmlns="" id="{094F67B3-FAA9-4403-9E8E-0D58F8FF15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414" y="6543274"/>
            <a:ext cx="452193" cy="314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logos para citar Facebook">
            <a:extLst>
              <a:ext uri="{FF2B5EF4-FFF2-40B4-BE49-F238E27FC236}">
                <a16:creationId xmlns:a16="http://schemas.microsoft.com/office/drawing/2014/main" xmlns="" id="{4AA78808-049B-469E-9CE5-E4E38D29AF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4422" y="6524182"/>
            <a:ext cx="314726" cy="31472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xmlns="" id="{A4F1F1B2-5677-4DBC-BC5F-1914A7F35DE9}"/>
              </a:ext>
            </a:extLst>
          </p:cNvPr>
          <p:cNvSpPr txBox="1">
            <a:spLocks/>
          </p:cNvSpPr>
          <p:nvPr/>
        </p:nvSpPr>
        <p:spPr>
          <a:xfrm>
            <a:off x="6410598" y="6548089"/>
            <a:ext cx="5886073" cy="284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200" dirty="0">
                <a:latin typeface="Verdana" panose="020B0604030504040204" pitchFamily="34" charset="0"/>
                <a:ea typeface="Verdana" panose="020B0604030504040204" pitchFamily="34" charset="0"/>
                <a:cs typeface="Verdana" panose="020B0604030504040204" pitchFamily="34" charset="0"/>
              </a:rPr>
              <a:t>  @HCJorgeDuran           hcjorgeduransilva             HC Jorge Duran Silva </a:t>
            </a:r>
            <a:r>
              <a:rPr lang="es-CO" sz="1000" dirty="0"/>
              <a:t> </a:t>
            </a:r>
          </a:p>
        </p:txBody>
      </p:sp>
      <p:pic>
        <p:nvPicPr>
          <p:cNvPr id="10" name="Picture 2" descr="Resultado de imagen para logos para citar twitter">
            <a:extLst>
              <a:ext uri="{FF2B5EF4-FFF2-40B4-BE49-F238E27FC236}">
                <a16:creationId xmlns:a16="http://schemas.microsoft.com/office/drawing/2014/main" xmlns="" id="{AA730ACA-0EE3-43EC-94B1-8061CB6601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0858" y="6598258"/>
            <a:ext cx="419479" cy="23770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xmlns="" id="{AF5B6007-440D-4A39-9AAB-8DFC8FF0D33F}"/>
              </a:ext>
            </a:extLst>
          </p:cNvPr>
          <p:cNvSpPr/>
          <p:nvPr/>
        </p:nvSpPr>
        <p:spPr>
          <a:xfrm>
            <a:off x="5434617" y="1902056"/>
            <a:ext cx="5163593" cy="769441"/>
          </a:xfrm>
          <a:prstGeom prst="rect">
            <a:avLst/>
          </a:prstGeom>
        </p:spPr>
        <p:txBody>
          <a:bodyPr wrap="none">
            <a:spAutoFit/>
          </a:bodyPr>
          <a:lstStyle/>
          <a:p>
            <a:r>
              <a:rPr lang="es-CO" sz="4400" b="1" dirty="0">
                <a:solidFill>
                  <a:srgbClr val="FF0000"/>
                </a:solidFill>
                <a:latin typeface="Rage Italic" panose="03070502040507070304" pitchFamily="66" charset="0"/>
              </a:rPr>
              <a:t>H.C. Jorge Durán Silva</a:t>
            </a:r>
          </a:p>
        </p:txBody>
      </p:sp>
    </p:spTree>
    <p:extLst>
      <p:ext uri="{BB962C8B-B14F-4D97-AF65-F5344CB8AC3E}">
        <p14:creationId xmlns:p14="http://schemas.microsoft.com/office/powerpoint/2010/main" val="4018745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69</TotalTime>
  <Words>428</Words>
  <Application>Microsoft Office PowerPoint</Application>
  <PresentationFormat>Panorámica</PresentationFormat>
  <Paragraphs>28</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Algerian</vt:lpstr>
      <vt:lpstr>Arial</vt:lpstr>
      <vt:lpstr>Calibri</vt:lpstr>
      <vt:lpstr>Corbel</vt:lpstr>
      <vt:lpstr>Rage Italic</vt:lpstr>
      <vt:lpstr>Times New Roman</vt:lpstr>
      <vt:lpstr>Verdana</vt:lpstr>
      <vt:lpstr>Parallax</vt:lpstr>
      <vt:lpstr>“ANÁLISIS SOLICITUD CUPO DE ENDEUDAMIENTO”</vt:lpstr>
      <vt:lpstr>FINANCIACIÓN PLAN DE DESARROLLO - ADMINISTRACIÓN CENTRAL</vt:lpstr>
      <vt:lpstr>NECESIDADES DE FINANCIAMIENTO</vt:lpstr>
      <vt:lpstr>EJECUCIÓN CUPOS DE ENDEUDAMIENTO</vt:lpstr>
      <vt:lpstr>COMPORTAMIENTO DE LOS INGRESOS</vt:lpstr>
      <vt:lpstr>ANÁLISIS DE LA DEUDA INTERNA Y EXTERNA</vt:lpstr>
      <vt:lpstr>INCLUSIÓN DE LAS VIGENCIAS FUTURAS</vt:lpstr>
      <vt:lpstr>VIGENCIA DE LOS CUPOS DE ENDEUDAMIENTO</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ANÀLISIS SOLICITUD CUPO DE ENDEUDAMIENTO</dc:title>
  <dc:creator>MONICA FERNANDEZ QUINTERO</dc:creator>
  <cp:lastModifiedBy>WIESNER FABIAN ROBAYO SALCEDO</cp:lastModifiedBy>
  <cp:revision>19</cp:revision>
  <dcterms:created xsi:type="dcterms:W3CDTF">2017-10-03T20:05:10Z</dcterms:created>
  <dcterms:modified xsi:type="dcterms:W3CDTF">2017-10-05T16:51:42Z</dcterms:modified>
</cp:coreProperties>
</file>