
<file path=[Content_Types].xml><?xml version="1.0" encoding="utf-8"?>
<Types xmlns="http://schemas.openxmlformats.org/package/2006/content-types">
  <Default Extension="png" ContentType="image/png"/>
  <Default Extension="jpeg" ContentType="image/jpeg"/>
  <Default Extension="3GP" ContentType="video/unknown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311" r:id="rId2"/>
    <p:sldId id="313" r:id="rId3"/>
    <p:sldId id="314" r:id="rId4"/>
    <p:sldId id="315" r:id="rId5"/>
    <p:sldId id="316" r:id="rId6"/>
    <p:sldId id="317" r:id="rId7"/>
    <p:sldId id="318" r:id="rId8"/>
    <p:sldId id="319" r:id="rId9"/>
    <p:sldId id="371" r:id="rId10"/>
    <p:sldId id="320" r:id="rId11"/>
    <p:sldId id="321" r:id="rId12"/>
    <p:sldId id="322" r:id="rId13"/>
    <p:sldId id="323" r:id="rId14"/>
    <p:sldId id="324" r:id="rId15"/>
    <p:sldId id="359" r:id="rId16"/>
    <p:sldId id="365" r:id="rId17"/>
    <p:sldId id="341" r:id="rId18"/>
    <p:sldId id="339" r:id="rId19"/>
    <p:sldId id="340" r:id="rId20"/>
    <p:sldId id="342" r:id="rId21"/>
    <p:sldId id="343" r:id="rId22"/>
    <p:sldId id="344" r:id="rId23"/>
    <p:sldId id="345" r:id="rId24"/>
    <p:sldId id="346" r:id="rId25"/>
    <p:sldId id="360" r:id="rId26"/>
    <p:sldId id="347" r:id="rId27"/>
    <p:sldId id="348" r:id="rId28"/>
    <p:sldId id="349" r:id="rId29"/>
    <p:sldId id="350" r:id="rId30"/>
    <p:sldId id="351" r:id="rId31"/>
    <p:sldId id="352" r:id="rId32"/>
    <p:sldId id="327" r:id="rId33"/>
    <p:sldId id="328" r:id="rId34"/>
    <p:sldId id="330" r:id="rId35"/>
    <p:sldId id="366" r:id="rId36"/>
    <p:sldId id="363" r:id="rId37"/>
    <p:sldId id="367" r:id="rId38"/>
    <p:sldId id="361" r:id="rId39"/>
    <p:sldId id="368" r:id="rId40"/>
    <p:sldId id="369" r:id="rId41"/>
    <p:sldId id="353" r:id="rId42"/>
    <p:sldId id="354" r:id="rId43"/>
    <p:sldId id="355" r:id="rId44"/>
    <p:sldId id="356" r:id="rId45"/>
    <p:sldId id="357" r:id="rId46"/>
    <p:sldId id="358" r:id="rId47"/>
    <p:sldId id="333" r:id="rId48"/>
    <p:sldId id="334" r:id="rId49"/>
    <p:sldId id="336" r:id="rId50"/>
    <p:sldId id="370" r:id="rId51"/>
    <p:sldId id="364" r:id="rId52"/>
    <p:sldId id="335" r:id="rId53"/>
    <p:sldId id="337" r:id="rId54"/>
    <p:sldId id="338" r:id="rId55"/>
  </p:sldIdLst>
  <p:sldSz cx="9144000" cy="6858000" type="screen4x3"/>
  <p:notesSz cx="7010400" cy="9236075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9" d="100"/>
          <a:sy n="59" d="100"/>
        </p:scale>
        <p:origin x="-1464" y="-3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11C56B-BF61-4AE3-9E3A-1AE5F24851C1}" type="doc">
      <dgm:prSet loTypeId="urn:microsoft.com/office/officeart/2005/8/layout/pyramid2" loCatId="list" qsTypeId="urn:microsoft.com/office/officeart/2005/8/quickstyle/simple1" qsCatId="simple" csTypeId="urn:microsoft.com/office/officeart/2005/8/colors/accent1_4" csCatId="accent1" phldr="1"/>
      <dgm:spPr/>
    </dgm:pt>
    <dgm:pt modelId="{75A8848C-B387-438F-A6EB-500291329FCD}">
      <dgm:prSet phldrT="[Texto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CO" sz="3600" dirty="0" smtClean="0">
              <a:solidFill>
                <a:schemeClr val="bg1"/>
              </a:solidFill>
            </a:rPr>
            <a:t>Constitución</a:t>
          </a:r>
          <a:endParaRPr lang="es-CO" sz="3600" dirty="0">
            <a:solidFill>
              <a:schemeClr val="bg1"/>
            </a:solidFill>
          </a:endParaRPr>
        </a:p>
      </dgm:t>
    </dgm:pt>
    <dgm:pt modelId="{A72C9113-94E9-4A96-92B5-0B628BDEBCF8}" type="parTrans" cxnId="{D4C1A6C4-5E6E-4A85-8F2D-F1AE86ECB933}">
      <dgm:prSet/>
      <dgm:spPr/>
      <dgm:t>
        <a:bodyPr/>
        <a:lstStyle/>
        <a:p>
          <a:endParaRPr lang="es-CO"/>
        </a:p>
      </dgm:t>
    </dgm:pt>
    <dgm:pt modelId="{C57F3CD5-4FA5-47D0-9D1C-E156F1C15829}" type="sibTrans" cxnId="{D4C1A6C4-5E6E-4A85-8F2D-F1AE86ECB933}">
      <dgm:prSet/>
      <dgm:spPr/>
      <dgm:t>
        <a:bodyPr/>
        <a:lstStyle/>
        <a:p>
          <a:endParaRPr lang="es-CO"/>
        </a:p>
      </dgm:t>
    </dgm:pt>
    <dgm:pt modelId="{40A58B21-8B4A-428A-93D7-13598EEC3994}">
      <dgm:prSet phldrT="[Texto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CO" sz="3600" dirty="0" smtClean="0">
              <a:solidFill>
                <a:schemeClr val="bg1"/>
              </a:solidFill>
            </a:rPr>
            <a:t>Leyes</a:t>
          </a:r>
          <a:endParaRPr lang="es-CO" sz="3600" dirty="0">
            <a:solidFill>
              <a:schemeClr val="bg1"/>
            </a:solidFill>
          </a:endParaRPr>
        </a:p>
      </dgm:t>
    </dgm:pt>
    <dgm:pt modelId="{A7CD7F44-035E-44C7-A9B3-31794A95A671}" type="parTrans" cxnId="{E939BB2E-7E38-488E-B2FD-7441BEDD19B3}">
      <dgm:prSet/>
      <dgm:spPr/>
      <dgm:t>
        <a:bodyPr/>
        <a:lstStyle/>
        <a:p>
          <a:endParaRPr lang="es-CO"/>
        </a:p>
      </dgm:t>
    </dgm:pt>
    <dgm:pt modelId="{CCFCA98F-A929-42D2-9559-D01CE82A58F9}" type="sibTrans" cxnId="{E939BB2E-7E38-488E-B2FD-7441BEDD19B3}">
      <dgm:prSet/>
      <dgm:spPr/>
      <dgm:t>
        <a:bodyPr/>
        <a:lstStyle/>
        <a:p>
          <a:endParaRPr lang="es-CO"/>
        </a:p>
      </dgm:t>
    </dgm:pt>
    <dgm:pt modelId="{37D478A5-C9AA-4D04-8ACE-52E5CD377547}">
      <dgm:prSet phldrT="[Texto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CO" sz="3600" dirty="0" smtClean="0">
              <a:solidFill>
                <a:schemeClr val="bg1"/>
              </a:solidFill>
            </a:rPr>
            <a:t>Ordenanzas y Acuerdos</a:t>
          </a:r>
          <a:endParaRPr lang="es-CO" sz="3600" dirty="0">
            <a:solidFill>
              <a:schemeClr val="bg1"/>
            </a:solidFill>
          </a:endParaRPr>
        </a:p>
      </dgm:t>
    </dgm:pt>
    <dgm:pt modelId="{D488A48F-EC05-45E0-BB6F-F480E742819C}" type="parTrans" cxnId="{5683EA57-EB98-4EE8-AA7F-A1F8EA2CB74F}">
      <dgm:prSet/>
      <dgm:spPr/>
      <dgm:t>
        <a:bodyPr/>
        <a:lstStyle/>
        <a:p>
          <a:endParaRPr lang="es-CO"/>
        </a:p>
      </dgm:t>
    </dgm:pt>
    <dgm:pt modelId="{7CDF610D-687D-407F-A969-0ACA366FB386}" type="sibTrans" cxnId="{5683EA57-EB98-4EE8-AA7F-A1F8EA2CB74F}">
      <dgm:prSet/>
      <dgm:spPr/>
      <dgm:t>
        <a:bodyPr/>
        <a:lstStyle/>
        <a:p>
          <a:endParaRPr lang="es-CO"/>
        </a:p>
      </dgm:t>
    </dgm:pt>
    <dgm:pt modelId="{F13A7F27-BD53-4A12-ABE3-863F3293F742}">
      <dgm:prSet phldrT="[Texto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CO" sz="4000" dirty="0" smtClean="0">
              <a:solidFill>
                <a:schemeClr val="bg1"/>
              </a:solidFill>
            </a:rPr>
            <a:t>Decretos</a:t>
          </a:r>
          <a:endParaRPr lang="es-CO" sz="4000" dirty="0">
            <a:solidFill>
              <a:schemeClr val="bg1"/>
            </a:solidFill>
          </a:endParaRPr>
        </a:p>
      </dgm:t>
    </dgm:pt>
    <dgm:pt modelId="{0E1648B3-E9BA-45CC-9143-27994E646D08}" type="parTrans" cxnId="{F2C18773-1B15-45D4-B02A-4AEC9C6D5F46}">
      <dgm:prSet/>
      <dgm:spPr/>
      <dgm:t>
        <a:bodyPr/>
        <a:lstStyle/>
        <a:p>
          <a:endParaRPr lang="es-CO"/>
        </a:p>
      </dgm:t>
    </dgm:pt>
    <dgm:pt modelId="{3C7C8757-9EFD-479F-B96D-8CDDF88B98A9}" type="sibTrans" cxnId="{F2C18773-1B15-45D4-B02A-4AEC9C6D5F46}">
      <dgm:prSet/>
      <dgm:spPr/>
      <dgm:t>
        <a:bodyPr/>
        <a:lstStyle/>
        <a:p>
          <a:endParaRPr lang="es-CO"/>
        </a:p>
      </dgm:t>
    </dgm:pt>
    <dgm:pt modelId="{12DB6163-9322-4195-8734-679AC79BF393}">
      <dgm:prSet phldrT="[Texto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CO" sz="3600" dirty="0" smtClean="0">
              <a:solidFill>
                <a:schemeClr val="bg1"/>
              </a:solidFill>
            </a:rPr>
            <a:t>Resoluciones</a:t>
          </a:r>
          <a:endParaRPr lang="es-CO" sz="3600" dirty="0">
            <a:solidFill>
              <a:schemeClr val="bg1"/>
            </a:solidFill>
          </a:endParaRPr>
        </a:p>
      </dgm:t>
    </dgm:pt>
    <dgm:pt modelId="{D4D4C61B-D3D7-4192-AC3E-D33404EE3B14}" type="parTrans" cxnId="{38B6B430-F262-4B7E-8976-1A0A811B8F8A}">
      <dgm:prSet/>
      <dgm:spPr/>
      <dgm:t>
        <a:bodyPr/>
        <a:lstStyle/>
        <a:p>
          <a:endParaRPr lang="es-CO"/>
        </a:p>
      </dgm:t>
    </dgm:pt>
    <dgm:pt modelId="{7C5379B0-E318-4201-B4CC-EA8C25CED545}" type="sibTrans" cxnId="{38B6B430-F262-4B7E-8976-1A0A811B8F8A}">
      <dgm:prSet/>
      <dgm:spPr/>
      <dgm:t>
        <a:bodyPr/>
        <a:lstStyle/>
        <a:p>
          <a:endParaRPr lang="es-CO"/>
        </a:p>
      </dgm:t>
    </dgm:pt>
    <dgm:pt modelId="{8A0B6501-7D29-450C-856C-F322675B3054}" type="pres">
      <dgm:prSet presAssocID="{6011C56B-BF61-4AE3-9E3A-1AE5F24851C1}" presName="compositeShape" presStyleCnt="0">
        <dgm:presLayoutVars>
          <dgm:dir/>
          <dgm:resizeHandles/>
        </dgm:presLayoutVars>
      </dgm:prSet>
      <dgm:spPr/>
    </dgm:pt>
    <dgm:pt modelId="{EC190A31-61E0-4CFB-8E77-9B25088158A5}" type="pres">
      <dgm:prSet presAssocID="{6011C56B-BF61-4AE3-9E3A-1AE5F24851C1}" presName="pyramid" presStyleLbl="node1" presStyleIdx="0" presStyleCn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</dgm:pt>
    <dgm:pt modelId="{CFC61E6C-6606-4CC8-869D-EAF4BEB0FA2E}" type="pres">
      <dgm:prSet presAssocID="{6011C56B-BF61-4AE3-9E3A-1AE5F24851C1}" presName="theList" presStyleCnt="0"/>
      <dgm:spPr/>
    </dgm:pt>
    <dgm:pt modelId="{C606F21A-432A-4178-BBAC-E7059C271542}" type="pres">
      <dgm:prSet presAssocID="{75A8848C-B387-438F-A6EB-500291329FCD}" presName="aNode" presStyleLbl="fgAcc1" presStyleIdx="0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FE10E86-76E4-4A4A-A4CF-3B131B7DED48}" type="pres">
      <dgm:prSet presAssocID="{75A8848C-B387-438F-A6EB-500291329FCD}" presName="aSpace" presStyleCnt="0"/>
      <dgm:spPr/>
    </dgm:pt>
    <dgm:pt modelId="{CD3F01E8-61D1-4B3D-83C0-4A86622A1D6B}" type="pres">
      <dgm:prSet presAssocID="{40A58B21-8B4A-428A-93D7-13598EEC3994}" presName="aNode" presStyleLbl="fgAcc1" presStyleIdx="1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B16D2CE-047F-41D9-875A-AA3726E61682}" type="pres">
      <dgm:prSet presAssocID="{40A58B21-8B4A-428A-93D7-13598EEC3994}" presName="aSpace" presStyleCnt="0"/>
      <dgm:spPr/>
    </dgm:pt>
    <dgm:pt modelId="{2F37C136-A051-4745-A210-E287F69E6A23}" type="pres">
      <dgm:prSet presAssocID="{37D478A5-C9AA-4D04-8ACE-52E5CD377547}" presName="aNode" presStyleLbl="fgAcc1" presStyleIdx="2" presStyleCnt="5" custScaleX="98884" custScaleY="184759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9B17A8B-0051-4602-8F51-13BAB179BC82}" type="pres">
      <dgm:prSet presAssocID="{37D478A5-C9AA-4D04-8ACE-52E5CD377547}" presName="aSpace" presStyleCnt="0"/>
      <dgm:spPr/>
    </dgm:pt>
    <dgm:pt modelId="{17A2828E-7226-46B0-BC8C-28E4238EFDB2}" type="pres">
      <dgm:prSet presAssocID="{F13A7F27-BD53-4A12-ABE3-863F3293F742}" presName="aNode" presStyleLbl="fgAcc1" presStyleIdx="3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1023E1B-2376-4AAD-B7BA-8E756D1A97F2}" type="pres">
      <dgm:prSet presAssocID="{F13A7F27-BD53-4A12-ABE3-863F3293F742}" presName="aSpace" presStyleCnt="0"/>
      <dgm:spPr/>
    </dgm:pt>
    <dgm:pt modelId="{047CC559-36ED-4E2A-8CB1-37640A3046E4}" type="pres">
      <dgm:prSet presAssocID="{12DB6163-9322-4195-8734-679AC79BF393}" presName="aNode" presStyleLbl="fgAcc1" presStyleIdx="4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1648553-56DD-484D-949E-032AFAA4D73C}" type="pres">
      <dgm:prSet presAssocID="{12DB6163-9322-4195-8734-679AC79BF393}" presName="aSpace" presStyleCnt="0"/>
      <dgm:spPr/>
    </dgm:pt>
  </dgm:ptLst>
  <dgm:cxnLst>
    <dgm:cxn modelId="{D8E3FDFD-B490-4A0E-8B7B-98CD21FBBBD2}" type="presOf" srcId="{12DB6163-9322-4195-8734-679AC79BF393}" destId="{047CC559-36ED-4E2A-8CB1-37640A3046E4}" srcOrd="0" destOrd="0" presId="urn:microsoft.com/office/officeart/2005/8/layout/pyramid2"/>
    <dgm:cxn modelId="{4650F861-BA7B-4D36-AB32-E052DA73AAF9}" type="presOf" srcId="{6011C56B-BF61-4AE3-9E3A-1AE5F24851C1}" destId="{8A0B6501-7D29-450C-856C-F322675B3054}" srcOrd="0" destOrd="0" presId="urn:microsoft.com/office/officeart/2005/8/layout/pyramid2"/>
    <dgm:cxn modelId="{5600B294-10C0-4C04-8804-17080CA88061}" type="presOf" srcId="{37D478A5-C9AA-4D04-8ACE-52E5CD377547}" destId="{2F37C136-A051-4745-A210-E287F69E6A23}" srcOrd="0" destOrd="0" presId="urn:microsoft.com/office/officeart/2005/8/layout/pyramid2"/>
    <dgm:cxn modelId="{57B6105F-2DDF-4914-8751-B0F0BF7FEC1F}" type="presOf" srcId="{F13A7F27-BD53-4A12-ABE3-863F3293F742}" destId="{17A2828E-7226-46B0-BC8C-28E4238EFDB2}" srcOrd="0" destOrd="0" presId="urn:microsoft.com/office/officeart/2005/8/layout/pyramid2"/>
    <dgm:cxn modelId="{38B6B430-F262-4B7E-8976-1A0A811B8F8A}" srcId="{6011C56B-BF61-4AE3-9E3A-1AE5F24851C1}" destId="{12DB6163-9322-4195-8734-679AC79BF393}" srcOrd="4" destOrd="0" parTransId="{D4D4C61B-D3D7-4192-AC3E-D33404EE3B14}" sibTransId="{7C5379B0-E318-4201-B4CC-EA8C25CED545}"/>
    <dgm:cxn modelId="{E939BB2E-7E38-488E-B2FD-7441BEDD19B3}" srcId="{6011C56B-BF61-4AE3-9E3A-1AE5F24851C1}" destId="{40A58B21-8B4A-428A-93D7-13598EEC3994}" srcOrd="1" destOrd="0" parTransId="{A7CD7F44-035E-44C7-A9B3-31794A95A671}" sibTransId="{CCFCA98F-A929-42D2-9559-D01CE82A58F9}"/>
    <dgm:cxn modelId="{F2C18773-1B15-45D4-B02A-4AEC9C6D5F46}" srcId="{6011C56B-BF61-4AE3-9E3A-1AE5F24851C1}" destId="{F13A7F27-BD53-4A12-ABE3-863F3293F742}" srcOrd="3" destOrd="0" parTransId="{0E1648B3-E9BA-45CC-9143-27994E646D08}" sibTransId="{3C7C8757-9EFD-479F-B96D-8CDDF88B98A9}"/>
    <dgm:cxn modelId="{5683EA57-EB98-4EE8-AA7F-A1F8EA2CB74F}" srcId="{6011C56B-BF61-4AE3-9E3A-1AE5F24851C1}" destId="{37D478A5-C9AA-4D04-8ACE-52E5CD377547}" srcOrd="2" destOrd="0" parTransId="{D488A48F-EC05-45E0-BB6F-F480E742819C}" sibTransId="{7CDF610D-687D-407F-A969-0ACA366FB386}"/>
    <dgm:cxn modelId="{1C626403-6FAB-47AD-A9D4-5ADB735C8129}" type="presOf" srcId="{75A8848C-B387-438F-A6EB-500291329FCD}" destId="{C606F21A-432A-4178-BBAC-E7059C271542}" srcOrd="0" destOrd="0" presId="urn:microsoft.com/office/officeart/2005/8/layout/pyramid2"/>
    <dgm:cxn modelId="{D4C1A6C4-5E6E-4A85-8F2D-F1AE86ECB933}" srcId="{6011C56B-BF61-4AE3-9E3A-1AE5F24851C1}" destId="{75A8848C-B387-438F-A6EB-500291329FCD}" srcOrd="0" destOrd="0" parTransId="{A72C9113-94E9-4A96-92B5-0B628BDEBCF8}" sibTransId="{C57F3CD5-4FA5-47D0-9D1C-E156F1C15829}"/>
    <dgm:cxn modelId="{23589129-77E3-4CCF-B6B5-ADA3CA1DABA1}" type="presOf" srcId="{40A58B21-8B4A-428A-93D7-13598EEC3994}" destId="{CD3F01E8-61D1-4B3D-83C0-4A86622A1D6B}" srcOrd="0" destOrd="0" presId="urn:microsoft.com/office/officeart/2005/8/layout/pyramid2"/>
    <dgm:cxn modelId="{A1D67D1C-092C-46BC-BA43-AC5060300C5F}" type="presParOf" srcId="{8A0B6501-7D29-450C-856C-F322675B3054}" destId="{EC190A31-61E0-4CFB-8E77-9B25088158A5}" srcOrd="0" destOrd="0" presId="urn:microsoft.com/office/officeart/2005/8/layout/pyramid2"/>
    <dgm:cxn modelId="{454389AF-DA9F-4DBA-B095-8C43935A133C}" type="presParOf" srcId="{8A0B6501-7D29-450C-856C-F322675B3054}" destId="{CFC61E6C-6606-4CC8-869D-EAF4BEB0FA2E}" srcOrd="1" destOrd="0" presId="urn:microsoft.com/office/officeart/2005/8/layout/pyramid2"/>
    <dgm:cxn modelId="{455A4EC2-A89C-4A7B-990D-831CF6092422}" type="presParOf" srcId="{CFC61E6C-6606-4CC8-869D-EAF4BEB0FA2E}" destId="{C606F21A-432A-4178-BBAC-E7059C271542}" srcOrd="0" destOrd="0" presId="urn:microsoft.com/office/officeart/2005/8/layout/pyramid2"/>
    <dgm:cxn modelId="{E944ABB9-E56B-45CE-BD16-6A320DC39C4F}" type="presParOf" srcId="{CFC61E6C-6606-4CC8-869D-EAF4BEB0FA2E}" destId="{AFE10E86-76E4-4A4A-A4CF-3B131B7DED48}" srcOrd="1" destOrd="0" presId="urn:microsoft.com/office/officeart/2005/8/layout/pyramid2"/>
    <dgm:cxn modelId="{5BFA74D6-B446-48BA-9608-343EDB00D3A9}" type="presParOf" srcId="{CFC61E6C-6606-4CC8-869D-EAF4BEB0FA2E}" destId="{CD3F01E8-61D1-4B3D-83C0-4A86622A1D6B}" srcOrd="2" destOrd="0" presId="urn:microsoft.com/office/officeart/2005/8/layout/pyramid2"/>
    <dgm:cxn modelId="{9DF29DFF-A6A2-4B41-8B82-1DFBADDA43C2}" type="presParOf" srcId="{CFC61E6C-6606-4CC8-869D-EAF4BEB0FA2E}" destId="{3B16D2CE-047F-41D9-875A-AA3726E61682}" srcOrd="3" destOrd="0" presId="urn:microsoft.com/office/officeart/2005/8/layout/pyramid2"/>
    <dgm:cxn modelId="{694481F1-49D8-498C-BB5F-9A2DC2A22B16}" type="presParOf" srcId="{CFC61E6C-6606-4CC8-869D-EAF4BEB0FA2E}" destId="{2F37C136-A051-4745-A210-E287F69E6A23}" srcOrd="4" destOrd="0" presId="urn:microsoft.com/office/officeart/2005/8/layout/pyramid2"/>
    <dgm:cxn modelId="{0AAB982A-AF1C-4829-AD55-05BA591F01D8}" type="presParOf" srcId="{CFC61E6C-6606-4CC8-869D-EAF4BEB0FA2E}" destId="{79B17A8B-0051-4602-8F51-13BAB179BC82}" srcOrd="5" destOrd="0" presId="urn:microsoft.com/office/officeart/2005/8/layout/pyramid2"/>
    <dgm:cxn modelId="{7265A89B-D7A9-45C4-A49C-C867F1ECA504}" type="presParOf" srcId="{CFC61E6C-6606-4CC8-869D-EAF4BEB0FA2E}" destId="{17A2828E-7226-46B0-BC8C-28E4238EFDB2}" srcOrd="6" destOrd="0" presId="urn:microsoft.com/office/officeart/2005/8/layout/pyramid2"/>
    <dgm:cxn modelId="{CFE0C768-31A5-4709-BF14-12299FB00D72}" type="presParOf" srcId="{CFC61E6C-6606-4CC8-869D-EAF4BEB0FA2E}" destId="{31023E1B-2376-4AAD-B7BA-8E756D1A97F2}" srcOrd="7" destOrd="0" presId="urn:microsoft.com/office/officeart/2005/8/layout/pyramid2"/>
    <dgm:cxn modelId="{FDBCF1F0-5F15-4C5E-AC82-A4A1F3BC21BF}" type="presParOf" srcId="{CFC61E6C-6606-4CC8-869D-EAF4BEB0FA2E}" destId="{047CC559-36ED-4E2A-8CB1-37640A3046E4}" srcOrd="8" destOrd="0" presId="urn:microsoft.com/office/officeart/2005/8/layout/pyramid2"/>
    <dgm:cxn modelId="{4B10B974-AEF1-4B0F-B9C8-F679A9005C80}" type="presParOf" srcId="{CFC61E6C-6606-4CC8-869D-EAF4BEB0FA2E}" destId="{71648553-56DD-484D-949E-032AFAA4D73C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9C80D43-559A-4E26-A201-0DECBAC17A3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4BA03A73-1998-4F6C-B85E-8E9F2816107A}">
      <dgm:prSet phldrT="[Texto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CO" dirty="0" smtClean="0"/>
            <a:t>Congreso</a:t>
          </a:r>
          <a:endParaRPr lang="es-CO" dirty="0"/>
        </a:p>
      </dgm:t>
    </dgm:pt>
    <dgm:pt modelId="{9CA18738-C70A-4AA5-89CE-50885CEA4814}" type="parTrans" cxnId="{7E1DA722-ACBD-4DEB-950F-A104E65F1E09}">
      <dgm:prSet/>
      <dgm:spPr/>
      <dgm:t>
        <a:bodyPr/>
        <a:lstStyle/>
        <a:p>
          <a:endParaRPr lang="es-CO"/>
        </a:p>
      </dgm:t>
    </dgm:pt>
    <dgm:pt modelId="{8D56608A-19A7-49BD-B339-59007D801444}" type="sibTrans" cxnId="{7E1DA722-ACBD-4DEB-950F-A104E65F1E09}">
      <dgm:prSet/>
      <dgm:spPr/>
      <dgm:t>
        <a:bodyPr/>
        <a:lstStyle/>
        <a:p>
          <a:endParaRPr lang="es-CO"/>
        </a:p>
      </dgm:t>
    </dgm:pt>
    <dgm:pt modelId="{43C2819C-CCEC-4557-87C7-E2E8DA66FD26}" type="pres">
      <dgm:prSet presAssocID="{29C80D43-559A-4E26-A201-0DECBAC17A3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8D2A23BE-2F79-4F54-AFED-7A1E389EE505}" type="pres">
      <dgm:prSet presAssocID="{4BA03A73-1998-4F6C-B85E-8E9F2816107A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E69FE0B5-DC6C-4E0F-831E-479FD65DCD21}" type="presOf" srcId="{29C80D43-559A-4E26-A201-0DECBAC17A32}" destId="{43C2819C-CCEC-4557-87C7-E2E8DA66FD26}" srcOrd="0" destOrd="0" presId="urn:microsoft.com/office/officeart/2005/8/layout/default"/>
    <dgm:cxn modelId="{E5173220-6861-45B1-B40C-93F9F58C1C44}" type="presOf" srcId="{4BA03A73-1998-4F6C-B85E-8E9F2816107A}" destId="{8D2A23BE-2F79-4F54-AFED-7A1E389EE505}" srcOrd="0" destOrd="0" presId="urn:microsoft.com/office/officeart/2005/8/layout/default"/>
    <dgm:cxn modelId="{7E1DA722-ACBD-4DEB-950F-A104E65F1E09}" srcId="{29C80D43-559A-4E26-A201-0DECBAC17A32}" destId="{4BA03A73-1998-4F6C-B85E-8E9F2816107A}" srcOrd="0" destOrd="0" parTransId="{9CA18738-C70A-4AA5-89CE-50885CEA4814}" sibTransId="{8D56608A-19A7-49BD-B339-59007D801444}"/>
    <dgm:cxn modelId="{0BEAB08C-DCD1-494C-B8AD-5EB96C77766F}" type="presParOf" srcId="{43C2819C-CCEC-4557-87C7-E2E8DA66FD26}" destId="{8D2A23BE-2F79-4F54-AFED-7A1E389EE505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9C80D43-559A-4E26-A201-0DECBAC17A3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4BA03A73-1998-4F6C-B85E-8E9F2816107A}">
      <dgm:prSet phldrT="[Texto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CO" dirty="0" smtClean="0"/>
            <a:t>Concejo</a:t>
          </a:r>
          <a:endParaRPr lang="es-CO" dirty="0"/>
        </a:p>
      </dgm:t>
    </dgm:pt>
    <dgm:pt modelId="{9CA18738-C70A-4AA5-89CE-50885CEA4814}" type="parTrans" cxnId="{7E1DA722-ACBD-4DEB-950F-A104E65F1E09}">
      <dgm:prSet/>
      <dgm:spPr/>
      <dgm:t>
        <a:bodyPr/>
        <a:lstStyle/>
        <a:p>
          <a:endParaRPr lang="es-CO"/>
        </a:p>
      </dgm:t>
    </dgm:pt>
    <dgm:pt modelId="{8D56608A-19A7-49BD-B339-59007D801444}" type="sibTrans" cxnId="{7E1DA722-ACBD-4DEB-950F-A104E65F1E09}">
      <dgm:prSet/>
      <dgm:spPr/>
      <dgm:t>
        <a:bodyPr/>
        <a:lstStyle/>
        <a:p>
          <a:endParaRPr lang="es-CO"/>
        </a:p>
      </dgm:t>
    </dgm:pt>
    <dgm:pt modelId="{43C2819C-CCEC-4557-87C7-E2E8DA66FD26}" type="pres">
      <dgm:prSet presAssocID="{29C80D43-559A-4E26-A201-0DECBAC17A3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8D2A23BE-2F79-4F54-AFED-7A1E389EE505}" type="pres">
      <dgm:prSet presAssocID="{4BA03A73-1998-4F6C-B85E-8E9F2816107A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D6793FE9-CEC6-453D-B075-C608BCAE2BCD}" type="presOf" srcId="{4BA03A73-1998-4F6C-B85E-8E9F2816107A}" destId="{8D2A23BE-2F79-4F54-AFED-7A1E389EE505}" srcOrd="0" destOrd="0" presId="urn:microsoft.com/office/officeart/2005/8/layout/default"/>
    <dgm:cxn modelId="{7E1DA722-ACBD-4DEB-950F-A104E65F1E09}" srcId="{29C80D43-559A-4E26-A201-0DECBAC17A32}" destId="{4BA03A73-1998-4F6C-B85E-8E9F2816107A}" srcOrd="0" destOrd="0" parTransId="{9CA18738-C70A-4AA5-89CE-50885CEA4814}" sibTransId="{8D56608A-19A7-49BD-B339-59007D801444}"/>
    <dgm:cxn modelId="{CDD73AAE-9D02-4013-8716-C339D9F1F00D}" type="presOf" srcId="{29C80D43-559A-4E26-A201-0DECBAC17A32}" destId="{43C2819C-CCEC-4557-87C7-E2E8DA66FD26}" srcOrd="0" destOrd="0" presId="urn:microsoft.com/office/officeart/2005/8/layout/default"/>
    <dgm:cxn modelId="{00925396-143D-4FF2-B42B-BE6559441D57}" type="presParOf" srcId="{43C2819C-CCEC-4557-87C7-E2E8DA66FD26}" destId="{8D2A23BE-2F79-4F54-AFED-7A1E389EE505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9C80D43-559A-4E26-A201-0DECBAC17A3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4BA03A73-1998-4F6C-B85E-8E9F2816107A}">
      <dgm:prSet phldrT="[Texto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CO" sz="2400" dirty="0" smtClean="0"/>
            <a:t>Administración</a:t>
          </a:r>
        </a:p>
        <a:p>
          <a:r>
            <a:rPr lang="es-CO" sz="4000" dirty="0" smtClean="0"/>
            <a:t>SDA</a:t>
          </a:r>
          <a:endParaRPr lang="es-CO" sz="4000" dirty="0"/>
        </a:p>
      </dgm:t>
    </dgm:pt>
    <dgm:pt modelId="{9CA18738-C70A-4AA5-89CE-50885CEA4814}" type="parTrans" cxnId="{7E1DA722-ACBD-4DEB-950F-A104E65F1E09}">
      <dgm:prSet/>
      <dgm:spPr/>
      <dgm:t>
        <a:bodyPr/>
        <a:lstStyle/>
        <a:p>
          <a:endParaRPr lang="es-CO"/>
        </a:p>
      </dgm:t>
    </dgm:pt>
    <dgm:pt modelId="{8D56608A-19A7-49BD-B339-59007D801444}" type="sibTrans" cxnId="{7E1DA722-ACBD-4DEB-950F-A104E65F1E09}">
      <dgm:prSet/>
      <dgm:spPr/>
      <dgm:t>
        <a:bodyPr/>
        <a:lstStyle/>
        <a:p>
          <a:endParaRPr lang="es-CO"/>
        </a:p>
      </dgm:t>
    </dgm:pt>
    <dgm:pt modelId="{43C2819C-CCEC-4557-87C7-E2E8DA66FD26}" type="pres">
      <dgm:prSet presAssocID="{29C80D43-559A-4E26-A201-0DECBAC17A3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8D2A23BE-2F79-4F54-AFED-7A1E389EE505}" type="pres">
      <dgm:prSet presAssocID="{4BA03A73-1998-4F6C-B85E-8E9F2816107A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AB3F9C26-1BA7-4D63-A90D-3E54591D8A86}" type="presOf" srcId="{4BA03A73-1998-4F6C-B85E-8E9F2816107A}" destId="{8D2A23BE-2F79-4F54-AFED-7A1E389EE505}" srcOrd="0" destOrd="0" presId="urn:microsoft.com/office/officeart/2005/8/layout/default"/>
    <dgm:cxn modelId="{3742BBD5-0F90-4673-9363-40FDCB75708E}" type="presOf" srcId="{29C80D43-559A-4E26-A201-0DECBAC17A32}" destId="{43C2819C-CCEC-4557-87C7-E2E8DA66FD26}" srcOrd="0" destOrd="0" presId="urn:microsoft.com/office/officeart/2005/8/layout/default"/>
    <dgm:cxn modelId="{7E1DA722-ACBD-4DEB-950F-A104E65F1E09}" srcId="{29C80D43-559A-4E26-A201-0DECBAC17A32}" destId="{4BA03A73-1998-4F6C-B85E-8E9F2816107A}" srcOrd="0" destOrd="0" parTransId="{9CA18738-C70A-4AA5-89CE-50885CEA4814}" sibTransId="{8D56608A-19A7-49BD-B339-59007D801444}"/>
    <dgm:cxn modelId="{E80AE996-0597-4033-A663-3B5D2B146D83}" type="presParOf" srcId="{43C2819C-CCEC-4557-87C7-E2E8DA66FD26}" destId="{8D2A23BE-2F79-4F54-AFED-7A1E389EE505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90A31-61E0-4CFB-8E77-9B25088158A5}">
      <dsp:nvSpPr>
        <dsp:cNvPr id="0" name=""/>
        <dsp:cNvSpPr/>
      </dsp:nvSpPr>
      <dsp:spPr>
        <a:xfrm>
          <a:off x="574902" y="0"/>
          <a:ext cx="5031849" cy="5031849"/>
        </a:xfrm>
        <a:prstGeom prst="triangle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</dsp:sp>
    <dsp:sp modelId="{C606F21A-432A-4178-BBAC-E7059C271542}">
      <dsp:nvSpPr>
        <dsp:cNvPr id="0" name=""/>
        <dsp:cNvSpPr/>
      </dsp:nvSpPr>
      <dsp:spPr>
        <a:xfrm>
          <a:off x="3090827" y="505800"/>
          <a:ext cx="3270701" cy="621118"/>
        </a:xfrm>
        <a:prstGeom prst="round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3600" kern="1200" dirty="0" smtClean="0">
              <a:solidFill>
                <a:schemeClr val="bg1"/>
              </a:solidFill>
            </a:rPr>
            <a:t>Constitución</a:t>
          </a:r>
          <a:endParaRPr lang="es-CO" sz="3600" kern="1200" dirty="0">
            <a:solidFill>
              <a:schemeClr val="bg1"/>
            </a:solidFill>
          </a:endParaRPr>
        </a:p>
      </dsp:txBody>
      <dsp:txXfrm>
        <a:off x="3121147" y="536120"/>
        <a:ext cx="3210061" cy="560478"/>
      </dsp:txXfrm>
    </dsp:sp>
    <dsp:sp modelId="{CD3F01E8-61D1-4B3D-83C0-4A86622A1D6B}">
      <dsp:nvSpPr>
        <dsp:cNvPr id="0" name=""/>
        <dsp:cNvSpPr/>
      </dsp:nvSpPr>
      <dsp:spPr>
        <a:xfrm>
          <a:off x="3090827" y="1204559"/>
          <a:ext cx="3270701" cy="621118"/>
        </a:xfrm>
        <a:prstGeom prst="round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3600" kern="1200" dirty="0" smtClean="0">
              <a:solidFill>
                <a:schemeClr val="bg1"/>
              </a:solidFill>
            </a:rPr>
            <a:t>Leyes</a:t>
          </a:r>
          <a:endParaRPr lang="es-CO" sz="3600" kern="1200" dirty="0">
            <a:solidFill>
              <a:schemeClr val="bg1"/>
            </a:solidFill>
          </a:endParaRPr>
        </a:p>
      </dsp:txBody>
      <dsp:txXfrm>
        <a:off x="3121147" y="1234879"/>
        <a:ext cx="3210061" cy="560478"/>
      </dsp:txXfrm>
    </dsp:sp>
    <dsp:sp modelId="{2F37C136-A051-4745-A210-E287F69E6A23}">
      <dsp:nvSpPr>
        <dsp:cNvPr id="0" name=""/>
        <dsp:cNvSpPr/>
      </dsp:nvSpPr>
      <dsp:spPr>
        <a:xfrm>
          <a:off x="3109077" y="1903318"/>
          <a:ext cx="3234200" cy="1147572"/>
        </a:xfrm>
        <a:prstGeom prst="round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3600" kern="1200" dirty="0" smtClean="0">
              <a:solidFill>
                <a:schemeClr val="bg1"/>
              </a:solidFill>
            </a:rPr>
            <a:t>Ordenanzas y Acuerdos</a:t>
          </a:r>
          <a:endParaRPr lang="es-CO" sz="3600" kern="1200" dirty="0">
            <a:solidFill>
              <a:schemeClr val="bg1"/>
            </a:solidFill>
          </a:endParaRPr>
        </a:p>
      </dsp:txBody>
      <dsp:txXfrm>
        <a:off x="3165097" y="1959338"/>
        <a:ext cx="3122160" cy="1035532"/>
      </dsp:txXfrm>
    </dsp:sp>
    <dsp:sp modelId="{17A2828E-7226-46B0-BC8C-28E4238EFDB2}">
      <dsp:nvSpPr>
        <dsp:cNvPr id="0" name=""/>
        <dsp:cNvSpPr/>
      </dsp:nvSpPr>
      <dsp:spPr>
        <a:xfrm>
          <a:off x="3090827" y="3128530"/>
          <a:ext cx="3270701" cy="621118"/>
        </a:xfrm>
        <a:prstGeom prst="round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4000" kern="1200" dirty="0" smtClean="0">
              <a:solidFill>
                <a:schemeClr val="bg1"/>
              </a:solidFill>
            </a:rPr>
            <a:t>Decretos</a:t>
          </a:r>
          <a:endParaRPr lang="es-CO" sz="4000" kern="1200" dirty="0">
            <a:solidFill>
              <a:schemeClr val="bg1"/>
            </a:solidFill>
          </a:endParaRPr>
        </a:p>
      </dsp:txBody>
      <dsp:txXfrm>
        <a:off x="3121147" y="3158850"/>
        <a:ext cx="3210061" cy="560478"/>
      </dsp:txXfrm>
    </dsp:sp>
    <dsp:sp modelId="{047CC559-36ED-4E2A-8CB1-37640A3046E4}">
      <dsp:nvSpPr>
        <dsp:cNvPr id="0" name=""/>
        <dsp:cNvSpPr/>
      </dsp:nvSpPr>
      <dsp:spPr>
        <a:xfrm>
          <a:off x="3090827" y="3827289"/>
          <a:ext cx="3270701" cy="621118"/>
        </a:xfrm>
        <a:prstGeom prst="round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3600" kern="1200" dirty="0" smtClean="0">
              <a:solidFill>
                <a:schemeClr val="bg1"/>
              </a:solidFill>
            </a:rPr>
            <a:t>Resoluciones</a:t>
          </a:r>
          <a:endParaRPr lang="es-CO" sz="3600" kern="1200" dirty="0">
            <a:solidFill>
              <a:schemeClr val="bg1"/>
            </a:solidFill>
          </a:endParaRPr>
        </a:p>
      </dsp:txBody>
      <dsp:txXfrm>
        <a:off x="3121147" y="3857609"/>
        <a:ext cx="3210061" cy="5604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2A23BE-2F79-4F54-AFED-7A1E389EE505}">
      <dsp:nvSpPr>
        <dsp:cNvPr id="0" name=""/>
        <dsp:cNvSpPr/>
      </dsp:nvSpPr>
      <dsp:spPr>
        <a:xfrm>
          <a:off x="0" y="148256"/>
          <a:ext cx="2121290" cy="1272774"/>
        </a:xfrm>
        <a:prstGeom prst="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3700" kern="1200" dirty="0" smtClean="0"/>
            <a:t>Congreso</a:t>
          </a:r>
          <a:endParaRPr lang="es-CO" sz="3700" kern="1200" dirty="0"/>
        </a:p>
      </dsp:txBody>
      <dsp:txXfrm>
        <a:off x="0" y="148256"/>
        <a:ext cx="2121290" cy="12727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2A23BE-2F79-4F54-AFED-7A1E389EE505}">
      <dsp:nvSpPr>
        <dsp:cNvPr id="0" name=""/>
        <dsp:cNvSpPr/>
      </dsp:nvSpPr>
      <dsp:spPr>
        <a:xfrm>
          <a:off x="0" y="148256"/>
          <a:ext cx="2121290" cy="1272774"/>
        </a:xfrm>
        <a:prstGeom prst="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4300" kern="1200" dirty="0" smtClean="0"/>
            <a:t>Concejo</a:t>
          </a:r>
          <a:endParaRPr lang="es-CO" sz="4300" kern="1200" dirty="0"/>
        </a:p>
      </dsp:txBody>
      <dsp:txXfrm>
        <a:off x="0" y="148256"/>
        <a:ext cx="2121290" cy="127277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2A23BE-2F79-4F54-AFED-7A1E389EE505}">
      <dsp:nvSpPr>
        <dsp:cNvPr id="0" name=""/>
        <dsp:cNvSpPr/>
      </dsp:nvSpPr>
      <dsp:spPr>
        <a:xfrm>
          <a:off x="0" y="148256"/>
          <a:ext cx="2121290" cy="1272774"/>
        </a:xfrm>
        <a:prstGeom prst="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400" kern="1200" dirty="0" smtClean="0"/>
            <a:t>Administración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4000" kern="1200" dirty="0" smtClean="0"/>
            <a:t>SDA</a:t>
          </a:r>
          <a:endParaRPr lang="es-CO" sz="4000" kern="1200" dirty="0"/>
        </a:p>
      </dsp:txBody>
      <dsp:txXfrm>
        <a:off x="0" y="148256"/>
        <a:ext cx="2121290" cy="12727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C4A4AD19-1229-424B-A3FB-5BBE4ADA58CD}" type="datetimeFigureOut">
              <a:rPr lang="es-CO" smtClean="0"/>
              <a:t>28/07/2012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9E9C8BD7-6ADD-418A-9E25-8372C1AD359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89645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2560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4243" indent="-29009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0374" indent="-2320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24523" indent="-2320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88672" indent="-2320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52822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16971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81121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45270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C86A144-CB8D-4621-9148-2C478BCA2E15}" type="slidenum">
              <a:rPr lang="es-CO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s-CO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2662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4243" indent="-29009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0374" indent="-2320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24523" indent="-2320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88672" indent="-2320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52822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16971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81121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45270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BF481C7-9C6B-4E98-9867-16163A7861DA}" type="slidenum">
              <a:rPr lang="es-CO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s-CO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2662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4243" indent="-29009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0374" indent="-2320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24523" indent="-2320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88672" indent="-2320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52822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16971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81121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45270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BF481C7-9C6B-4E98-9867-16163A7861DA}" type="slidenum">
              <a:rPr lang="es-CO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s-CO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2662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4243" indent="-29009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0374" indent="-2320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24523" indent="-2320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88672" indent="-2320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52822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16971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81121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45270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BF481C7-9C6B-4E98-9867-16163A7861DA}" type="slidenum">
              <a:rPr lang="es-CO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s-CO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2662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4243" indent="-29009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0374" indent="-2320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24523" indent="-2320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88672" indent="-2320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52822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16971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81121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45270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BF481C7-9C6B-4E98-9867-16163A7861DA}" type="slidenum">
              <a:rPr lang="es-CO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s-CO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2662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4243" indent="-29009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0374" indent="-2320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24523" indent="-2320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88672" indent="-2320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52822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16971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81121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45270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BF481C7-9C6B-4E98-9867-16163A7861DA}" type="slidenum">
              <a:rPr lang="es-CO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s-CO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2662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4243" indent="-29009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0374" indent="-2320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24523" indent="-2320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88672" indent="-2320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52822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16971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81121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45270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BF481C7-9C6B-4E98-9867-16163A7861DA}" type="slidenum">
              <a:rPr lang="es-CO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s-CO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2662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4243" indent="-29009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0374" indent="-2320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24523" indent="-2320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88672" indent="-2320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52822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16971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81121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45270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BF481C7-9C6B-4E98-9867-16163A7861DA}" type="slidenum">
              <a:rPr lang="es-CO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s-CO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2662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4243" indent="-29009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0374" indent="-2320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24523" indent="-2320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88672" indent="-2320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52822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16971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81121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45270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BF481C7-9C6B-4E98-9867-16163A7861DA}" type="slidenum">
              <a:rPr lang="es-CO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s-CO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2662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4243" indent="-29009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0374" indent="-2320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24523" indent="-2320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88672" indent="-2320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52822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16971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81121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45270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BF481C7-9C6B-4E98-9867-16163A7861DA}" type="slidenum">
              <a:rPr lang="es-CO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s-CO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2662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4243" indent="-29009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0374" indent="-2320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24523" indent="-2320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88672" indent="-2320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52822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16971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81121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45270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BF481C7-9C6B-4E98-9867-16163A7861DA}" type="slidenum">
              <a:rPr lang="es-CO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s-CO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2662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4243" indent="-29009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0374" indent="-2320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24523" indent="-2320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88672" indent="-2320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52822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16971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81121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45270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BF481C7-9C6B-4E98-9867-16163A7861DA}" type="slidenum">
              <a:rPr lang="es-CO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s-CO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2662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4243" indent="-29009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0374" indent="-2320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24523" indent="-2320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88672" indent="-2320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52822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16971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81121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45270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BF481C7-9C6B-4E98-9867-16163A7861DA}" type="slidenum">
              <a:rPr lang="es-CO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s-CO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2662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4243" indent="-29009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0374" indent="-2320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24523" indent="-2320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88672" indent="-2320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52822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16971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81121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45270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BF481C7-9C6B-4E98-9867-16163A7861DA}" type="slidenum">
              <a:rPr lang="es-CO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s-CO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2662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4243" indent="-29009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0374" indent="-2320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24523" indent="-2320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88672" indent="-2320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52822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16971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81121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45270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BF481C7-9C6B-4E98-9867-16163A7861DA}" type="slidenum">
              <a:rPr lang="es-CO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s-CO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2662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4243" indent="-29009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0374" indent="-2320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24523" indent="-2320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88672" indent="-2320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52822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16971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81121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45270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BF481C7-9C6B-4E98-9867-16163A7861DA}" type="slidenum">
              <a:rPr lang="es-CO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s-CO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2662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4243" indent="-29009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0374" indent="-2320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24523" indent="-2320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88672" indent="-2320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52822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16971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81121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45270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BF481C7-9C6B-4E98-9867-16163A7861DA}" type="slidenum">
              <a:rPr lang="es-CO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s-CO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2662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4243" indent="-29009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0374" indent="-2320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24523" indent="-2320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88672" indent="-2320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52822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16971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81121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45270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BF481C7-9C6B-4E98-9867-16163A7861DA}" type="slidenum">
              <a:rPr lang="es-CO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s-CO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43638-1131-4140-A8D2-7532E31C2CBA}" type="datetimeFigureOut">
              <a:rPr lang="es-CO" smtClean="0"/>
              <a:t>28/07/2012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27BEE-331E-4B2B-B2B7-CDDFF4B1EF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48107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43638-1131-4140-A8D2-7532E31C2CBA}" type="datetimeFigureOut">
              <a:rPr lang="es-CO" smtClean="0"/>
              <a:t>28/07/2012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27BEE-331E-4B2B-B2B7-CDDFF4B1EF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7671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43638-1131-4140-A8D2-7532E31C2CBA}" type="datetimeFigureOut">
              <a:rPr lang="es-CO" smtClean="0"/>
              <a:t>28/07/2012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27BEE-331E-4B2B-B2B7-CDDFF4B1EF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28913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43638-1131-4140-A8D2-7532E31C2CBA}" type="datetimeFigureOut">
              <a:rPr lang="es-CO" smtClean="0"/>
              <a:t>28/07/2012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27BEE-331E-4B2B-B2B7-CDDFF4B1EF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27442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43638-1131-4140-A8D2-7532E31C2CBA}" type="datetimeFigureOut">
              <a:rPr lang="es-CO" smtClean="0"/>
              <a:t>28/07/2012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27BEE-331E-4B2B-B2B7-CDDFF4B1EF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35369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43638-1131-4140-A8D2-7532E31C2CBA}" type="datetimeFigureOut">
              <a:rPr lang="es-CO" smtClean="0"/>
              <a:t>28/07/2012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27BEE-331E-4B2B-B2B7-CDDFF4B1EF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8185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43638-1131-4140-A8D2-7532E31C2CBA}" type="datetimeFigureOut">
              <a:rPr lang="es-CO" smtClean="0"/>
              <a:t>28/07/2012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27BEE-331E-4B2B-B2B7-CDDFF4B1EF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98092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43638-1131-4140-A8D2-7532E31C2CBA}" type="datetimeFigureOut">
              <a:rPr lang="es-CO" smtClean="0"/>
              <a:t>28/07/2012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27BEE-331E-4B2B-B2B7-CDDFF4B1EF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26042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43638-1131-4140-A8D2-7532E31C2CBA}" type="datetimeFigureOut">
              <a:rPr lang="es-CO" smtClean="0"/>
              <a:t>28/07/2012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27BEE-331E-4B2B-B2B7-CDDFF4B1EF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68150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43638-1131-4140-A8D2-7532E31C2CBA}" type="datetimeFigureOut">
              <a:rPr lang="es-CO" smtClean="0"/>
              <a:t>28/07/2012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27BEE-331E-4B2B-B2B7-CDDFF4B1EF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39433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43638-1131-4140-A8D2-7532E31C2CBA}" type="datetimeFigureOut">
              <a:rPr lang="es-CO" smtClean="0"/>
              <a:t>28/07/2012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27BEE-331E-4B2B-B2B7-CDDFF4B1EF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74415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43638-1131-4140-A8D2-7532E31C2CBA}" type="datetimeFigureOut">
              <a:rPr lang="es-CO" smtClean="0"/>
              <a:t>28/07/2012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427BEE-331E-4B2B-B2B7-CDDFF4B1EF2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21717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diagramData" Target="../diagrams/data4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17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6" Type="http://schemas.openxmlformats.org/officeDocument/2006/relationships/diagramColors" Target="../diagrams/colors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3GP"/><Relationship Id="rId1" Type="http://schemas.microsoft.com/office/2007/relationships/media" Target="../media/media1.3GP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3GP"/><Relationship Id="rId1" Type="http://schemas.microsoft.com/office/2007/relationships/media" Target="../media/media2.3GP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3GP"/><Relationship Id="rId1" Type="http://schemas.microsoft.com/office/2007/relationships/media" Target="../media/media3.3GP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3GP"/><Relationship Id="rId1" Type="http://schemas.microsoft.com/office/2007/relationships/media" Target="../media/media4.3GP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3GP"/><Relationship Id="rId1" Type="http://schemas.microsoft.com/office/2007/relationships/media" Target="../media/media5.3GP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3GP"/><Relationship Id="rId1" Type="http://schemas.microsoft.com/office/2007/relationships/media" Target="../media/media4.3GP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3GP"/><Relationship Id="rId1" Type="http://schemas.microsoft.com/office/2007/relationships/media" Target="../media/media6.3G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3GP"/><Relationship Id="rId1" Type="http://schemas.microsoft.com/office/2007/relationships/media" Target="../media/media7.3G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66" y="-17146"/>
            <a:ext cx="9166860" cy="6875145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251520" y="716558"/>
            <a:ext cx="2520950" cy="7635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000" b="1" dirty="0">
                <a:latin typeface="Arial Black" pitchFamily="34" charset="0"/>
                <a:cs typeface="+mn-cs"/>
              </a:rPr>
              <a:t>Angélica Lozano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950" b="1" dirty="0">
                <a:latin typeface="Arial Black" pitchFamily="34" charset="0"/>
                <a:cs typeface="+mn-cs"/>
              </a:rPr>
              <a:t>C  o  n  c  e  j  a  l   d e    B o g o t á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300" b="1" dirty="0">
                <a:latin typeface="Arial Black" pitchFamily="34" charset="0"/>
                <a:cs typeface="+mn-cs"/>
              </a:rPr>
              <a:t>www.angelicalozano.com</a:t>
            </a:r>
            <a:endParaRPr lang="es-CO" sz="1300" b="1" dirty="0">
              <a:latin typeface="Bradley Hand ITC" pitchFamily="66" charset="0"/>
              <a:cs typeface="+mn-cs"/>
            </a:endParaRPr>
          </a:p>
        </p:txBody>
      </p:sp>
      <p:pic>
        <p:nvPicPr>
          <p:cNvPr id="3076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93" y="1469311"/>
            <a:ext cx="3206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-13866" y="4941169"/>
            <a:ext cx="9157866" cy="1944216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4 Rectángulo"/>
          <p:cNvSpPr/>
          <p:nvPr/>
        </p:nvSpPr>
        <p:spPr>
          <a:xfrm>
            <a:off x="639763" y="1434262"/>
            <a:ext cx="20600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600" b="1" dirty="0">
                <a:latin typeface="Arial" pitchFamily="34" charset="0"/>
                <a:cs typeface="Arial" pitchFamily="34" charset="0"/>
              </a:rPr>
              <a:t> @angelicalozanoc</a:t>
            </a:r>
          </a:p>
        </p:txBody>
      </p:sp>
      <p:pic>
        <p:nvPicPr>
          <p:cNvPr id="3078" name="11 Imagen" descr="logo progr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2249"/>
            <a:ext cx="2232248" cy="638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1 Título"/>
          <p:cNvSpPr txBox="1">
            <a:spLocks/>
          </p:cNvSpPr>
          <p:nvPr/>
        </p:nvSpPr>
        <p:spPr bwMode="auto">
          <a:xfrm>
            <a:off x="-13867" y="4483323"/>
            <a:ext cx="9122941" cy="2906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El negocio de las </a:t>
            </a:r>
            <a:r>
              <a:rPr lang="es-E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LED’s</a:t>
            </a:r>
            <a:endParaRPr lang="es-ES" sz="6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algn="ctr" eaLnBrk="1" hangingPunct="1"/>
            <a:r>
              <a:rPr lang="es-E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s-CO" sz="6000" b="1" dirty="0">
                <a:latin typeface="+mj-lt"/>
              </a:rPr>
              <a:t>¿</a:t>
            </a:r>
            <a:r>
              <a:rPr lang="es-E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No </a:t>
            </a:r>
            <a:r>
              <a:rPr lang="es-E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hay quien lo </a:t>
            </a:r>
            <a:r>
              <a:rPr lang="es-E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controle?</a:t>
            </a:r>
            <a:endParaRPr lang="es-ES" sz="60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2325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6643688" y="6503813"/>
            <a:ext cx="2520950" cy="3095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itchFamily="34" charset="0"/>
                <a:cs typeface="+mn-cs"/>
              </a:rPr>
              <a:t>www.angelicalozano.co</a:t>
            </a:r>
            <a:r>
              <a:rPr lang="es-CO" sz="141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itchFamily="34" charset="0"/>
                <a:cs typeface="+mn-cs"/>
              </a:rPr>
              <a:t>m</a:t>
            </a:r>
            <a:endParaRPr lang="es-CO" sz="1410" b="1" dirty="0">
              <a:solidFill>
                <a:schemeClr val="tx1">
                  <a:lumMod val="85000"/>
                  <a:lumOff val="15000"/>
                </a:schemeClr>
              </a:solidFill>
              <a:latin typeface="Bradley Hand ITC" pitchFamily="66" charset="0"/>
              <a:cs typeface="+mn-cs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490434" y="-99392"/>
            <a:ext cx="610590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5400" b="1" dirty="0" smtClean="0">
                <a:latin typeface="Calibri" pitchFamily="34" charset="0"/>
              </a:rPr>
              <a:t>¿ Quién define qué? 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2146494" y="611977"/>
            <a:ext cx="43697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dirty="0" smtClean="0">
                <a:latin typeface="Calibri" pitchFamily="34" charset="0"/>
              </a:rPr>
              <a:t>Las competencias en PEV</a:t>
            </a: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1508630083"/>
              </p:ext>
            </p:extLst>
          </p:nvPr>
        </p:nvGraphicFramePr>
        <p:xfrm>
          <a:off x="434486" y="1268760"/>
          <a:ext cx="2121290" cy="1569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2" name="11 Diagrama"/>
          <p:cNvGraphicFramePr/>
          <p:nvPr>
            <p:extLst>
              <p:ext uri="{D42A27DB-BD31-4B8C-83A1-F6EECF244321}">
                <p14:modId xmlns:p14="http://schemas.microsoft.com/office/powerpoint/2010/main" val="1124759976"/>
              </p:ext>
            </p:extLst>
          </p:nvPr>
        </p:nvGraphicFramePr>
        <p:xfrm>
          <a:off x="429789" y="3068960"/>
          <a:ext cx="2121290" cy="1569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3" name="12 Diagrama"/>
          <p:cNvGraphicFramePr/>
          <p:nvPr>
            <p:extLst>
              <p:ext uri="{D42A27DB-BD31-4B8C-83A1-F6EECF244321}">
                <p14:modId xmlns:p14="http://schemas.microsoft.com/office/powerpoint/2010/main" val="2433850836"/>
              </p:ext>
            </p:extLst>
          </p:nvPr>
        </p:nvGraphicFramePr>
        <p:xfrm>
          <a:off x="434486" y="4869160"/>
          <a:ext cx="2121290" cy="1569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6" name="5 Flecha abajo"/>
          <p:cNvSpPr/>
          <p:nvPr/>
        </p:nvSpPr>
        <p:spPr>
          <a:xfrm>
            <a:off x="1115616" y="2780928"/>
            <a:ext cx="720080" cy="360040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13 Flecha abajo"/>
          <p:cNvSpPr/>
          <p:nvPr/>
        </p:nvSpPr>
        <p:spPr>
          <a:xfrm>
            <a:off x="1115616" y="4581128"/>
            <a:ext cx="720080" cy="360040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15 Rectángulo"/>
          <p:cNvSpPr/>
          <p:nvPr/>
        </p:nvSpPr>
        <p:spPr>
          <a:xfrm>
            <a:off x="2555776" y="1484784"/>
            <a:ext cx="6520568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 smtClean="0">
                <a:latin typeface="Calibri" pitchFamily="34" charset="0"/>
              </a:rPr>
              <a:t>Pautas Generales a nivel nacional: Ley 140 de 2004</a:t>
            </a:r>
          </a:p>
          <a:p>
            <a:r>
              <a:rPr lang="es-ES" sz="3400" dirty="0" smtClean="0">
                <a:latin typeface="Calibri" pitchFamily="34" charset="0"/>
              </a:rPr>
              <a:t>Delega al Concejo localizar PEV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2483768" y="3370347"/>
            <a:ext cx="6710427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400" dirty="0" smtClean="0">
                <a:latin typeface="Calibri" pitchFamily="34" charset="0"/>
              </a:rPr>
              <a:t>Formas, procedimiento y </a:t>
            </a:r>
            <a:r>
              <a:rPr lang="es-ES" sz="3400" b="1" dirty="0" smtClean="0">
                <a:solidFill>
                  <a:srgbClr val="FF0000"/>
                </a:solidFill>
                <a:latin typeface="Calibri" pitchFamily="34" charset="0"/>
              </a:rPr>
              <a:t>localización</a:t>
            </a:r>
          </a:p>
          <a:p>
            <a:r>
              <a:rPr lang="es-ES" sz="3400" dirty="0" smtClean="0">
                <a:latin typeface="Calibri" pitchFamily="34" charset="0"/>
              </a:rPr>
              <a:t>PEV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2555776" y="5085184"/>
            <a:ext cx="662655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000" dirty="0" smtClean="0">
                <a:latin typeface="Calibri" pitchFamily="34" charset="0"/>
              </a:rPr>
              <a:t>Reglamenta las disposiciones del Concejo</a:t>
            </a:r>
          </a:p>
          <a:p>
            <a:r>
              <a:rPr lang="es-ES" sz="3400" dirty="0" smtClean="0">
                <a:latin typeface="Calibri" pitchFamily="34" charset="0"/>
              </a:rPr>
              <a:t>Debe hacer cumplir las normas</a:t>
            </a:r>
          </a:p>
        </p:txBody>
      </p:sp>
      <p:sp>
        <p:nvSpPr>
          <p:cNvPr id="15" name="1 Título"/>
          <p:cNvSpPr txBox="1">
            <a:spLocks/>
          </p:cNvSpPr>
          <p:nvPr/>
        </p:nvSpPr>
        <p:spPr bwMode="auto">
          <a:xfrm>
            <a:off x="35496" y="6166254"/>
            <a:ext cx="5123414" cy="935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914400" indent="-9144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AutoNum type="arabicPeriod"/>
            </a:pPr>
            <a:endParaRPr lang="es-ES" b="1" dirty="0">
              <a:latin typeface="Calibri" pitchFamily="34" charset="0"/>
            </a:endParaRPr>
          </a:p>
          <a:p>
            <a:pPr eaLnBrk="1" hangingPunct="1">
              <a:buFontTx/>
              <a:buAutoNum type="arabicPeriod"/>
            </a:pPr>
            <a:endParaRPr lang="es-ES" b="1" dirty="0">
              <a:latin typeface="Calibri" pitchFamily="34" charset="0"/>
            </a:endParaRPr>
          </a:p>
          <a:p>
            <a:pPr marL="0" indent="0" eaLnBrk="1" hangingPunct="1"/>
            <a:endParaRPr lang="es-ES" b="1" dirty="0" smtClean="0">
              <a:latin typeface="Calibri" pitchFamily="34" charset="0"/>
            </a:endParaRPr>
          </a:p>
          <a:p>
            <a:pPr marL="0" indent="0" eaLnBrk="1" hangingPunct="1"/>
            <a:r>
              <a:rPr lang="es-ES" dirty="0" smtClean="0">
                <a:latin typeface="Calibri" pitchFamily="34" charset="0"/>
              </a:rPr>
              <a:t>I. Jerarquía normativa</a:t>
            </a:r>
          </a:p>
          <a:p>
            <a:pPr marL="0" indent="0" eaLnBrk="1" hangingPunct="1"/>
            <a:endParaRPr lang="es-ES" b="1" dirty="0">
              <a:latin typeface="Calibri" pitchFamily="34" charset="0"/>
            </a:endParaRPr>
          </a:p>
          <a:p>
            <a:pPr eaLnBrk="1" hangingPunct="1">
              <a:buFontTx/>
              <a:buAutoNum type="arabicPeriod"/>
            </a:pPr>
            <a:endParaRPr lang="es-ES" b="1" dirty="0">
              <a:latin typeface="Calibri" pitchFamily="34" charset="0"/>
            </a:endParaRPr>
          </a:p>
          <a:p>
            <a:pPr eaLnBrk="1" hangingPunct="1"/>
            <a:endParaRPr lang="es-ES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04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12" grpId="0">
        <p:bldAsOne/>
      </p:bldGraphic>
      <p:bldGraphic spid="13" grpId="0">
        <p:bldAsOne/>
      </p:bldGraphic>
      <p:bldP spid="6" grpId="0" animBg="1"/>
      <p:bldP spid="14" grpId="0" animBg="1"/>
      <p:bldP spid="16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endParaRPr lang="es-CO" dirty="0" smtClean="0"/>
          </a:p>
          <a:p>
            <a:pPr marL="0" indent="0" algn="just">
              <a:buNone/>
            </a:pPr>
            <a:r>
              <a:rPr lang="es-CO" sz="4400" dirty="0" smtClean="0"/>
              <a:t>En  conclusión hasta el 2011, no existía reglamentación para las Pantallas </a:t>
            </a:r>
            <a:r>
              <a:rPr lang="es-CO" sz="4400" dirty="0" err="1" smtClean="0"/>
              <a:t>LED´s</a:t>
            </a:r>
            <a:r>
              <a:rPr lang="es-CO" sz="4400" dirty="0" smtClean="0"/>
              <a:t> que regulara aspectos como sus condiciones técnicas y las vías sobre las cuales podían instalarse, regulación que está en cabeza </a:t>
            </a:r>
            <a:r>
              <a:rPr lang="es-CO" sz="4400" b="1" dirty="0" smtClean="0">
                <a:solidFill>
                  <a:srgbClr val="FF0000"/>
                </a:solidFill>
              </a:rPr>
              <a:t>DEL CONCEJO DE BOGOTÁ</a:t>
            </a:r>
            <a:endParaRPr lang="es-CO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24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6643688" y="6503813"/>
            <a:ext cx="2520950" cy="3095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itchFamily="34" charset="0"/>
                <a:cs typeface="+mn-cs"/>
              </a:rPr>
              <a:t>www.angelicalozano.co</a:t>
            </a:r>
            <a:r>
              <a:rPr lang="es-CO" sz="141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itchFamily="34" charset="0"/>
                <a:cs typeface="+mn-cs"/>
              </a:rPr>
              <a:t>m</a:t>
            </a:r>
            <a:endParaRPr lang="es-CO" sz="1410" b="1" dirty="0">
              <a:solidFill>
                <a:schemeClr val="tx1">
                  <a:lumMod val="85000"/>
                  <a:lumOff val="15000"/>
                </a:schemeClr>
              </a:solidFill>
              <a:latin typeface="Bradley Hand ITC" pitchFamily="66" charset="0"/>
              <a:cs typeface="+mn-cs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1043608" y="2924944"/>
            <a:ext cx="711502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5400" b="1" dirty="0" smtClean="0">
                <a:latin typeface="Calibri" pitchFamily="34" charset="0"/>
              </a:rPr>
              <a:t>¿Y qué fue lo que pasó? </a:t>
            </a:r>
          </a:p>
        </p:txBody>
      </p:sp>
      <p:sp>
        <p:nvSpPr>
          <p:cNvPr id="5" name="1 Título"/>
          <p:cNvSpPr txBox="1">
            <a:spLocks/>
          </p:cNvSpPr>
          <p:nvPr/>
        </p:nvSpPr>
        <p:spPr bwMode="auto">
          <a:xfrm>
            <a:off x="24650" y="6094246"/>
            <a:ext cx="5123414" cy="935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914400" indent="-9144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AutoNum type="arabicPeriod"/>
            </a:pPr>
            <a:endParaRPr lang="es-ES" b="1" dirty="0">
              <a:latin typeface="Calibri" pitchFamily="34" charset="0"/>
            </a:endParaRPr>
          </a:p>
          <a:p>
            <a:pPr eaLnBrk="1" hangingPunct="1">
              <a:buFontTx/>
              <a:buAutoNum type="arabicPeriod"/>
            </a:pPr>
            <a:endParaRPr lang="es-ES" b="1" dirty="0">
              <a:latin typeface="Calibri" pitchFamily="34" charset="0"/>
            </a:endParaRPr>
          </a:p>
          <a:p>
            <a:pPr marL="0" indent="0" eaLnBrk="1" hangingPunct="1"/>
            <a:endParaRPr lang="es-ES" b="1" dirty="0" smtClean="0">
              <a:latin typeface="Calibri" pitchFamily="34" charset="0"/>
            </a:endParaRPr>
          </a:p>
          <a:p>
            <a:pPr marL="0" indent="0" eaLnBrk="1" hangingPunct="1"/>
            <a:r>
              <a:rPr lang="es-ES" dirty="0" smtClean="0">
                <a:latin typeface="Calibri" pitchFamily="34" charset="0"/>
              </a:rPr>
              <a:t>II. La historia</a:t>
            </a:r>
          </a:p>
          <a:p>
            <a:pPr marL="0" indent="0" eaLnBrk="1" hangingPunct="1"/>
            <a:endParaRPr lang="es-ES" b="1" dirty="0">
              <a:latin typeface="Calibri" pitchFamily="34" charset="0"/>
            </a:endParaRPr>
          </a:p>
          <a:p>
            <a:pPr eaLnBrk="1" hangingPunct="1">
              <a:buFontTx/>
              <a:buAutoNum type="arabicPeriod"/>
            </a:pPr>
            <a:endParaRPr lang="es-ES" b="1" dirty="0">
              <a:latin typeface="Calibri" pitchFamily="34" charset="0"/>
            </a:endParaRPr>
          </a:p>
          <a:p>
            <a:pPr eaLnBrk="1" hangingPunct="1"/>
            <a:endParaRPr lang="es-ES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44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1216" y="1196752"/>
            <a:ext cx="7859216" cy="1540767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es-CO" sz="2800" dirty="0" smtClean="0"/>
              <a:t>Desde el </a:t>
            </a:r>
            <a:r>
              <a:rPr lang="es-CO" sz="2800" dirty="0" smtClean="0"/>
              <a:t>2010 a 2 empresas (</a:t>
            </a:r>
            <a:r>
              <a:rPr lang="es-CO" sz="2800" dirty="0" err="1" smtClean="0"/>
              <a:t>Market</a:t>
            </a:r>
            <a:r>
              <a:rPr lang="es-CO" sz="2800" dirty="0" smtClean="0"/>
              <a:t> Medios y Vial Media SAS) </a:t>
            </a:r>
            <a:r>
              <a:rPr lang="es-CO" sz="2800" dirty="0" smtClean="0"/>
              <a:t>otorgaron</a:t>
            </a:r>
            <a:r>
              <a:rPr lang="es-CO" sz="2800" dirty="0" smtClean="0"/>
              <a:t> </a:t>
            </a:r>
            <a:r>
              <a:rPr lang="es-CO" sz="2800" dirty="0" smtClean="0"/>
              <a:t>permisos para instalar pantallas LED y la Secretaría los otorga sin existir marco legal para ello.</a:t>
            </a:r>
            <a:endParaRPr lang="es-CO" sz="2800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1895561"/>
              </p:ext>
            </p:extLst>
          </p:nvPr>
        </p:nvGraphicFramePr>
        <p:xfrm>
          <a:off x="683568" y="2737519"/>
          <a:ext cx="7632848" cy="3096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32848"/>
              </a:tblGrid>
              <a:tr h="69173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 smtClean="0"/>
                        <a:t>FECHAS DE EXPEDICIÓN DE LOS REGISTROS</a:t>
                      </a:r>
                    </a:p>
                    <a:p>
                      <a:pPr algn="ctr"/>
                      <a:endParaRPr lang="es-CO" dirty="0"/>
                    </a:p>
                  </a:txBody>
                  <a:tcPr/>
                </a:tc>
              </a:tr>
              <a:tr h="400768"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RESOLUCIÓN</a:t>
                      </a:r>
                      <a:r>
                        <a:rPr lang="es-CO" baseline="0" dirty="0" smtClean="0"/>
                        <a:t> 7784 DE 23 DIC DE 2010</a:t>
                      </a:r>
                      <a:endParaRPr lang="es-CO" dirty="0"/>
                    </a:p>
                  </a:txBody>
                  <a:tcPr/>
                </a:tc>
              </a:tr>
              <a:tr h="4007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 smtClean="0"/>
                        <a:t>RESOLUCIÓN</a:t>
                      </a:r>
                      <a:r>
                        <a:rPr lang="es-CO" baseline="0" dirty="0" smtClean="0"/>
                        <a:t> 236 DE 25 ENE DE 2011</a:t>
                      </a:r>
                      <a:endParaRPr lang="es-CO" dirty="0" smtClean="0"/>
                    </a:p>
                  </a:txBody>
                  <a:tcPr/>
                </a:tc>
              </a:tr>
              <a:tr h="4007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 smtClean="0"/>
                        <a:t>RESOLUCIÓN</a:t>
                      </a:r>
                      <a:r>
                        <a:rPr lang="es-CO" baseline="0" dirty="0" smtClean="0"/>
                        <a:t> 832 DE 18 FEB DE 2011</a:t>
                      </a:r>
                      <a:endParaRPr lang="es-CO" dirty="0" smtClean="0"/>
                    </a:p>
                  </a:txBody>
                  <a:tcPr/>
                </a:tc>
              </a:tr>
              <a:tr h="4007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 smtClean="0"/>
                        <a:t>RESOLUCIÓN</a:t>
                      </a:r>
                      <a:r>
                        <a:rPr lang="es-CO" baseline="0" dirty="0" smtClean="0"/>
                        <a:t> 943 DE 21 FEB DE 2011</a:t>
                      </a:r>
                      <a:endParaRPr lang="es-CO" dirty="0" smtClean="0"/>
                    </a:p>
                  </a:txBody>
                  <a:tcPr/>
                </a:tc>
              </a:tr>
              <a:tr h="4007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 smtClean="0"/>
                        <a:t>RESOLUCIÓN</a:t>
                      </a:r>
                      <a:r>
                        <a:rPr lang="es-CO" baseline="0" dirty="0" smtClean="0"/>
                        <a:t> 944 DE 21 FEB DE 2011</a:t>
                      </a:r>
                      <a:endParaRPr lang="es-CO" dirty="0" smtClean="0"/>
                    </a:p>
                  </a:txBody>
                  <a:tcPr/>
                </a:tc>
              </a:tr>
              <a:tr h="4007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 smtClean="0"/>
                        <a:t>RESOLUCIÓN</a:t>
                      </a:r>
                      <a:r>
                        <a:rPr lang="es-CO" baseline="0" dirty="0" smtClean="0"/>
                        <a:t> 1920 DE 1 ABR DE 2011</a:t>
                      </a:r>
                      <a:endParaRPr lang="es-CO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781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b="1" dirty="0" smtClean="0"/>
              <a:t>¿Cómo justificó la SDA los registros?</a:t>
            </a:r>
            <a:endParaRPr lang="es-CO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s-CO" dirty="0" smtClean="0"/>
              <a:t>Como no había regulación de Pantallas LED porque el Concejo no ha expedido acuerdo en ese tema, la SDA hizo un </a:t>
            </a:r>
            <a:r>
              <a:rPr lang="es-CO" b="1" dirty="0" smtClean="0">
                <a:solidFill>
                  <a:srgbClr val="FF0000"/>
                </a:solidFill>
              </a:rPr>
              <a:t>salpicón normativo:</a:t>
            </a:r>
          </a:p>
          <a:p>
            <a:pPr marL="0" indent="0" algn="just">
              <a:buNone/>
            </a:pPr>
            <a:r>
              <a:rPr lang="es-CO" dirty="0" smtClean="0"/>
              <a:t>Para las condiciones técnicas asimiló las pantallas a las vallas….</a:t>
            </a:r>
          </a:p>
          <a:p>
            <a:pPr marL="0" indent="0" algn="just">
              <a:buNone/>
            </a:pPr>
            <a:r>
              <a:rPr lang="es-CO" dirty="0" smtClean="0"/>
              <a:t>Y para la localización interpretó que las pantallas eran PEV en movimiento…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07825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b="1" dirty="0" smtClean="0"/>
              <a:t>¿Y esto que significa?</a:t>
            </a:r>
            <a:endParaRPr lang="es-CO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6937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s-CO" dirty="0" smtClean="0"/>
          </a:p>
          <a:p>
            <a:pPr marL="0" indent="0" algn="just">
              <a:buNone/>
            </a:pPr>
            <a:r>
              <a:rPr lang="es-CO" dirty="0" smtClean="0"/>
              <a:t>Las vallas están permitidas en las vías V-0, V-1 y V2.</a:t>
            </a:r>
          </a:p>
          <a:p>
            <a:pPr marL="0" indent="0" algn="just">
              <a:buNone/>
            </a:pPr>
            <a:endParaRPr lang="es-CO" dirty="0"/>
          </a:p>
          <a:p>
            <a:pPr marL="0" indent="0" algn="just">
              <a:buNone/>
            </a:pPr>
            <a:r>
              <a:rPr lang="es-CO" dirty="0" smtClean="0"/>
              <a:t>La PEV en movimiento está permitida en las vías  </a:t>
            </a:r>
          </a:p>
          <a:p>
            <a:pPr marL="0" indent="0" algn="just">
              <a:buNone/>
            </a:pPr>
            <a:r>
              <a:rPr lang="es-CO" dirty="0"/>
              <a:t> </a:t>
            </a:r>
            <a:r>
              <a:rPr lang="es-CO" dirty="0" smtClean="0"/>
              <a:t>V- 4, V-5, V- 6, V-7, V-8 y V-9</a:t>
            </a:r>
          </a:p>
          <a:p>
            <a:pPr marL="0" indent="0" algn="just">
              <a:buNone/>
            </a:pPr>
            <a:endParaRPr lang="es-CO" dirty="0"/>
          </a:p>
          <a:p>
            <a:pPr marL="0" indent="0" algn="just">
              <a:buNone/>
            </a:pPr>
            <a:r>
              <a:rPr lang="es-CO" dirty="0" smtClean="0"/>
              <a:t>Pero varias de las pantallas solicitadas están en vías </a:t>
            </a:r>
            <a:r>
              <a:rPr lang="es-CO" b="1" dirty="0" smtClean="0">
                <a:solidFill>
                  <a:srgbClr val="FF0000"/>
                </a:solidFill>
              </a:rPr>
              <a:t>V-3</a:t>
            </a:r>
            <a:r>
              <a:rPr lang="es-CO" dirty="0" smtClean="0"/>
              <a:t> como la carrera 15 y la calle 85 que no cumplen con ninguna de las dos modalidades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33013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548680"/>
            <a:ext cx="8229600" cy="55446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O" sz="6600" b="1" dirty="0" smtClean="0"/>
              <a:t>Perfiles Viales</a:t>
            </a:r>
          </a:p>
          <a:p>
            <a:pPr marL="0" indent="0" algn="just">
              <a:buNone/>
            </a:pPr>
            <a:r>
              <a:rPr lang="es-CO" sz="4000" dirty="0" smtClean="0"/>
              <a:t>V-0 (Autopista Norte)</a:t>
            </a:r>
          </a:p>
          <a:p>
            <a:pPr marL="0" indent="0" algn="just">
              <a:buNone/>
            </a:pPr>
            <a:r>
              <a:rPr lang="es-CO" sz="4000" dirty="0" smtClean="0"/>
              <a:t>V-1 (Av. Boyacá)</a:t>
            </a:r>
          </a:p>
          <a:p>
            <a:pPr marL="0" indent="0" algn="just">
              <a:buNone/>
            </a:pPr>
            <a:r>
              <a:rPr lang="es-CO" sz="4000" dirty="0" smtClean="0"/>
              <a:t>V-2 (Av. 68)</a:t>
            </a:r>
          </a:p>
          <a:p>
            <a:pPr marL="0" indent="0" algn="just">
              <a:buNone/>
            </a:pPr>
            <a:r>
              <a:rPr lang="es-CO" sz="4000" dirty="0" smtClean="0"/>
              <a:t>V-3 (</a:t>
            </a:r>
            <a:r>
              <a:rPr lang="es-CO" sz="4000" dirty="0" err="1" smtClean="0"/>
              <a:t>Cra</a:t>
            </a:r>
            <a:r>
              <a:rPr lang="es-CO" sz="4000" dirty="0" smtClean="0"/>
              <a:t> 15)</a:t>
            </a:r>
          </a:p>
          <a:p>
            <a:pPr marL="0" indent="0" algn="just">
              <a:buNone/>
            </a:pPr>
            <a:r>
              <a:rPr lang="es-CO" sz="4000" dirty="0" smtClean="0"/>
              <a:t>V-4 hasta V-9 (Vías locales)</a:t>
            </a:r>
          </a:p>
          <a:p>
            <a:pPr marL="0" indent="0" algn="just">
              <a:buNone/>
            </a:pPr>
            <a:endParaRPr lang="es-CO" sz="4400" dirty="0" smtClean="0"/>
          </a:p>
          <a:p>
            <a:pPr marL="0" indent="0" algn="just">
              <a:buNone/>
            </a:pPr>
            <a:endParaRPr lang="es-CO" dirty="0"/>
          </a:p>
          <a:p>
            <a:pPr marL="0" indent="0" algn="ctr">
              <a:buNone/>
            </a:pPr>
            <a:endParaRPr lang="es-CO" sz="4800" dirty="0" smtClean="0"/>
          </a:p>
          <a:p>
            <a:pPr marL="0" indent="0" algn="ctr">
              <a:buNone/>
            </a:pPr>
            <a:endParaRPr lang="es-CO" sz="8800" dirty="0"/>
          </a:p>
        </p:txBody>
      </p:sp>
    </p:spTree>
    <p:extLst>
      <p:ext uri="{BB962C8B-B14F-4D97-AF65-F5344CB8AC3E}">
        <p14:creationId xmlns:p14="http://schemas.microsoft.com/office/powerpoint/2010/main" val="384429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0" y="0"/>
            <a:ext cx="9164638" cy="6858000"/>
            <a:chOff x="685800" y="-66675"/>
            <a:chExt cx="8248650" cy="6102875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02" t="21650" r="1963" b="6962"/>
            <a:stretch/>
          </p:blipFill>
          <p:spPr bwMode="auto">
            <a:xfrm>
              <a:off x="685800" y="-63093"/>
              <a:ext cx="8248650" cy="60992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5 Forma libre"/>
            <p:cNvSpPr/>
            <p:nvPr/>
          </p:nvSpPr>
          <p:spPr>
            <a:xfrm>
              <a:off x="771525" y="-66675"/>
              <a:ext cx="3105150" cy="6067425"/>
            </a:xfrm>
            <a:custGeom>
              <a:avLst/>
              <a:gdLst>
                <a:gd name="connsiteX0" fmla="*/ 1143000 w 3105150"/>
                <a:gd name="connsiteY0" fmla="*/ 6067425 h 6067425"/>
                <a:gd name="connsiteX1" fmla="*/ 1152525 w 3105150"/>
                <a:gd name="connsiteY1" fmla="*/ 5924550 h 6067425"/>
                <a:gd name="connsiteX2" fmla="*/ 1095375 w 3105150"/>
                <a:gd name="connsiteY2" fmla="*/ 5772150 h 6067425"/>
                <a:gd name="connsiteX3" fmla="*/ 1133475 w 3105150"/>
                <a:gd name="connsiteY3" fmla="*/ 5686425 h 6067425"/>
                <a:gd name="connsiteX4" fmla="*/ 1209675 w 3105150"/>
                <a:gd name="connsiteY4" fmla="*/ 5629275 h 6067425"/>
                <a:gd name="connsiteX5" fmla="*/ 1133475 w 3105150"/>
                <a:gd name="connsiteY5" fmla="*/ 5495925 h 6067425"/>
                <a:gd name="connsiteX6" fmla="*/ 1076325 w 3105150"/>
                <a:gd name="connsiteY6" fmla="*/ 5534025 h 6067425"/>
                <a:gd name="connsiteX7" fmla="*/ 1076325 w 3105150"/>
                <a:gd name="connsiteY7" fmla="*/ 5457825 h 6067425"/>
                <a:gd name="connsiteX8" fmla="*/ 1019175 w 3105150"/>
                <a:gd name="connsiteY8" fmla="*/ 5276850 h 6067425"/>
                <a:gd name="connsiteX9" fmla="*/ 1000125 w 3105150"/>
                <a:gd name="connsiteY9" fmla="*/ 5162550 h 6067425"/>
                <a:gd name="connsiteX10" fmla="*/ 1000125 w 3105150"/>
                <a:gd name="connsiteY10" fmla="*/ 5162550 h 6067425"/>
                <a:gd name="connsiteX11" fmla="*/ 1038225 w 3105150"/>
                <a:gd name="connsiteY11" fmla="*/ 5067300 h 6067425"/>
                <a:gd name="connsiteX12" fmla="*/ 466725 w 3105150"/>
                <a:gd name="connsiteY12" fmla="*/ 4962525 h 6067425"/>
                <a:gd name="connsiteX13" fmla="*/ 57150 w 3105150"/>
                <a:gd name="connsiteY13" fmla="*/ 4524375 h 6067425"/>
                <a:gd name="connsiteX14" fmla="*/ 66675 w 3105150"/>
                <a:gd name="connsiteY14" fmla="*/ 4410075 h 6067425"/>
                <a:gd name="connsiteX15" fmla="*/ 0 w 3105150"/>
                <a:gd name="connsiteY15" fmla="*/ 4333875 h 6067425"/>
                <a:gd name="connsiteX16" fmla="*/ 38100 w 3105150"/>
                <a:gd name="connsiteY16" fmla="*/ 4248150 h 6067425"/>
                <a:gd name="connsiteX17" fmla="*/ 114300 w 3105150"/>
                <a:gd name="connsiteY17" fmla="*/ 4248150 h 6067425"/>
                <a:gd name="connsiteX18" fmla="*/ 114300 w 3105150"/>
                <a:gd name="connsiteY18" fmla="*/ 4248150 h 6067425"/>
                <a:gd name="connsiteX19" fmla="*/ 171450 w 3105150"/>
                <a:gd name="connsiteY19" fmla="*/ 4152900 h 6067425"/>
                <a:gd name="connsiteX20" fmla="*/ 171450 w 3105150"/>
                <a:gd name="connsiteY20" fmla="*/ 4152900 h 6067425"/>
                <a:gd name="connsiteX21" fmla="*/ 219075 w 3105150"/>
                <a:gd name="connsiteY21" fmla="*/ 4086225 h 6067425"/>
                <a:gd name="connsiteX22" fmla="*/ 219075 w 3105150"/>
                <a:gd name="connsiteY22" fmla="*/ 4086225 h 6067425"/>
                <a:gd name="connsiteX23" fmla="*/ 133350 w 3105150"/>
                <a:gd name="connsiteY23" fmla="*/ 3962400 h 6067425"/>
                <a:gd name="connsiteX24" fmla="*/ 76200 w 3105150"/>
                <a:gd name="connsiteY24" fmla="*/ 3914775 h 6067425"/>
                <a:gd name="connsiteX25" fmla="*/ 76200 w 3105150"/>
                <a:gd name="connsiteY25" fmla="*/ 3914775 h 6067425"/>
                <a:gd name="connsiteX26" fmla="*/ 209550 w 3105150"/>
                <a:gd name="connsiteY26" fmla="*/ 3886200 h 6067425"/>
                <a:gd name="connsiteX27" fmla="*/ 257175 w 3105150"/>
                <a:gd name="connsiteY27" fmla="*/ 3990975 h 6067425"/>
                <a:gd name="connsiteX28" fmla="*/ 304800 w 3105150"/>
                <a:gd name="connsiteY28" fmla="*/ 4019550 h 6067425"/>
                <a:gd name="connsiteX29" fmla="*/ 409575 w 3105150"/>
                <a:gd name="connsiteY29" fmla="*/ 3962400 h 6067425"/>
                <a:gd name="connsiteX30" fmla="*/ 409575 w 3105150"/>
                <a:gd name="connsiteY30" fmla="*/ 3962400 h 6067425"/>
                <a:gd name="connsiteX31" fmla="*/ 457200 w 3105150"/>
                <a:gd name="connsiteY31" fmla="*/ 3876675 h 6067425"/>
                <a:gd name="connsiteX32" fmla="*/ 457200 w 3105150"/>
                <a:gd name="connsiteY32" fmla="*/ 3876675 h 6067425"/>
                <a:gd name="connsiteX33" fmla="*/ 457200 w 3105150"/>
                <a:gd name="connsiteY33" fmla="*/ 3876675 h 6067425"/>
                <a:gd name="connsiteX34" fmla="*/ 552450 w 3105150"/>
                <a:gd name="connsiteY34" fmla="*/ 3914775 h 6067425"/>
                <a:gd name="connsiteX35" fmla="*/ 542925 w 3105150"/>
                <a:gd name="connsiteY35" fmla="*/ 3838575 h 6067425"/>
                <a:gd name="connsiteX36" fmla="*/ 523875 w 3105150"/>
                <a:gd name="connsiteY36" fmla="*/ 3810000 h 6067425"/>
                <a:gd name="connsiteX37" fmla="*/ 628650 w 3105150"/>
                <a:gd name="connsiteY37" fmla="*/ 3771900 h 6067425"/>
                <a:gd name="connsiteX38" fmla="*/ 628650 w 3105150"/>
                <a:gd name="connsiteY38" fmla="*/ 3771900 h 6067425"/>
                <a:gd name="connsiteX39" fmla="*/ 733425 w 3105150"/>
                <a:gd name="connsiteY39" fmla="*/ 3648075 h 6067425"/>
                <a:gd name="connsiteX40" fmla="*/ 790575 w 3105150"/>
                <a:gd name="connsiteY40" fmla="*/ 3638550 h 6067425"/>
                <a:gd name="connsiteX41" fmla="*/ 895350 w 3105150"/>
                <a:gd name="connsiteY41" fmla="*/ 3724275 h 6067425"/>
                <a:gd name="connsiteX42" fmla="*/ 990600 w 3105150"/>
                <a:gd name="connsiteY42" fmla="*/ 3676650 h 6067425"/>
                <a:gd name="connsiteX43" fmla="*/ 990600 w 3105150"/>
                <a:gd name="connsiteY43" fmla="*/ 3676650 h 6067425"/>
                <a:gd name="connsiteX44" fmla="*/ 933450 w 3105150"/>
                <a:gd name="connsiteY44" fmla="*/ 3810000 h 6067425"/>
                <a:gd name="connsiteX45" fmla="*/ 933450 w 3105150"/>
                <a:gd name="connsiteY45" fmla="*/ 3810000 h 6067425"/>
                <a:gd name="connsiteX46" fmla="*/ 1076325 w 3105150"/>
                <a:gd name="connsiteY46" fmla="*/ 3667125 h 6067425"/>
                <a:gd name="connsiteX47" fmla="*/ 1200150 w 3105150"/>
                <a:gd name="connsiteY47" fmla="*/ 3638550 h 6067425"/>
                <a:gd name="connsiteX48" fmla="*/ 1285875 w 3105150"/>
                <a:gd name="connsiteY48" fmla="*/ 3590925 h 6067425"/>
                <a:gd name="connsiteX49" fmla="*/ 1343025 w 3105150"/>
                <a:gd name="connsiteY49" fmla="*/ 3609975 h 6067425"/>
                <a:gd name="connsiteX50" fmla="*/ 1343025 w 3105150"/>
                <a:gd name="connsiteY50" fmla="*/ 3609975 h 6067425"/>
                <a:gd name="connsiteX51" fmla="*/ 1400175 w 3105150"/>
                <a:gd name="connsiteY51" fmla="*/ 3514725 h 6067425"/>
                <a:gd name="connsiteX52" fmla="*/ 1400175 w 3105150"/>
                <a:gd name="connsiteY52" fmla="*/ 3514725 h 6067425"/>
                <a:gd name="connsiteX53" fmla="*/ 1495425 w 3105150"/>
                <a:gd name="connsiteY53" fmla="*/ 3505200 h 6067425"/>
                <a:gd name="connsiteX54" fmla="*/ 1485900 w 3105150"/>
                <a:gd name="connsiteY54" fmla="*/ 3448050 h 6067425"/>
                <a:gd name="connsiteX55" fmla="*/ 1581150 w 3105150"/>
                <a:gd name="connsiteY55" fmla="*/ 3448050 h 6067425"/>
                <a:gd name="connsiteX56" fmla="*/ 1581150 w 3105150"/>
                <a:gd name="connsiteY56" fmla="*/ 3448050 h 6067425"/>
                <a:gd name="connsiteX57" fmla="*/ 1524000 w 3105150"/>
                <a:gd name="connsiteY57" fmla="*/ 3390900 h 6067425"/>
                <a:gd name="connsiteX58" fmla="*/ 1543050 w 3105150"/>
                <a:gd name="connsiteY58" fmla="*/ 3343275 h 6067425"/>
                <a:gd name="connsiteX59" fmla="*/ 1476375 w 3105150"/>
                <a:gd name="connsiteY59" fmla="*/ 3333750 h 6067425"/>
                <a:gd name="connsiteX60" fmla="*/ 1400175 w 3105150"/>
                <a:gd name="connsiteY60" fmla="*/ 3324225 h 6067425"/>
                <a:gd name="connsiteX61" fmla="*/ 1333500 w 3105150"/>
                <a:gd name="connsiteY61" fmla="*/ 3267075 h 6067425"/>
                <a:gd name="connsiteX62" fmla="*/ 1333500 w 3105150"/>
                <a:gd name="connsiteY62" fmla="*/ 3267075 h 6067425"/>
                <a:gd name="connsiteX63" fmla="*/ 1390650 w 3105150"/>
                <a:gd name="connsiteY63" fmla="*/ 3209925 h 6067425"/>
                <a:gd name="connsiteX64" fmla="*/ 1457325 w 3105150"/>
                <a:gd name="connsiteY64" fmla="*/ 3257550 h 6067425"/>
                <a:gd name="connsiteX65" fmla="*/ 1485900 w 3105150"/>
                <a:gd name="connsiteY65" fmla="*/ 3181350 h 6067425"/>
                <a:gd name="connsiteX66" fmla="*/ 1533525 w 3105150"/>
                <a:gd name="connsiteY66" fmla="*/ 3105150 h 6067425"/>
                <a:gd name="connsiteX67" fmla="*/ 1609725 w 3105150"/>
                <a:gd name="connsiteY67" fmla="*/ 3114675 h 6067425"/>
                <a:gd name="connsiteX68" fmla="*/ 1638300 w 3105150"/>
                <a:gd name="connsiteY68" fmla="*/ 3067050 h 6067425"/>
                <a:gd name="connsiteX69" fmla="*/ 1638300 w 3105150"/>
                <a:gd name="connsiteY69" fmla="*/ 3067050 h 6067425"/>
                <a:gd name="connsiteX70" fmla="*/ 1571625 w 3105150"/>
                <a:gd name="connsiteY70" fmla="*/ 2962275 h 6067425"/>
                <a:gd name="connsiteX71" fmla="*/ 1524000 w 3105150"/>
                <a:gd name="connsiteY71" fmla="*/ 2943225 h 6067425"/>
                <a:gd name="connsiteX72" fmla="*/ 1495425 w 3105150"/>
                <a:gd name="connsiteY72" fmla="*/ 2990850 h 6067425"/>
                <a:gd name="connsiteX73" fmla="*/ 1514475 w 3105150"/>
                <a:gd name="connsiteY73" fmla="*/ 3028950 h 6067425"/>
                <a:gd name="connsiteX74" fmla="*/ 1552575 w 3105150"/>
                <a:gd name="connsiteY74" fmla="*/ 3057525 h 6067425"/>
                <a:gd name="connsiteX75" fmla="*/ 1438275 w 3105150"/>
                <a:gd name="connsiteY75" fmla="*/ 3133725 h 6067425"/>
                <a:gd name="connsiteX76" fmla="*/ 1400175 w 3105150"/>
                <a:gd name="connsiteY76" fmla="*/ 3076575 h 6067425"/>
                <a:gd name="connsiteX77" fmla="*/ 1371600 w 3105150"/>
                <a:gd name="connsiteY77" fmla="*/ 3095625 h 6067425"/>
                <a:gd name="connsiteX78" fmla="*/ 1343025 w 3105150"/>
                <a:gd name="connsiteY78" fmla="*/ 3133725 h 6067425"/>
                <a:gd name="connsiteX79" fmla="*/ 1343025 w 3105150"/>
                <a:gd name="connsiteY79" fmla="*/ 3133725 h 6067425"/>
                <a:gd name="connsiteX80" fmla="*/ 1343025 w 3105150"/>
                <a:gd name="connsiteY80" fmla="*/ 3133725 h 6067425"/>
                <a:gd name="connsiteX81" fmla="*/ 1285875 w 3105150"/>
                <a:gd name="connsiteY81" fmla="*/ 3143250 h 6067425"/>
                <a:gd name="connsiteX82" fmla="*/ 1285875 w 3105150"/>
                <a:gd name="connsiteY82" fmla="*/ 3143250 h 6067425"/>
                <a:gd name="connsiteX83" fmla="*/ 1181100 w 3105150"/>
                <a:gd name="connsiteY83" fmla="*/ 3086100 h 6067425"/>
                <a:gd name="connsiteX84" fmla="*/ 1228725 w 3105150"/>
                <a:gd name="connsiteY84" fmla="*/ 2981325 h 6067425"/>
                <a:gd name="connsiteX85" fmla="*/ 1285875 w 3105150"/>
                <a:gd name="connsiteY85" fmla="*/ 2914650 h 6067425"/>
                <a:gd name="connsiteX86" fmla="*/ 1362075 w 3105150"/>
                <a:gd name="connsiteY86" fmla="*/ 2838450 h 6067425"/>
                <a:gd name="connsiteX87" fmla="*/ 1333500 w 3105150"/>
                <a:gd name="connsiteY87" fmla="*/ 2771775 h 6067425"/>
                <a:gd name="connsiteX88" fmla="*/ 1285875 w 3105150"/>
                <a:gd name="connsiteY88" fmla="*/ 2676525 h 6067425"/>
                <a:gd name="connsiteX89" fmla="*/ 1314450 w 3105150"/>
                <a:gd name="connsiteY89" fmla="*/ 2638425 h 6067425"/>
                <a:gd name="connsiteX90" fmla="*/ 1352550 w 3105150"/>
                <a:gd name="connsiteY90" fmla="*/ 2505075 h 6067425"/>
                <a:gd name="connsiteX91" fmla="*/ 1228725 w 3105150"/>
                <a:gd name="connsiteY91" fmla="*/ 2514600 h 6067425"/>
                <a:gd name="connsiteX92" fmla="*/ 1143000 w 3105150"/>
                <a:gd name="connsiteY92" fmla="*/ 2495550 h 6067425"/>
                <a:gd name="connsiteX93" fmla="*/ 1143000 w 3105150"/>
                <a:gd name="connsiteY93" fmla="*/ 2495550 h 6067425"/>
                <a:gd name="connsiteX94" fmla="*/ 1257300 w 3105150"/>
                <a:gd name="connsiteY94" fmla="*/ 2428875 h 6067425"/>
                <a:gd name="connsiteX95" fmla="*/ 1362075 w 3105150"/>
                <a:gd name="connsiteY95" fmla="*/ 2438400 h 6067425"/>
                <a:gd name="connsiteX96" fmla="*/ 1419225 w 3105150"/>
                <a:gd name="connsiteY96" fmla="*/ 2409825 h 6067425"/>
                <a:gd name="connsiteX97" fmla="*/ 1504950 w 3105150"/>
                <a:gd name="connsiteY97" fmla="*/ 2419350 h 6067425"/>
                <a:gd name="connsiteX98" fmla="*/ 1533525 w 3105150"/>
                <a:gd name="connsiteY98" fmla="*/ 2343150 h 6067425"/>
                <a:gd name="connsiteX99" fmla="*/ 1600200 w 3105150"/>
                <a:gd name="connsiteY99" fmla="*/ 2333625 h 6067425"/>
                <a:gd name="connsiteX100" fmla="*/ 1685925 w 3105150"/>
                <a:gd name="connsiteY100" fmla="*/ 2266950 h 6067425"/>
                <a:gd name="connsiteX101" fmla="*/ 1685925 w 3105150"/>
                <a:gd name="connsiteY101" fmla="*/ 2152650 h 6067425"/>
                <a:gd name="connsiteX102" fmla="*/ 1619250 w 3105150"/>
                <a:gd name="connsiteY102" fmla="*/ 2085975 h 6067425"/>
                <a:gd name="connsiteX103" fmla="*/ 1562100 w 3105150"/>
                <a:gd name="connsiteY103" fmla="*/ 2047875 h 6067425"/>
                <a:gd name="connsiteX104" fmla="*/ 1543050 w 3105150"/>
                <a:gd name="connsiteY104" fmla="*/ 1990725 h 6067425"/>
                <a:gd name="connsiteX105" fmla="*/ 1581150 w 3105150"/>
                <a:gd name="connsiteY105" fmla="*/ 1914525 h 6067425"/>
                <a:gd name="connsiteX106" fmla="*/ 1638300 w 3105150"/>
                <a:gd name="connsiteY106" fmla="*/ 1895475 h 6067425"/>
                <a:gd name="connsiteX107" fmla="*/ 1628775 w 3105150"/>
                <a:gd name="connsiteY107" fmla="*/ 1943100 h 6067425"/>
                <a:gd name="connsiteX108" fmla="*/ 1743075 w 3105150"/>
                <a:gd name="connsiteY108" fmla="*/ 1981200 h 6067425"/>
                <a:gd name="connsiteX109" fmla="*/ 1743075 w 3105150"/>
                <a:gd name="connsiteY109" fmla="*/ 1981200 h 6067425"/>
                <a:gd name="connsiteX110" fmla="*/ 1828800 w 3105150"/>
                <a:gd name="connsiteY110" fmla="*/ 1914525 h 6067425"/>
                <a:gd name="connsiteX111" fmla="*/ 1933575 w 3105150"/>
                <a:gd name="connsiteY111" fmla="*/ 1828800 h 6067425"/>
                <a:gd name="connsiteX112" fmla="*/ 2057400 w 3105150"/>
                <a:gd name="connsiteY112" fmla="*/ 1809750 h 6067425"/>
                <a:gd name="connsiteX113" fmla="*/ 2114550 w 3105150"/>
                <a:gd name="connsiteY113" fmla="*/ 1781175 h 6067425"/>
                <a:gd name="connsiteX114" fmla="*/ 2124075 w 3105150"/>
                <a:gd name="connsiteY114" fmla="*/ 1828800 h 6067425"/>
                <a:gd name="connsiteX115" fmla="*/ 2171700 w 3105150"/>
                <a:gd name="connsiteY115" fmla="*/ 1828800 h 6067425"/>
                <a:gd name="connsiteX116" fmla="*/ 2257425 w 3105150"/>
                <a:gd name="connsiteY116" fmla="*/ 1800225 h 6067425"/>
                <a:gd name="connsiteX117" fmla="*/ 2257425 w 3105150"/>
                <a:gd name="connsiteY117" fmla="*/ 1800225 h 6067425"/>
                <a:gd name="connsiteX118" fmla="*/ 2295525 w 3105150"/>
                <a:gd name="connsiteY118" fmla="*/ 1857375 h 6067425"/>
                <a:gd name="connsiteX119" fmla="*/ 2295525 w 3105150"/>
                <a:gd name="connsiteY119" fmla="*/ 1857375 h 6067425"/>
                <a:gd name="connsiteX120" fmla="*/ 2295525 w 3105150"/>
                <a:gd name="connsiteY120" fmla="*/ 1857375 h 6067425"/>
                <a:gd name="connsiteX121" fmla="*/ 2295525 w 3105150"/>
                <a:gd name="connsiteY121" fmla="*/ 1857375 h 6067425"/>
                <a:gd name="connsiteX122" fmla="*/ 2333625 w 3105150"/>
                <a:gd name="connsiteY122" fmla="*/ 1704975 h 6067425"/>
                <a:gd name="connsiteX123" fmla="*/ 2352675 w 3105150"/>
                <a:gd name="connsiteY123" fmla="*/ 1609725 h 6067425"/>
                <a:gd name="connsiteX124" fmla="*/ 2352675 w 3105150"/>
                <a:gd name="connsiteY124" fmla="*/ 1609725 h 6067425"/>
                <a:gd name="connsiteX125" fmla="*/ 2257425 w 3105150"/>
                <a:gd name="connsiteY125" fmla="*/ 1571625 h 6067425"/>
                <a:gd name="connsiteX126" fmla="*/ 2257425 w 3105150"/>
                <a:gd name="connsiteY126" fmla="*/ 1571625 h 6067425"/>
                <a:gd name="connsiteX127" fmla="*/ 2257425 w 3105150"/>
                <a:gd name="connsiteY127" fmla="*/ 1466850 h 6067425"/>
                <a:gd name="connsiteX128" fmla="*/ 2257425 w 3105150"/>
                <a:gd name="connsiteY128" fmla="*/ 1466850 h 6067425"/>
                <a:gd name="connsiteX129" fmla="*/ 2257425 w 3105150"/>
                <a:gd name="connsiteY129" fmla="*/ 1466850 h 6067425"/>
                <a:gd name="connsiteX130" fmla="*/ 2362200 w 3105150"/>
                <a:gd name="connsiteY130" fmla="*/ 1409700 h 6067425"/>
                <a:gd name="connsiteX131" fmla="*/ 2362200 w 3105150"/>
                <a:gd name="connsiteY131" fmla="*/ 1409700 h 6067425"/>
                <a:gd name="connsiteX132" fmla="*/ 2362200 w 3105150"/>
                <a:gd name="connsiteY132" fmla="*/ 1409700 h 6067425"/>
                <a:gd name="connsiteX133" fmla="*/ 2352675 w 3105150"/>
                <a:gd name="connsiteY133" fmla="*/ 1323975 h 6067425"/>
                <a:gd name="connsiteX134" fmla="*/ 2352675 w 3105150"/>
                <a:gd name="connsiteY134" fmla="*/ 1323975 h 6067425"/>
                <a:gd name="connsiteX135" fmla="*/ 2400300 w 3105150"/>
                <a:gd name="connsiteY135" fmla="*/ 1295400 h 6067425"/>
                <a:gd name="connsiteX136" fmla="*/ 2447925 w 3105150"/>
                <a:gd name="connsiteY136" fmla="*/ 1371600 h 6067425"/>
                <a:gd name="connsiteX137" fmla="*/ 2476500 w 3105150"/>
                <a:gd name="connsiteY137" fmla="*/ 1381125 h 6067425"/>
                <a:gd name="connsiteX138" fmla="*/ 2438400 w 3105150"/>
                <a:gd name="connsiteY138" fmla="*/ 1247775 h 6067425"/>
                <a:gd name="connsiteX139" fmla="*/ 2438400 w 3105150"/>
                <a:gd name="connsiteY139" fmla="*/ 1247775 h 6067425"/>
                <a:gd name="connsiteX140" fmla="*/ 2505075 w 3105150"/>
                <a:gd name="connsiteY140" fmla="*/ 1200150 h 6067425"/>
                <a:gd name="connsiteX141" fmla="*/ 2505075 w 3105150"/>
                <a:gd name="connsiteY141" fmla="*/ 1047750 h 6067425"/>
                <a:gd name="connsiteX142" fmla="*/ 2609850 w 3105150"/>
                <a:gd name="connsiteY142" fmla="*/ 1019175 h 6067425"/>
                <a:gd name="connsiteX143" fmla="*/ 2647950 w 3105150"/>
                <a:gd name="connsiteY143" fmla="*/ 885825 h 6067425"/>
                <a:gd name="connsiteX144" fmla="*/ 2590800 w 3105150"/>
                <a:gd name="connsiteY144" fmla="*/ 885825 h 6067425"/>
                <a:gd name="connsiteX145" fmla="*/ 2571750 w 3105150"/>
                <a:gd name="connsiteY145" fmla="*/ 904875 h 6067425"/>
                <a:gd name="connsiteX146" fmla="*/ 2571750 w 3105150"/>
                <a:gd name="connsiteY146" fmla="*/ 904875 h 6067425"/>
                <a:gd name="connsiteX147" fmla="*/ 2676525 w 3105150"/>
                <a:gd name="connsiteY147" fmla="*/ 771525 h 6067425"/>
                <a:gd name="connsiteX148" fmla="*/ 2628900 w 3105150"/>
                <a:gd name="connsiteY148" fmla="*/ 771525 h 6067425"/>
                <a:gd name="connsiteX149" fmla="*/ 2628900 w 3105150"/>
                <a:gd name="connsiteY149" fmla="*/ 771525 h 6067425"/>
                <a:gd name="connsiteX150" fmla="*/ 2647950 w 3105150"/>
                <a:gd name="connsiteY150" fmla="*/ 676275 h 6067425"/>
                <a:gd name="connsiteX151" fmla="*/ 2676525 w 3105150"/>
                <a:gd name="connsiteY151" fmla="*/ 609600 h 6067425"/>
                <a:gd name="connsiteX152" fmla="*/ 2676525 w 3105150"/>
                <a:gd name="connsiteY152" fmla="*/ 609600 h 6067425"/>
                <a:gd name="connsiteX153" fmla="*/ 2600325 w 3105150"/>
                <a:gd name="connsiteY153" fmla="*/ 647700 h 6067425"/>
                <a:gd name="connsiteX154" fmla="*/ 2600325 w 3105150"/>
                <a:gd name="connsiteY154" fmla="*/ 647700 h 6067425"/>
                <a:gd name="connsiteX155" fmla="*/ 2657475 w 3105150"/>
                <a:gd name="connsiteY155" fmla="*/ 581025 h 6067425"/>
                <a:gd name="connsiteX156" fmla="*/ 2657475 w 3105150"/>
                <a:gd name="connsiteY156" fmla="*/ 581025 h 6067425"/>
                <a:gd name="connsiteX157" fmla="*/ 2590800 w 3105150"/>
                <a:gd name="connsiteY157" fmla="*/ 571500 h 6067425"/>
                <a:gd name="connsiteX158" fmla="*/ 2590800 w 3105150"/>
                <a:gd name="connsiteY158" fmla="*/ 571500 h 6067425"/>
                <a:gd name="connsiteX159" fmla="*/ 2647950 w 3105150"/>
                <a:gd name="connsiteY159" fmla="*/ 533400 h 6067425"/>
                <a:gd name="connsiteX160" fmla="*/ 2647950 w 3105150"/>
                <a:gd name="connsiteY160" fmla="*/ 533400 h 6067425"/>
                <a:gd name="connsiteX161" fmla="*/ 2657475 w 3105150"/>
                <a:gd name="connsiteY161" fmla="*/ 438150 h 6067425"/>
                <a:gd name="connsiteX162" fmla="*/ 2657475 w 3105150"/>
                <a:gd name="connsiteY162" fmla="*/ 438150 h 6067425"/>
                <a:gd name="connsiteX163" fmla="*/ 2743200 w 3105150"/>
                <a:gd name="connsiteY163" fmla="*/ 419100 h 6067425"/>
                <a:gd name="connsiteX164" fmla="*/ 2667000 w 3105150"/>
                <a:gd name="connsiteY164" fmla="*/ 390525 h 6067425"/>
                <a:gd name="connsiteX165" fmla="*/ 2695575 w 3105150"/>
                <a:gd name="connsiteY165" fmla="*/ 314325 h 6067425"/>
                <a:gd name="connsiteX166" fmla="*/ 2695575 w 3105150"/>
                <a:gd name="connsiteY166" fmla="*/ 314325 h 6067425"/>
                <a:gd name="connsiteX167" fmla="*/ 2781300 w 3105150"/>
                <a:gd name="connsiteY167" fmla="*/ 333375 h 6067425"/>
                <a:gd name="connsiteX168" fmla="*/ 2781300 w 3105150"/>
                <a:gd name="connsiteY168" fmla="*/ 333375 h 6067425"/>
                <a:gd name="connsiteX169" fmla="*/ 2724150 w 3105150"/>
                <a:gd name="connsiteY169" fmla="*/ 381000 h 6067425"/>
                <a:gd name="connsiteX170" fmla="*/ 2724150 w 3105150"/>
                <a:gd name="connsiteY170" fmla="*/ 381000 h 6067425"/>
                <a:gd name="connsiteX171" fmla="*/ 2809875 w 3105150"/>
                <a:gd name="connsiteY171" fmla="*/ 381000 h 6067425"/>
                <a:gd name="connsiteX172" fmla="*/ 2867025 w 3105150"/>
                <a:gd name="connsiteY172" fmla="*/ 257175 h 6067425"/>
                <a:gd name="connsiteX173" fmla="*/ 2895600 w 3105150"/>
                <a:gd name="connsiteY173" fmla="*/ 123825 h 6067425"/>
                <a:gd name="connsiteX174" fmla="*/ 2895600 w 3105150"/>
                <a:gd name="connsiteY174" fmla="*/ 123825 h 6067425"/>
                <a:gd name="connsiteX175" fmla="*/ 2943225 w 3105150"/>
                <a:gd name="connsiteY175" fmla="*/ 219075 h 6067425"/>
                <a:gd name="connsiteX176" fmla="*/ 3000375 w 3105150"/>
                <a:gd name="connsiteY176" fmla="*/ 161925 h 6067425"/>
                <a:gd name="connsiteX177" fmla="*/ 3000375 w 3105150"/>
                <a:gd name="connsiteY177" fmla="*/ 161925 h 6067425"/>
                <a:gd name="connsiteX178" fmla="*/ 3105150 w 3105150"/>
                <a:gd name="connsiteY178" fmla="*/ 114300 h 6067425"/>
                <a:gd name="connsiteX179" fmla="*/ 3095625 w 3105150"/>
                <a:gd name="connsiteY179" fmla="*/ 0 h 6067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</a:cxnLst>
              <a:rect l="l" t="t" r="r" b="b"/>
              <a:pathLst>
                <a:path w="3105150" h="6067425">
                  <a:moveTo>
                    <a:pt x="1143000" y="6067425"/>
                  </a:moveTo>
                  <a:lnTo>
                    <a:pt x="1152525" y="5924550"/>
                  </a:lnTo>
                  <a:lnTo>
                    <a:pt x="1095375" y="5772150"/>
                  </a:lnTo>
                  <a:lnTo>
                    <a:pt x="1133475" y="5686425"/>
                  </a:lnTo>
                  <a:lnTo>
                    <a:pt x="1209675" y="5629275"/>
                  </a:lnTo>
                  <a:lnTo>
                    <a:pt x="1133475" y="5495925"/>
                  </a:lnTo>
                  <a:lnTo>
                    <a:pt x="1076325" y="5534025"/>
                  </a:lnTo>
                  <a:lnTo>
                    <a:pt x="1076325" y="5457825"/>
                  </a:lnTo>
                  <a:lnTo>
                    <a:pt x="1019175" y="5276850"/>
                  </a:lnTo>
                  <a:lnTo>
                    <a:pt x="1000125" y="5162550"/>
                  </a:lnTo>
                  <a:lnTo>
                    <a:pt x="1000125" y="5162550"/>
                  </a:lnTo>
                  <a:lnTo>
                    <a:pt x="1038225" y="5067300"/>
                  </a:lnTo>
                  <a:lnTo>
                    <a:pt x="466725" y="4962525"/>
                  </a:lnTo>
                  <a:lnTo>
                    <a:pt x="57150" y="4524375"/>
                  </a:lnTo>
                  <a:lnTo>
                    <a:pt x="66675" y="4410075"/>
                  </a:lnTo>
                  <a:lnTo>
                    <a:pt x="0" y="4333875"/>
                  </a:lnTo>
                  <a:lnTo>
                    <a:pt x="38100" y="4248150"/>
                  </a:lnTo>
                  <a:lnTo>
                    <a:pt x="114300" y="4248150"/>
                  </a:lnTo>
                  <a:lnTo>
                    <a:pt x="114300" y="4248150"/>
                  </a:lnTo>
                  <a:lnTo>
                    <a:pt x="171450" y="4152900"/>
                  </a:lnTo>
                  <a:lnTo>
                    <a:pt x="171450" y="4152900"/>
                  </a:lnTo>
                  <a:lnTo>
                    <a:pt x="219075" y="4086225"/>
                  </a:lnTo>
                  <a:lnTo>
                    <a:pt x="219075" y="4086225"/>
                  </a:lnTo>
                  <a:lnTo>
                    <a:pt x="133350" y="3962400"/>
                  </a:lnTo>
                  <a:lnTo>
                    <a:pt x="76200" y="3914775"/>
                  </a:lnTo>
                  <a:lnTo>
                    <a:pt x="76200" y="3914775"/>
                  </a:lnTo>
                  <a:lnTo>
                    <a:pt x="209550" y="3886200"/>
                  </a:lnTo>
                  <a:lnTo>
                    <a:pt x="257175" y="3990975"/>
                  </a:lnTo>
                  <a:lnTo>
                    <a:pt x="304800" y="4019550"/>
                  </a:lnTo>
                  <a:lnTo>
                    <a:pt x="409575" y="3962400"/>
                  </a:lnTo>
                  <a:lnTo>
                    <a:pt x="409575" y="3962400"/>
                  </a:lnTo>
                  <a:lnTo>
                    <a:pt x="457200" y="3876675"/>
                  </a:lnTo>
                  <a:lnTo>
                    <a:pt x="457200" y="3876675"/>
                  </a:lnTo>
                  <a:lnTo>
                    <a:pt x="457200" y="3876675"/>
                  </a:lnTo>
                  <a:lnTo>
                    <a:pt x="552450" y="3914775"/>
                  </a:lnTo>
                  <a:lnTo>
                    <a:pt x="542925" y="3838575"/>
                  </a:lnTo>
                  <a:lnTo>
                    <a:pt x="523875" y="3810000"/>
                  </a:lnTo>
                  <a:lnTo>
                    <a:pt x="628650" y="3771900"/>
                  </a:lnTo>
                  <a:lnTo>
                    <a:pt x="628650" y="3771900"/>
                  </a:lnTo>
                  <a:lnTo>
                    <a:pt x="733425" y="3648075"/>
                  </a:lnTo>
                  <a:lnTo>
                    <a:pt x="790575" y="3638550"/>
                  </a:lnTo>
                  <a:lnTo>
                    <a:pt x="895350" y="3724275"/>
                  </a:lnTo>
                  <a:lnTo>
                    <a:pt x="990600" y="3676650"/>
                  </a:lnTo>
                  <a:lnTo>
                    <a:pt x="990600" y="3676650"/>
                  </a:lnTo>
                  <a:lnTo>
                    <a:pt x="933450" y="3810000"/>
                  </a:lnTo>
                  <a:lnTo>
                    <a:pt x="933450" y="3810000"/>
                  </a:lnTo>
                  <a:lnTo>
                    <a:pt x="1076325" y="3667125"/>
                  </a:lnTo>
                  <a:lnTo>
                    <a:pt x="1200150" y="3638550"/>
                  </a:lnTo>
                  <a:lnTo>
                    <a:pt x="1285875" y="3590925"/>
                  </a:lnTo>
                  <a:lnTo>
                    <a:pt x="1343025" y="3609975"/>
                  </a:lnTo>
                  <a:lnTo>
                    <a:pt x="1343025" y="3609975"/>
                  </a:lnTo>
                  <a:lnTo>
                    <a:pt x="1400175" y="3514725"/>
                  </a:lnTo>
                  <a:lnTo>
                    <a:pt x="1400175" y="3514725"/>
                  </a:lnTo>
                  <a:lnTo>
                    <a:pt x="1495425" y="3505200"/>
                  </a:lnTo>
                  <a:lnTo>
                    <a:pt x="1485900" y="3448050"/>
                  </a:lnTo>
                  <a:lnTo>
                    <a:pt x="1581150" y="3448050"/>
                  </a:lnTo>
                  <a:lnTo>
                    <a:pt x="1581150" y="3448050"/>
                  </a:lnTo>
                  <a:lnTo>
                    <a:pt x="1524000" y="3390900"/>
                  </a:lnTo>
                  <a:lnTo>
                    <a:pt x="1543050" y="3343275"/>
                  </a:lnTo>
                  <a:lnTo>
                    <a:pt x="1476375" y="3333750"/>
                  </a:lnTo>
                  <a:lnTo>
                    <a:pt x="1400175" y="3324225"/>
                  </a:lnTo>
                  <a:lnTo>
                    <a:pt x="1333500" y="3267075"/>
                  </a:lnTo>
                  <a:lnTo>
                    <a:pt x="1333500" y="3267075"/>
                  </a:lnTo>
                  <a:lnTo>
                    <a:pt x="1390650" y="3209925"/>
                  </a:lnTo>
                  <a:lnTo>
                    <a:pt x="1457325" y="3257550"/>
                  </a:lnTo>
                  <a:lnTo>
                    <a:pt x="1485900" y="3181350"/>
                  </a:lnTo>
                  <a:lnTo>
                    <a:pt x="1533525" y="3105150"/>
                  </a:lnTo>
                  <a:lnTo>
                    <a:pt x="1609725" y="3114675"/>
                  </a:lnTo>
                  <a:lnTo>
                    <a:pt x="1638300" y="3067050"/>
                  </a:lnTo>
                  <a:lnTo>
                    <a:pt x="1638300" y="3067050"/>
                  </a:lnTo>
                  <a:lnTo>
                    <a:pt x="1571625" y="2962275"/>
                  </a:lnTo>
                  <a:lnTo>
                    <a:pt x="1524000" y="2943225"/>
                  </a:lnTo>
                  <a:lnTo>
                    <a:pt x="1495425" y="2990850"/>
                  </a:lnTo>
                  <a:lnTo>
                    <a:pt x="1514475" y="3028950"/>
                  </a:lnTo>
                  <a:lnTo>
                    <a:pt x="1552575" y="3057525"/>
                  </a:lnTo>
                  <a:lnTo>
                    <a:pt x="1438275" y="3133725"/>
                  </a:lnTo>
                  <a:lnTo>
                    <a:pt x="1400175" y="3076575"/>
                  </a:lnTo>
                  <a:lnTo>
                    <a:pt x="1371600" y="3095625"/>
                  </a:lnTo>
                  <a:lnTo>
                    <a:pt x="1343025" y="3133725"/>
                  </a:lnTo>
                  <a:lnTo>
                    <a:pt x="1343025" y="3133725"/>
                  </a:lnTo>
                  <a:lnTo>
                    <a:pt x="1343025" y="3133725"/>
                  </a:lnTo>
                  <a:lnTo>
                    <a:pt x="1285875" y="3143250"/>
                  </a:lnTo>
                  <a:lnTo>
                    <a:pt x="1285875" y="3143250"/>
                  </a:lnTo>
                  <a:lnTo>
                    <a:pt x="1181100" y="3086100"/>
                  </a:lnTo>
                  <a:lnTo>
                    <a:pt x="1228725" y="2981325"/>
                  </a:lnTo>
                  <a:lnTo>
                    <a:pt x="1285875" y="2914650"/>
                  </a:lnTo>
                  <a:lnTo>
                    <a:pt x="1362075" y="2838450"/>
                  </a:lnTo>
                  <a:lnTo>
                    <a:pt x="1333500" y="2771775"/>
                  </a:lnTo>
                  <a:lnTo>
                    <a:pt x="1285875" y="2676525"/>
                  </a:lnTo>
                  <a:lnTo>
                    <a:pt x="1314450" y="2638425"/>
                  </a:lnTo>
                  <a:lnTo>
                    <a:pt x="1352550" y="2505075"/>
                  </a:lnTo>
                  <a:lnTo>
                    <a:pt x="1228725" y="2514600"/>
                  </a:lnTo>
                  <a:lnTo>
                    <a:pt x="1143000" y="2495550"/>
                  </a:lnTo>
                  <a:lnTo>
                    <a:pt x="1143000" y="2495550"/>
                  </a:lnTo>
                  <a:lnTo>
                    <a:pt x="1257300" y="2428875"/>
                  </a:lnTo>
                  <a:lnTo>
                    <a:pt x="1362075" y="2438400"/>
                  </a:lnTo>
                  <a:lnTo>
                    <a:pt x="1419225" y="2409825"/>
                  </a:lnTo>
                  <a:lnTo>
                    <a:pt x="1504950" y="2419350"/>
                  </a:lnTo>
                  <a:lnTo>
                    <a:pt x="1533525" y="2343150"/>
                  </a:lnTo>
                  <a:lnTo>
                    <a:pt x="1600200" y="2333625"/>
                  </a:lnTo>
                  <a:lnTo>
                    <a:pt x="1685925" y="2266950"/>
                  </a:lnTo>
                  <a:lnTo>
                    <a:pt x="1685925" y="2152650"/>
                  </a:lnTo>
                  <a:lnTo>
                    <a:pt x="1619250" y="2085975"/>
                  </a:lnTo>
                  <a:lnTo>
                    <a:pt x="1562100" y="2047875"/>
                  </a:lnTo>
                  <a:lnTo>
                    <a:pt x="1543050" y="1990725"/>
                  </a:lnTo>
                  <a:lnTo>
                    <a:pt x="1581150" y="1914525"/>
                  </a:lnTo>
                  <a:lnTo>
                    <a:pt x="1638300" y="1895475"/>
                  </a:lnTo>
                  <a:lnTo>
                    <a:pt x="1628775" y="1943100"/>
                  </a:lnTo>
                  <a:lnTo>
                    <a:pt x="1743075" y="1981200"/>
                  </a:lnTo>
                  <a:lnTo>
                    <a:pt x="1743075" y="1981200"/>
                  </a:lnTo>
                  <a:lnTo>
                    <a:pt x="1828800" y="1914525"/>
                  </a:lnTo>
                  <a:lnTo>
                    <a:pt x="1933575" y="1828800"/>
                  </a:lnTo>
                  <a:lnTo>
                    <a:pt x="2057400" y="1809750"/>
                  </a:lnTo>
                  <a:lnTo>
                    <a:pt x="2114550" y="1781175"/>
                  </a:lnTo>
                  <a:lnTo>
                    <a:pt x="2124075" y="1828800"/>
                  </a:lnTo>
                  <a:lnTo>
                    <a:pt x="2171700" y="1828800"/>
                  </a:lnTo>
                  <a:lnTo>
                    <a:pt x="2257425" y="1800225"/>
                  </a:lnTo>
                  <a:lnTo>
                    <a:pt x="2257425" y="1800225"/>
                  </a:lnTo>
                  <a:lnTo>
                    <a:pt x="2295525" y="1857375"/>
                  </a:lnTo>
                  <a:lnTo>
                    <a:pt x="2295525" y="1857375"/>
                  </a:lnTo>
                  <a:lnTo>
                    <a:pt x="2295525" y="1857375"/>
                  </a:lnTo>
                  <a:lnTo>
                    <a:pt x="2295525" y="1857375"/>
                  </a:lnTo>
                  <a:lnTo>
                    <a:pt x="2333625" y="1704975"/>
                  </a:lnTo>
                  <a:lnTo>
                    <a:pt x="2352675" y="1609725"/>
                  </a:lnTo>
                  <a:lnTo>
                    <a:pt x="2352675" y="1609725"/>
                  </a:lnTo>
                  <a:lnTo>
                    <a:pt x="2257425" y="1571625"/>
                  </a:lnTo>
                  <a:lnTo>
                    <a:pt x="2257425" y="1571625"/>
                  </a:lnTo>
                  <a:lnTo>
                    <a:pt x="2257425" y="1466850"/>
                  </a:lnTo>
                  <a:lnTo>
                    <a:pt x="2257425" y="1466850"/>
                  </a:lnTo>
                  <a:lnTo>
                    <a:pt x="2257425" y="1466850"/>
                  </a:lnTo>
                  <a:lnTo>
                    <a:pt x="2362200" y="1409700"/>
                  </a:lnTo>
                  <a:lnTo>
                    <a:pt x="2362200" y="1409700"/>
                  </a:lnTo>
                  <a:lnTo>
                    <a:pt x="2362200" y="1409700"/>
                  </a:lnTo>
                  <a:lnTo>
                    <a:pt x="2352675" y="1323975"/>
                  </a:lnTo>
                  <a:lnTo>
                    <a:pt x="2352675" y="1323975"/>
                  </a:lnTo>
                  <a:lnTo>
                    <a:pt x="2400300" y="1295400"/>
                  </a:lnTo>
                  <a:lnTo>
                    <a:pt x="2447925" y="1371600"/>
                  </a:lnTo>
                  <a:lnTo>
                    <a:pt x="2476500" y="1381125"/>
                  </a:lnTo>
                  <a:lnTo>
                    <a:pt x="2438400" y="1247775"/>
                  </a:lnTo>
                  <a:lnTo>
                    <a:pt x="2438400" y="1247775"/>
                  </a:lnTo>
                  <a:lnTo>
                    <a:pt x="2505075" y="1200150"/>
                  </a:lnTo>
                  <a:lnTo>
                    <a:pt x="2505075" y="1047750"/>
                  </a:lnTo>
                  <a:lnTo>
                    <a:pt x="2609850" y="1019175"/>
                  </a:lnTo>
                  <a:lnTo>
                    <a:pt x="2647950" y="885825"/>
                  </a:lnTo>
                  <a:lnTo>
                    <a:pt x="2590800" y="885825"/>
                  </a:lnTo>
                  <a:lnTo>
                    <a:pt x="2571750" y="904875"/>
                  </a:lnTo>
                  <a:lnTo>
                    <a:pt x="2571750" y="904875"/>
                  </a:lnTo>
                  <a:lnTo>
                    <a:pt x="2676525" y="771525"/>
                  </a:lnTo>
                  <a:lnTo>
                    <a:pt x="2628900" y="771525"/>
                  </a:lnTo>
                  <a:lnTo>
                    <a:pt x="2628900" y="771525"/>
                  </a:lnTo>
                  <a:lnTo>
                    <a:pt x="2647950" y="676275"/>
                  </a:lnTo>
                  <a:lnTo>
                    <a:pt x="2676525" y="609600"/>
                  </a:lnTo>
                  <a:lnTo>
                    <a:pt x="2676525" y="609600"/>
                  </a:lnTo>
                  <a:lnTo>
                    <a:pt x="2600325" y="647700"/>
                  </a:lnTo>
                  <a:lnTo>
                    <a:pt x="2600325" y="647700"/>
                  </a:lnTo>
                  <a:lnTo>
                    <a:pt x="2657475" y="581025"/>
                  </a:lnTo>
                  <a:lnTo>
                    <a:pt x="2657475" y="581025"/>
                  </a:lnTo>
                  <a:lnTo>
                    <a:pt x="2590800" y="571500"/>
                  </a:lnTo>
                  <a:lnTo>
                    <a:pt x="2590800" y="571500"/>
                  </a:lnTo>
                  <a:lnTo>
                    <a:pt x="2647950" y="533400"/>
                  </a:lnTo>
                  <a:lnTo>
                    <a:pt x="2647950" y="533400"/>
                  </a:lnTo>
                  <a:lnTo>
                    <a:pt x="2657475" y="438150"/>
                  </a:lnTo>
                  <a:lnTo>
                    <a:pt x="2657475" y="438150"/>
                  </a:lnTo>
                  <a:lnTo>
                    <a:pt x="2743200" y="419100"/>
                  </a:lnTo>
                  <a:lnTo>
                    <a:pt x="2667000" y="390525"/>
                  </a:lnTo>
                  <a:lnTo>
                    <a:pt x="2695575" y="314325"/>
                  </a:lnTo>
                  <a:lnTo>
                    <a:pt x="2695575" y="314325"/>
                  </a:lnTo>
                  <a:lnTo>
                    <a:pt x="2781300" y="333375"/>
                  </a:lnTo>
                  <a:lnTo>
                    <a:pt x="2781300" y="333375"/>
                  </a:lnTo>
                  <a:lnTo>
                    <a:pt x="2724150" y="381000"/>
                  </a:lnTo>
                  <a:lnTo>
                    <a:pt x="2724150" y="381000"/>
                  </a:lnTo>
                  <a:lnTo>
                    <a:pt x="2809875" y="381000"/>
                  </a:lnTo>
                  <a:lnTo>
                    <a:pt x="2867025" y="257175"/>
                  </a:lnTo>
                  <a:lnTo>
                    <a:pt x="2895600" y="123825"/>
                  </a:lnTo>
                  <a:lnTo>
                    <a:pt x="2895600" y="123825"/>
                  </a:lnTo>
                  <a:lnTo>
                    <a:pt x="2943225" y="219075"/>
                  </a:lnTo>
                  <a:lnTo>
                    <a:pt x="3000375" y="161925"/>
                  </a:lnTo>
                  <a:lnTo>
                    <a:pt x="3000375" y="161925"/>
                  </a:lnTo>
                  <a:lnTo>
                    <a:pt x="3105150" y="114300"/>
                  </a:lnTo>
                  <a:lnTo>
                    <a:pt x="3095625" y="0"/>
                  </a:lnTo>
                </a:path>
              </a:pathLst>
            </a:cu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" name="6 Forma libre"/>
            <p:cNvSpPr/>
            <p:nvPr/>
          </p:nvSpPr>
          <p:spPr>
            <a:xfrm>
              <a:off x="5419725" y="-66675"/>
              <a:ext cx="895350" cy="6086475"/>
            </a:xfrm>
            <a:custGeom>
              <a:avLst/>
              <a:gdLst>
                <a:gd name="connsiteX0" fmla="*/ 85725 w 895350"/>
                <a:gd name="connsiteY0" fmla="*/ 6086475 h 6086475"/>
                <a:gd name="connsiteX1" fmla="*/ 85725 w 895350"/>
                <a:gd name="connsiteY1" fmla="*/ 5981700 h 6086475"/>
                <a:gd name="connsiteX2" fmla="*/ 133350 w 895350"/>
                <a:gd name="connsiteY2" fmla="*/ 5962650 h 6086475"/>
                <a:gd name="connsiteX3" fmla="*/ 238125 w 895350"/>
                <a:gd name="connsiteY3" fmla="*/ 5953125 h 6086475"/>
                <a:gd name="connsiteX4" fmla="*/ 304800 w 895350"/>
                <a:gd name="connsiteY4" fmla="*/ 5991225 h 6086475"/>
                <a:gd name="connsiteX5" fmla="*/ 466725 w 895350"/>
                <a:gd name="connsiteY5" fmla="*/ 5953125 h 6086475"/>
                <a:gd name="connsiteX6" fmla="*/ 542925 w 895350"/>
                <a:gd name="connsiteY6" fmla="*/ 5924550 h 6086475"/>
                <a:gd name="connsiteX7" fmla="*/ 619125 w 895350"/>
                <a:gd name="connsiteY7" fmla="*/ 5924550 h 6086475"/>
                <a:gd name="connsiteX8" fmla="*/ 619125 w 895350"/>
                <a:gd name="connsiteY8" fmla="*/ 5924550 h 6086475"/>
                <a:gd name="connsiteX9" fmla="*/ 676275 w 895350"/>
                <a:gd name="connsiteY9" fmla="*/ 5543550 h 6086475"/>
                <a:gd name="connsiteX10" fmla="*/ 714375 w 895350"/>
                <a:gd name="connsiteY10" fmla="*/ 5410200 h 6086475"/>
                <a:gd name="connsiteX11" fmla="*/ 733425 w 895350"/>
                <a:gd name="connsiteY11" fmla="*/ 5267325 h 6086475"/>
                <a:gd name="connsiteX12" fmla="*/ 752475 w 895350"/>
                <a:gd name="connsiteY12" fmla="*/ 5105400 h 6086475"/>
                <a:gd name="connsiteX13" fmla="*/ 800100 w 895350"/>
                <a:gd name="connsiteY13" fmla="*/ 4991100 h 6086475"/>
                <a:gd name="connsiteX14" fmla="*/ 857250 w 895350"/>
                <a:gd name="connsiteY14" fmla="*/ 4953000 h 6086475"/>
                <a:gd name="connsiteX15" fmla="*/ 838200 w 895350"/>
                <a:gd name="connsiteY15" fmla="*/ 4867275 h 6086475"/>
                <a:gd name="connsiteX16" fmla="*/ 828675 w 895350"/>
                <a:gd name="connsiteY16" fmla="*/ 4752975 h 6086475"/>
                <a:gd name="connsiteX17" fmla="*/ 828675 w 895350"/>
                <a:gd name="connsiteY17" fmla="*/ 4752975 h 6086475"/>
                <a:gd name="connsiteX18" fmla="*/ 895350 w 895350"/>
                <a:gd name="connsiteY18" fmla="*/ 4552950 h 6086475"/>
                <a:gd name="connsiteX19" fmla="*/ 800100 w 895350"/>
                <a:gd name="connsiteY19" fmla="*/ 4572000 h 6086475"/>
                <a:gd name="connsiteX20" fmla="*/ 762000 w 895350"/>
                <a:gd name="connsiteY20" fmla="*/ 4543425 h 6086475"/>
                <a:gd name="connsiteX21" fmla="*/ 685800 w 895350"/>
                <a:gd name="connsiteY21" fmla="*/ 4438650 h 6086475"/>
                <a:gd name="connsiteX22" fmla="*/ 619125 w 895350"/>
                <a:gd name="connsiteY22" fmla="*/ 4324350 h 6086475"/>
                <a:gd name="connsiteX23" fmla="*/ 552450 w 895350"/>
                <a:gd name="connsiteY23" fmla="*/ 4324350 h 6086475"/>
                <a:gd name="connsiteX24" fmla="*/ 552450 w 895350"/>
                <a:gd name="connsiteY24" fmla="*/ 4324350 h 6086475"/>
                <a:gd name="connsiteX25" fmla="*/ 438150 w 895350"/>
                <a:gd name="connsiteY25" fmla="*/ 4114800 h 6086475"/>
                <a:gd name="connsiteX26" fmla="*/ 323850 w 895350"/>
                <a:gd name="connsiteY26" fmla="*/ 4095750 h 6086475"/>
                <a:gd name="connsiteX27" fmla="*/ 152400 w 895350"/>
                <a:gd name="connsiteY27" fmla="*/ 4095750 h 6086475"/>
                <a:gd name="connsiteX28" fmla="*/ 0 w 895350"/>
                <a:gd name="connsiteY28" fmla="*/ 4105275 h 6086475"/>
                <a:gd name="connsiteX29" fmla="*/ 57150 w 895350"/>
                <a:gd name="connsiteY29" fmla="*/ 3895725 h 6086475"/>
                <a:gd name="connsiteX30" fmla="*/ 0 w 895350"/>
                <a:gd name="connsiteY30" fmla="*/ 3857625 h 6086475"/>
                <a:gd name="connsiteX31" fmla="*/ 123825 w 895350"/>
                <a:gd name="connsiteY31" fmla="*/ 3800475 h 6086475"/>
                <a:gd name="connsiteX32" fmla="*/ 133350 w 895350"/>
                <a:gd name="connsiteY32" fmla="*/ 3686175 h 6086475"/>
                <a:gd name="connsiteX33" fmla="*/ 76200 w 895350"/>
                <a:gd name="connsiteY33" fmla="*/ 3667125 h 6086475"/>
                <a:gd name="connsiteX34" fmla="*/ 123825 w 895350"/>
                <a:gd name="connsiteY34" fmla="*/ 3619500 h 6086475"/>
                <a:gd name="connsiteX35" fmla="*/ 123825 w 895350"/>
                <a:gd name="connsiteY35" fmla="*/ 3619500 h 6086475"/>
                <a:gd name="connsiteX36" fmla="*/ 180975 w 895350"/>
                <a:gd name="connsiteY36" fmla="*/ 3552825 h 6086475"/>
                <a:gd name="connsiteX37" fmla="*/ 171450 w 895350"/>
                <a:gd name="connsiteY37" fmla="*/ 3514725 h 6086475"/>
                <a:gd name="connsiteX38" fmla="*/ 209550 w 895350"/>
                <a:gd name="connsiteY38" fmla="*/ 3448050 h 6086475"/>
                <a:gd name="connsiteX39" fmla="*/ 285750 w 895350"/>
                <a:gd name="connsiteY39" fmla="*/ 3476625 h 6086475"/>
                <a:gd name="connsiteX40" fmla="*/ 361950 w 895350"/>
                <a:gd name="connsiteY40" fmla="*/ 3467100 h 6086475"/>
                <a:gd name="connsiteX41" fmla="*/ 438150 w 895350"/>
                <a:gd name="connsiteY41" fmla="*/ 3419475 h 6086475"/>
                <a:gd name="connsiteX42" fmla="*/ 533400 w 895350"/>
                <a:gd name="connsiteY42" fmla="*/ 3429000 h 6086475"/>
                <a:gd name="connsiteX43" fmla="*/ 600075 w 895350"/>
                <a:gd name="connsiteY43" fmla="*/ 3381375 h 6086475"/>
                <a:gd name="connsiteX44" fmla="*/ 619125 w 895350"/>
                <a:gd name="connsiteY44" fmla="*/ 3324225 h 6086475"/>
                <a:gd name="connsiteX45" fmla="*/ 666750 w 895350"/>
                <a:gd name="connsiteY45" fmla="*/ 3238500 h 6086475"/>
                <a:gd name="connsiteX46" fmla="*/ 666750 w 895350"/>
                <a:gd name="connsiteY46" fmla="*/ 3238500 h 6086475"/>
                <a:gd name="connsiteX47" fmla="*/ 714375 w 895350"/>
                <a:gd name="connsiteY47" fmla="*/ 3086100 h 6086475"/>
                <a:gd name="connsiteX48" fmla="*/ 638175 w 895350"/>
                <a:gd name="connsiteY48" fmla="*/ 2990850 h 6086475"/>
                <a:gd name="connsiteX49" fmla="*/ 561975 w 895350"/>
                <a:gd name="connsiteY49" fmla="*/ 2952750 h 6086475"/>
                <a:gd name="connsiteX50" fmla="*/ 523875 w 895350"/>
                <a:gd name="connsiteY50" fmla="*/ 2914650 h 6086475"/>
                <a:gd name="connsiteX51" fmla="*/ 523875 w 895350"/>
                <a:gd name="connsiteY51" fmla="*/ 2809875 h 6086475"/>
                <a:gd name="connsiteX52" fmla="*/ 523875 w 895350"/>
                <a:gd name="connsiteY52" fmla="*/ 2809875 h 6086475"/>
                <a:gd name="connsiteX53" fmla="*/ 495300 w 895350"/>
                <a:gd name="connsiteY53" fmla="*/ 2705100 h 6086475"/>
                <a:gd name="connsiteX54" fmla="*/ 533400 w 895350"/>
                <a:gd name="connsiteY54" fmla="*/ 2667000 h 6086475"/>
                <a:gd name="connsiteX55" fmla="*/ 447675 w 895350"/>
                <a:gd name="connsiteY55" fmla="*/ 2647950 h 6086475"/>
                <a:gd name="connsiteX56" fmla="*/ 447675 w 895350"/>
                <a:gd name="connsiteY56" fmla="*/ 2647950 h 6086475"/>
                <a:gd name="connsiteX57" fmla="*/ 457200 w 895350"/>
                <a:gd name="connsiteY57" fmla="*/ 2562225 h 6086475"/>
                <a:gd name="connsiteX58" fmla="*/ 504825 w 895350"/>
                <a:gd name="connsiteY58" fmla="*/ 2362200 h 6086475"/>
                <a:gd name="connsiteX59" fmla="*/ 542925 w 895350"/>
                <a:gd name="connsiteY59" fmla="*/ 2200275 h 6086475"/>
                <a:gd name="connsiteX60" fmla="*/ 571500 w 895350"/>
                <a:gd name="connsiteY60" fmla="*/ 2133600 h 6086475"/>
                <a:gd name="connsiteX61" fmla="*/ 628650 w 895350"/>
                <a:gd name="connsiteY61" fmla="*/ 2143125 h 6086475"/>
                <a:gd name="connsiteX62" fmla="*/ 600075 w 895350"/>
                <a:gd name="connsiteY62" fmla="*/ 2047875 h 6086475"/>
                <a:gd name="connsiteX63" fmla="*/ 619125 w 895350"/>
                <a:gd name="connsiteY63" fmla="*/ 1885950 h 6086475"/>
                <a:gd name="connsiteX64" fmla="*/ 600075 w 895350"/>
                <a:gd name="connsiteY64" fmla="*/ 1743075 h 6086475"/>
                <a:gd name="connsiteX65" fmla="*/ 609600 w 895350"/>
                <a:gd name="connsiteY65" fmla="*/ 1657350 h 6086475"/>
                <a:gd name="connsiteX66" fmla="*/ 619125 w 895350"/>
                <a:gd name="connsiteY66" fmla="*/ 1504950 h 6086475"/>
                <a:gd name="connsiteX67" fmla="*/ 609600 w 895350"/>
                <a:gd name="connsiteY67" fmla="*/ 1428750 h 6086475"/>
                <a:gd name="connsiteX68" fmla="*/ 561975 w 895350"/>
                <a:gd name="connsiteY68" fmla="*/ 1352550 h 6086475"/>
                <a:gd name="connsiteX69" fmla="*/ 571500 w 895350"/>
                <a:gd name="connsiteY69" fmla="*/ 1276350 h 6086475"/>
                <a:gd name="connsiteX70" fmla="*/ 571500 w 895350"/>
                <a:gd name="connsiteY70" fmla="*/ 1190625 h 6086475"/>
                <a:gd name="connsiteX71" fmla="*/ 333375 w 895350"/>
                <a:gd name="connsiteY71" fmla="*/ 952500 h 6086475"/>
                <a:gd name="connsiteX72" fmla="*/ 333375 w 895350"/>
                <a:gd name="connsiteY72" fmla="*/ 866775 h 6086475"/>
                <a:gd name="connsiteX73" fmla="*/ 390525 w 895350"/>
                <a:gd name="connsiteY73" fmla="*/ 790575 h 6086475"/>
                <a:gd name="connsiteX74" fmla="*/ 409575 w 895350"/>
                <a:gd name="connsiteY74" fmla="*/ 704850 h 6086475"/>
                <a:gd name="connsiteX75" fmla="*/ 400050 w 895350"/>
                <a:gd name="connsiteY75" fmla="*/ 609600 h 6086475"/>
                <a:gd name="connsiteX76" fmla="*/ 409575 w 895350"/>
                <a:gd name="connsiteY76" fmla="*/ 504825 h 6086475"/>
                <a:gd name="connsiteX77" fmla="*/ 400050 w 895350"/>
                <a:gd name="connsiteY77" fmla="*/ 381000 h 6086475"/>
                <a:gd name="connsiteX78" fmla="*/ 428625 w 895350"/>
                <a:gd name="connsiteY78" fmla="*/ 257175 h 6086475"/>
                <a:gd name="connsiteX79" fmla="*/ 476250 w 895350"/>
                <a:gd name="connsiteY79" fmla="*/ 161925 h 6086475"/>
                <a:gd name="connsiteX80" fmla="*/ 571500 w 895350"/>
                <a:gd name="connsiteY80" fmla="*/ 152400 h 6086475"/>
                <a:gd name="connsiteX81" fmla="*/ 628650 w 895350"/>
                <a:gd name="connsiteY81" fmla="*/ 180975 h 6086475"/>
                <a:gd name="connsiteX82" fmla="*/ 695325 w 895350"/>
                <a:gd name="connsiteY82" fmla="*/ 123825 h 6086475"/>
                <a:gd name="connsiteX83" fmla="*/ 742950 w 895350"/>
                <a:gd name="connsiteY83" fmla="*/ 76200 h 6086475"/>
                <a:gd name="connsiteX84" fmla="*/ 790575 w 895350"/>
                <a:gd name="connsiteY84" fmla="*/ 0 h 6086475"/>
                <a:gd name="connsiteX85" fmla="*/ 790575 w 895350"/>
                <a:gd name="connsiteY85" fmla="*/ 0 h 6086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895350" h="6086475">
                  <a:moveTo>
                    <a:pt x="85725" y="6086475"/>
                  </a:moveTo>
                  <a:lnTo>
                    <a:pt x="85725" y="5981700"/>
                  </a:lnTo>
                  <a:lnTo>
                    <a:pt x="133350" y="5962650"/>
                  </a:lnTo>
                  <a:lnTo>
                    <a:pt x="238125" y="5953125"/>
                  </a:lnTo>
                  <a:lnTo>
                    <a:pt x="304800" y="5991225"/>
                  </a:lnTo>
                  <a:lnTo>
                    <a:pt x="466725" y="5953125"/>
                  </a:lnTo>
                  <a:lnTo>
                    <a:pt x="542925" y="5924550"/>
                  </a:lnTo>
                  <a:lnTo>
                    <a:pt x="619125" y="5924550"/>
                  </a:lnTo>
                  <a:lnTo>
                    <a:pt x="619125" y="5924550"/>
                  </a:lnTo>
                  <a:lnTo>
                    <a:pt x="676275" y="5543550"/>
                  </a:lnTo>
                  <a:lnTo>
                    <a:pt x="714375" y="5410200"/>
                  </a:lnTo>
                  <a:lnTo>
                    <a:pt x="733425" y="5267325"/>
                  </a:lnTo>
                  <a:lnTo>
                    <a:pt x="752475" y="5105400"/>
                  </a:lnTo>
                  <a:lnTo>
                    <a:pt x="800100" y="4991100"/>
                  </a:lnTo>
                  <a:lnTo>
                    <a:pt x="857250" y="4953000"/>
                  </a:lnTo>
                  <a:lnTo>
                    <a:pt x="838200" y="4867275"/>
                  </a:lnTo>
                  <a:lnTo>
                    <a:pt x="828675" y="4752975"/>
                  </a:lnTo>
                  <a:lnTo>
                    <a:pt x="828675" y="4752975"/>
                  </a:lnTo>
                  <a:lnTo>
                    <a:pt x="895350" y="4552950"/>
                  </a:lnTo>
                  <a:lnTo>
                    <a:pt x="800100" y="4572000"/>
                  </a:lnTo>
                  <a:lnTo>
                    <a:pt x="762000" y="4543425"/>
                  </a:lnTo>
                  <a:lnTo>
                    <a:pt x="685800" y="4438650"/>
                  </a:lnTo>
                  <a:lnTo>
                    <a:pt x="619125" y="4324350"/>
                  </a:lnTo>
                  <a:lnTo>
                    <a:pt x="552450" y="4324350"/>
                  </a:lnTo>
                  <a:lnTo>
                    <a:pt x="552450" y="4324350"/>
                  </a:lnTo>
                  <a:lnTo>
                    <a:pt x="438150" y="4114800"/>
                  </a:lnTo>
                  <a:lnTo>
                    <a:pt x="323850" y="4095750"/>
                  </a:lnTo>
                  <a:lnTo>
                    <a:pt x="152400" y="4095750"/>
                  </a:lnTo>
                  <a:lnTo>
                    <a:pt x="0" y="4105275"/>
                  </a:lnTo>
                  <a:lnTo>
                    <a:pt x="57150" y="3895725"/>
                  </a:lnTo>
                  <a:lnTo>
                    <a:pt x="0" y="3857625"/>
                  </a:lnTo>
                  <a:lnTo>
                    <a:pt x="123825" y="3800475"/>
                  </a:lnTo>
                  <a:lnTo>
                    <a:pt x="133350" y="3686175"/>
                  </a:lnTo>
                  <a:lnTo>
                    <a:pt x="76200" y="3667125"/>
                  </a:lnTo>
                  <a:lnTo>
                    <a:pt x="123825" y="3619500"/>
                  </a:lnTo>
                  <a:lnTo>
                    <a:pt x="123825" y="3619500"/>
                  </a:lnTo>
                  <a:lnTo>
                    <a:pt x="180975" y="3552825"/>
                  </a:lnTo>
                  <a:lnTo>
                    <a:pt x="171450" y="3514725"/>
                  </a:lnTo>
                  <a:lnTo>
                    <a:pt x="209550" y="3448050"/>
                  </a:lnTo>
                  <a:lnTo>
                    <a:pt x="285750" y="3476625"/>
                  </a:lnTo>
                  <a:lnTo>
                    <a:pt x="361950" y="3467100"/>
                  </a:lnTo>
                  <a:lnTo>
                    <a:pt x="438150" y="3419475"/>
                  </a:lnTo>
                  <a:lnTo>
                    <a:pt x="533400" y="3429000"/>
                  </a:lnTo>
                  <a:lnTo>
                    <a:pt x="600075" y="3381375"/>
                  </a:lnTo>
                  <a:lnTo>
                    <a:pt x="619125" y="3324225"/>
                  </a:lnTo>
                  <a:lnTo>
                    <a:pt x="666750" y="3238500"/>
                  </a:lnTo>
                  <a:lnTo>
                    <a:pt x="666750" y="3238500"/>
                  </a:lnTo>
                  <a:lnTo>
                    <a:pt x="714375" y="3086100"/>
                  </a:lnTo>
                  <a:lnTo>
                    <a:pt x="638175" y="2990850"/>
                  </a:lnTo>
                  <a:lnTo>
                    <a:pt x="561975" y="2952750"/>
                  </a:lnTo>
                  <a:lnTo>
                    <a:pt x="523875" y="2914650"/>
                  </a:lnTo>
                  <a:lnTo>
                    <a:pt x="523875" y="2809875"/>
                  </a:lnTo>
                  <a:lnTo>
                    <a:pt x="523875" y="2809875"/>
                  </a:lnTo>
                  <a:lnTo>
                    <a:pt x="495300" y="2705100"/>
                  </a:lnTo>
                  <a:lnTo>
                    <a:pt x="533400" y="2667000"/>
                  </a:lnTo>
                  <a:lnTo>
                    <a:pt x="447675" y="2647950"/>
                  </a:lnTo>
                  <a:lnTo>
                    <a:pt x="447675" y="2647950"/>
                  </a:lnTo>
                  <a:lnTo>
                    <a:pt x="457200" y="2562225"/>
                  </a:lnTo>
                  <a:lnTo>
                    <a:pt x="504825" y="2362200"/>
                  </a:lnTo>
                  <a:lnTo>
                    <a:pt x="542925" y="2200275"/>
                  </a:lnTo>
                  <a:lnTo>
                    <a:pt x="571500" y="2133600"/>
                  </a:lnTo>
                  <a:lnTo>
                    <a:pt x="628650" y="2143125"/>
                  </a:lnTo>
                  <a:lnTo>
                    <a:pt x="600075" y="2047875"/>
                  </a:lnTo>
                  <a:lnTo>
                    <a:pt x="619125" y="1885950"/>
                  </a:lnTo>
                  <a:lnTo>
                    <a:pt x="600075" y="1743075"/>
                  </a:lnTo>
                  <a:lnTo>
                    <a:pt x="609600" y="1657350"/>
                  </a:lnTo>
                  <a:lnTo>
                    <a:pt x="619125" y="1504950"/>
                  </a:lnTo>
                  <a:lnTo>
                    <a:pt x="609600" y="1428750"/>
                  </a:lnTo>
                  <a:lnTo>
                    <a:pt x="561975" y="1352550"/>
                  </a:lnTo>
                  <a:lnTo>
                    <a:pt x="571500" y="1276350"/>
                  </a:lnTo>
                  <a:lnTo>
                    <a:pt x="571500" y="1190625"/>
                  </a:lnTo>
                  <a:lnTo>
                    <a:pt x="333375" y="952500"/>
                  </a:lnTo>
                  <a:lnTo>
                    <a:pt x="333375" y="866775"/>
                  </a:lnTo>
                  <a:lnTo>
                    <a:pt x="390525" y="790575"/>
                  </a:lnTo>
                  <a:lnTo>
                    <a:pt x="409575" y="704850"/>
                  </a:lnTo>
                  <a:lnTo>
                    <a:pt x="400050" y="609600"/>
                  </a:lnTo>
                  <a:lnTo>
                    <a:pt x="409575" y="504825"/>
                  </a:lnTo>
                  <a:lnTo>
                    <a:pt x="400050" y="381000"/>
                  </a:lnTo>
                  <a:lnTo>
                    <a:pt x="428625" y="257175"/>
                  </a:lnTo>
                  <a:lnTo>
                    <a:pt x="476250" y="161925"/>
                  </a:lnTo>
                  <a:lnTo>
                    <a:pt x="571500" y="152400"/>
                  </a:lnTo>
                  <a:lnTo>
                    <a:pt x="628650" y="180975"/>
                  </a:lnTo>
                  <a:lnTo>
                    <a:pt x="695325" y="123825"/>
                  </a:lnTo>
                  <a:lnTo>
                    <a:pt x="742950" y="76200"/>
                  </a:lnTo>
                  <a:lnTo>
                    <a:pt x="790575" y="0"/>
                  </a:lnTo>
                  <a:lnTo>
                    <a:pt x="790575" y="0"/>
                  </a:lnTo>
                </a:path>
              </a:pathLst>
            </a:cu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cxnSp>
        <p:nvCxnSpPr>
          <p:cNvPr id="4" name="3 Conector recto"/>
          <p:cNvCxnSpPr/>
          <p:nvPr/>
        </p:nvCxnSpPr>
        <p:spPr>
          <a:xfrm flipV="1">
            <a:off x="4582319" y="0"/>
            <a:ext cx="565745" cy="3212976"/>
          </a:xfrm>
          <a:prstGeom prst="line">
            <a:avLst/>
          </a:prstGeom>
          <a:ln w="1778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15 Forma libre"/>
          <p:cNvSpPr/>
          <p:nvPr/>
        </p:nvSpPr>
        <p:spPr>
          <a:xfrm>
            <a:off x="2228850" y="1181100"/>
            <a:ext cx="2171700" cy="5686425"/>
          </a:xfrm>
          <a:custGeom>
            <a:avLst/>
            <a:gdLst>
              <a:gd name="connsiteX0" fmla="*/ 2124075 w 2171700"/>
              <a:gd name="connsiteY0" fmla="*/ 0 h 5686425"/>
              <a:gd name="connsiteX1" fmla="*/ 2152650 w 2171700"/>
              <a:gd name="connsiteY1" fmla="*/ 209550 h 5686425"/>
              <a:gd name="connsiteX2" fmla="*/ 2171700 w 2171700"/>
              <a:gd name="connsiteY2" fmla="*/ 466725 h 5686425"/>
              <a:gd name="connsiteX3" fmla="*/ 2114550 w 2171700"/>
              <a:gd name="connsiteY3" fmla="*/ 733425 h 5686425"/>
              <a:gd name="connsiteX4" fmla="*/ 2028825 w 2171700"/>
              <a:gd name="connsiteY4" fmla="*/ 942975 h 5686425"/>
              <a:gd name="connsiteX5" fmla="*/ 1905000 w 2171700"/>
              <a:gd name="connsiteY5" fmla="*/ 1047750 h 5686425"/>
              <a:gd name="connsiteX6" fmla="*/ 1885950 w 2171700"/>
              <a:gd name="connsiteY6" fmla="*/ 1181100 h 5686425"/>
              <a:gd name="connsiteX7" fmla="*/ 1695450 w 2171700"/>
              <a:gd name="connsiteY7" fmla="*/ 1476375 h 5686425"/>
              <a:gd name="connsiteX8" fmla="*/ 1714500 w 2171700"/>
              <a:gd name="connsiteY8" fmla="*/ 1571625 h 5686425"/>
              <a:gd name="connsiteX9" fmla="*/ 1733550 w 2171700"/>
              <a:gd name="connsiteY9" fmla="*/ 1657350 h 5686425"/>
              <a:gd name="connsiteX10" fmla="*/ 1724025 w 2171700"/>
              <a:gd name="connsiteY10" fmla="*/ 1733550 h 5686425"/>
              <a:gd name="connsiteX11" fmla="*/ 1714500 w 2171700"/>
              <a:gd name="connsiteY11" fmla="*/ 1762125 h 5686425"/>
              <a:gd name="connsiteX12" fmla="*/ 1600200 w 2171700"/>
              <a:gd name="connsiteY12" fmla="*/ 1752600 h 5686425"/>
              <a:gd name="connsiteX13" fmla="*/ 1504950 w 2171700"/>
              <a:gd name="connsiteY13" fmla="*/ 1771650 h 5686425"/>
              <a:gd name="connsiteX14" fmla="*/ 1285875 w 2171700"/>
              <a:gd name="connsiteY14" fmla="*/ 2124075 h 5686425"/>
              <a:gd name="connsiteX15" fmla="*/ 1114425 w 2171700"/>
              <a:gd name="connsiteY15" fmla="*/ 2381250 h 5686425"/>
              <a:gd name="connsiteX16" fmla="*/ 990600 w 2171700"/>
              <a:gd name="connsiteY16" fmla="*/ 2514600 h 5686425"/>
              <a:gd name="connsiteX17" fmla="*/ 704850 w 2171700"/>
              <a:gd name="connsiteY17" fmla="*/ 2828925 h 5686425"/>
              <a:gd name="connsiteX18" fmla="*/ 533400 w 2171700"/>
              <a:gd name="connsiteY18" fmla="*/ 3019425 h 5686425"/>
              <a:gd name="connsiteX19" fmla="*/ 476250 w 2171700"/>
              <a:gd name="connsiteY19" fmla="*/ 3114675 h 5686425"/>
              <a:gd name="connsiteX20" fmla="*/ 314325 w 2171700"/>
              <a:gd name="connsiteY20" fmla="*/ 3248025 h 5686425"/>
              <a:gd name="connsiteX21" fmla="*/ 228600 w 2171700"/>
              <a:gd name="connsiteY21" fmla="*/ 3362325 h 5686425"/>
              <a:gd name="connsiteX22" fmla="*/ 209550 w 2171700"/>
              <a:gd name="connsiteY22" fmla="*/ 3571875 h 5686425"/>
              <a:gd name="connsiteX23" fmla="*/ 114300 w 2171700"/>
              <a:gd name="connsiteY23" fmla="*/ 4048125 h 5686425"/>
              <a:gd name="connsiteX24" fmla="*/ 95250 w 2171700"/>
              <a:gd name="connsiteY24" fmla="*/ 4229100 h 5686425"/>
              <a:gd name="connsiteX25" fmla="*/ 28575 w 2171700"/>
              <a:gd name="connsiteY25" fmla="*/ 4381500 h 5686425"/>
              <a:gd name="connsiteX26" fmla="*/ 9525 w 2171700"/>
              <a:gd name="connsiteY26" fmla="*/ 4495800 h 5686425"/>
              <a:gd name="connsiteX27" fmla="*/ 0 w 2171700"/>
              <a:gd name="connsiteY27" fmla="*/ 4648200 h 5686425"/>
              <a:gd name="connsiteX28" fmla="*/ 66675 w 2171700"/>
              <a:gd name="connsiteY28" fmla="*/ 4953000 h 5686425"/>
              <a:gd name="connsiteX29" fmla="*/ 161925 w 2171700"/>
              <a:gd name="connsiteY29" fmla="*/ 5200650 h 5686425"/>
              <a:gd name="connsiteX30" fmla="*/ 171450 w 2171700"/>
              <a:gd name="connsiteY30" fmla="*/ 5372100 h 5686425"/>
              <a:gd name="connsiteX31" fmla="*/ 161925 w 2171700"/>
              <a:gd name="connsiteY31" fmla="*/ 5495925 h 5686425"/>
              <a:gd name="connsiteX32" fmla="*/ 209550 w 2171700"/>
              <a:gd name="connsiteY32" fmla="*/ 5686425 h 5686425"/>
              <a:gd name="connsiteX33" fmla="*/ 209550 w 2171700"/>
              <a:gd name="connsiteY33" fmla="*/ 5686425 h 5686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171700" h="5686425">
                <a:moveTo>
                  <a:pt x="2124075" y="0"/>
                </a:moveTo>
                <a:lnTo>
                  <a:pt x="2152650" y="209550"/>
                </a:lnTo>
                <a:lnTo>
                  <a:pt x="2171700" y="466725"/>
                </a:lnTo>
                <a:lnTo>
                  <a:pt x="2114550" y="733425"/>
                </a:lnTo>
                <a:lnTo>
                  <a:pt x="2028825" y="942975"/>
                </a:lnTo>
                <a:lnTo>
                  <a:pt x="1905000" y="1047750"/>
                </a:lnTo>
                <a:lnTo>
                  <a:pt x="1885950" y="1181100"/>
                </a:lnTo>
                <a:lnTo>
                  <a:pt x="1695450" y="1476375"/>
                </a:lnTo>
                <a:lnTo>
                  <a:pt x="1714500" y="1571625"/>
                </a:lnTo>
                <a:lnTo>
                  <a:pt x="1733550" y="1657350"/>
                </a:lnTo>
                <a:lnTo>
                  <a:pt x="1724025" y="1733550"/>
                </a:lnTo>
                <a:lnTo>
                  <a:pt x="1714500" y="1762125"/>
                </a:lnTo>
                <a:lnTo>
                  <a:pt x="1600200" y="1752600"/>
                </a:lnTo>
                <a:lnTo>
                  <a:pt x="1504950" y="1771650"/>
                </a:lnTo>
                <a:lnTo>
                  <a:pt x="1285875" y="2124075"/>
                </a:lnTo>
                <a:lnTo>
                  <a:pt x="1114425" y="2381250"/>
                </a:lnTo>
                <a:lnTo>
                  <a:pt x="990600" y="2514600"/>
                </a:lnTo>
                <a:lnTo>
                  <a:pt x="704850" y="2828925"/>
                </a:lnTo>
                <a:lnTo>
                  <a:pt x="533400" y="3019425"/>
                </a:lnTo>
                <a:lnTo>
                  <a:pt x="476250" y="3114675"/>
                </a:lnTo>
                <a:lnTo>
                  <a:pt x="314325" y="3248025"/>
                </a:lnTo>
                <a:lnTo>
                  <a:pt x="228600" y="3362325"/>
                </a:lnTo>
                <a:lnTo>
                  <a:pt x="209550" y="3571875"/>
                </a:lnTo>
                <a:lnTo>
                  <a:pt x="114300" y="4048125"/>
                </a:lnTo>
                <a:lnTo>
                  <a:pt x="95250" y="4229100"/>
                </a:lnTo>
                <a:lnTo>
                  <a:pt x="28575" y="4381500"/>
                </a:lnTo>
                <a:lnTo>
                  <a:pt x="9525" y="4495800"/>
                </a:lnTo>
                <a:lnTo>
                  <a:pt x="0" y="4648200"/>
                </a:lnTo>
                <a:lnTo>
                  <a:pt x="66675" y="4953000"/>
                </a:lnTo>
                <a:lnTo>
                  <a:pt x="161925" y="5200650"/>
                </a:lnTo>
                <a:lnTo>
                  <a:pt x="171450" y="5372100"/>
                </a:lnTo>
                <a:lnTo>
                  <a:pt x="161925" y="5495925"/>
                </a:lnTo>
                <a:lnTo>
                  <a:pt x="209550" y="5686425"/>
                </a:lnTo>
                <a:lnTo>
                  <a:pt x="209550" y="5686425"/>
                </a:lnTo>
              </a:path>
            </a:pathLst>
          </a:custGeom>
          <a:ln w="1270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16 Forma libre"/>
          <p:cNvSpPr/>
          <p:nvPr/>
        </p:nvSpPr>
        <p:spPr>
          <a:xfrm>
            <a:off x="2419350" y="3133725"/>
            <a:ext cx="2657475" cy="2590800"/>
          </a:xfrm>
          <a:custGeom>
            <a:avLst/>
            <a:gdLst>
              <a:gd name="connsiteX0" fmla="*/ 0 w 2657475"/>
              <a:gd name="connsiteY0" fmla="*/ 2590800 h 2590800"/>
              <a:gd name="connsiteX1" fmla="*/ 200025 w 2657475"/>
              <a:gd name="connsiteY1" fmla="*/ 2286000 h 2590800"/>
              <a:gd name="connsiteX2" fmla="*/ 247650 w 2657475"/>
              <a:gd name="connsiteY2" fmla="*/ 2190750 h 2590800"/>
              <a:gd name="connsiteX3" fmla="*/ 419100 w 2657475"/>
              <a:gd name="connsiteY3" fmla="*/ 1676400 h 2590800"/>
              <a:gd name="connsiteX4" fmla="*/ 514350 w 2657475"/>
              <a:gd name="connsiteY4" fmla="*/ 1438275 h 2590800"/>
              <a:gd name="connsiteX5" fmla="*/ 857250 w 2657475"/>
              <a:gd name="connsiteY5" fmla="*/ 1066800 h 2590800"/>
              <a:gd name="connsiteX6" fmla="*/ 1028700 w 2657475"/>
              <a:gd name="connsiteY6" fmla="*/ 838200 h 2590800"/>
              <a:gd name="connsiteX7" fmla="*/ 1152525 w 2657475"/>
              <a:gd name="connsiteY7" fmla="*/ 704850 h 2590800"/>
              <a:gd name="connsiteX8" fmla="*/ 1295400 w 2657475"/>
              <a:gd name="connsiteY8" fmla="*/ 514350 h 2590800"/>
              <a:gd name="connsiteX9" fmla="*/ 1400175 w 2657475"/>
              <a:gd name="connsiteY9" fmla="*/ 304800 h 2590800"/>
              <a:gd name="connsiteX10" fmla="*/ 1514475 w 2657475"/>
              <a:gd name="connsiteY10" fmla="*/ 209550 h 2590800"/>
              <a:gd name="connsiteX11" fmla="*/ 1790700 w 2657475"/>
              <a:gd name="connsiteY11" fmla="*/ 0 h 2590800"/>
              <a:gd name="connsiteX12" fmla="*/ 2257425 w 2657475"/>
              <a:gd name="connsiteY12" fmla="*/ 85725 h 2590800"/>
              <a:gd name="connsiteX13" fmla="*/ 2476500 w 2657475"/>
              <a:gd name="connsiteY13" fmla="*/ 133350 h 2590800"/>
              <a:gd name="connsiteX14" fmla="*/ 2657475 w 2657475"/>
              <a:gd name="connsiteY14" fmla="*/ 247650 h 2590800"/>
              <a:gd name="connsiteX15" fmla="*/ 2657475 w 2657475"/>
              <a:gd name="connsiteY15" fmla="*/ 247650 h 259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657475" h="2590800">
                <a:moveTo>
                  <a:pt x="0" y="2590800"/>
                </a:moveTo>
                <a:lnTo>
                  <a:pt x="200025" y="2286000"/>
                </a:lnTo>
                <a:lnTo>
                  <a:pt x="247650" y="2190750"/>
                </a:lnTo>
                <a:lnTo>
                  <a:pt x="419100" y="1676400"/>
                </a:lnTo>
                <a:lnTo>
                  <a:pt x="514350" y="1438275"/>
                </a:lnTo>
                <a:lnTo>
                  <a:pt x="857250" y="1066800"/>
                </a:lnTo>
                <a:lnTo>
                  <a:pt x="1028700" y="838200"/>
                </a:lnTo>
                <a:lnTo>
                  <a:pt x="1152525" y="704850"/>
                </a:lnTo>
                <a:lnTo>
                  <a:pt x="1295400" y="514350"/>
                </a:lnTo>
                <a:lnTo>
                  <a:pt x="1400175" y="304800"/>
                </a:lnTo>
                <a:lnTo>
                  <a:pt x="1514475" y="209550"/>
                </a:lnTo>
                <a:lnTo>
                  <a:pt x="1790700" y="0"/>
                </a:lnTo>
                <a:lnTo>
                  <a:pt x="2257425" y="85725"/>
                </a:lnTo>
                <a:lnTo>
                  <a:pt x="2476500" y="133350"/>
                </a:lnTo>
                <a:lnTo>
                  <a:pt x="2657475" y="247650"/>
                </a:lnTo>
                <a:lnTo>
                  <a:pt x="2657475" y="247650"/>
                </a:lnTo>
              </a:path>
            </a:pathLst>
          </a:custGeom>
          <a:ln w="101600"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20 Forma libre"/>
          <p:cNvSpPr/>
          <p:nvPr/>
        </p:nvSpPr>
        <p:spPr>
          <a:xfrm>
            <a:off x="4487724" y="2616785"/>
            <a:ext cx="522514" cy="1339997"/>
          </a:xfrm>
          <a:custGeom>
            <a:avLst/>
            <a:gdLst>
              <a:gd name="connsiteX0" fmla="*/ 0 w 522514"/>
              <a:gd name="connsiteY0" fmla="*/ 1339997 h 1339997"/>
              <a:gd name="connsiteX1" fmla="*/ 71635 w 522514"/>
              <a:gd name="connsiteY1" fmla="*/ 1238865 h 1339997"/>
              <a:gd name="connsiteX2" fmla="*/ 202263 w 522514"/>
              <a:gd name="connsiteY2" fmla="*/ 990249 h 1339997"/>
              <a:gd name="connsiteX3" fmla="*/ 391885 w 522514"/>
              <a:gd name="connsiteY3" fmla="*/ 556225 h 1339997"/>
              <a:gd name="connsiteX4" fmla="*/ 509872 w 522514"/>
              <a:gd name="connsiteY4" fmla="*/ 345534 h 1339997"/>
              <a:gd name="connsiteX5" fmla="*/ 522514 w 522514"/>
              <a:gd name="connsiteY5" fmla="*/ 0 h 1339997"/>
              <a:gd name="connsiteX6" fmla="*/ 522514 w 522514"/>
              <a:gd name="connsiteY6" fmla="*/ 0 h 133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2514" h="1339997">
                <a:moveTo>
                  <a:pt x="0" y="1339997"/>
                </a:moveTo>
                <a:lnTo>
                  <a:pt x="71635" y="1238865"/>
                </a:lnTo>
                <a:lnTo>
                  <a:pt x="202263" y="990249"/>
                </a:lnTo>
                <a:lnTo>
                  <a:pt x="391885" y="556225"/>
                </a:lnTo>
                <a:lnTo>
                  <a:pt x="509872" y="345534"/>
                </a:lnTo>
                <a:lnTo>
                  <a:pt x="522514" y="0"/>
                </a:lnTo>
                <a:lnTo>
                  <a:pt x="522514" y="0"/>
                </a:lnTo>
              </a:path>
            </a:pathLst>
          </a:cu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43" name="42 Grupo"/>
          <p:cNvGrpSpPr/>
          <p:nvPr/>
        </p:nvGrpSpPr>
        <p:grpSpPr>
          <a:xfrm>
            <a:off x="4189318" y="3212976"/>
            <a:ext cx="836372" cy="864096"/>
            <a:chOff x="4189318" y="3212976"/>
            <a:chExt cx="836372" cy="864096"/>
          </a:xfrm>
        </p:grpSpPr>
        <p:cxnSp>
          <p:nvCxnSpPr>
            <p:cNvPr id="23" name="22 Conector recto"/>
            <p:cNvCxnSpPr/>
            <p:nvPr/>
          </p:nvCxnSpPr>
          <p:spPr>
            <a:xfrm flipH="1">
              <a:off x="4400550" y="3284984"/>
              <a:ext cx="348432" cy="648072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24 Conector recto"/>
            <p:cNvCxnSpPr/>
            <p:nvPr/>
          </p:nvCxnSpPr>
          <p:spPr>
            <a:xfrm flipH="1">
              <a:off x="4283968" y="3222953"/>
              <a:ext cx="364255" cy="63809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25 Conector recto"/>
            <p:cNvCxnSpPr/>
            <p:nvPr/>
          </p:nvCxnSpPr>
          <p:spPr>
            <a:xfrm flipH="1">
              <a:off x="4211960" y="3212976"/>
              <a:ext cx="320998" cy="57606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26 Conector recto"/>
            <p:cNvCxnSpPr/>
            <p:nvPr/>
          </p:nvCxnSpPr>
          <p:spPr>
            <a:xfrm flipH="1">
              <a:off x="4572000" y="3356992"/>
              <a:ext cx="393006" cy="66732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27 Conector recto"/>
            <p:cNvCxnSpPr/>
            <p:nvPr/>
          </p:nvCxnSpPr>
          <p:spPr>
            <a:xfrm flipH="1">
              <a:off x="4648222" y="3424216"/>
              <a:ext cx="377468" cy="65285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34 Conector recto"/>
            <p:cNvCxnSpPr/>
            <p:nvPr/>
          </p:nvCxnSpPr>
          <p:spPr>
            <a:xfrm flipH="1" flipV="1">
              <a:off x="4466095" y="3286783"/>
              <a:ext cx="544143" cy="255217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36 Conector recto"/>
            <p:cNvCxnSpPr/>
            <p:nvPr/>
          </p:nvCxnSpPr>
          <p:spPr>
            <a:xfrm flipH="1" flipV="1">
              <a:off x="4370256" y="3403651"/>
              <a:ext cx="544143" cy="255217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37 Conector recto"/>
            <p:cNvCxnSpPr/>
            <p:nvPr/>
          </p:nvCxnSpPr>
          <p:spPr>
            <a:xfrm flipH="1" flipV="1">
              <a:off x="4310247" y="3523073"/>
              <a:ext cx="544143" cy="255217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38 Conector recto"/>
            <p:cNvCxnSpPr/>
            <p:nvPr/>
          </p:nvCxnSpPr>
          <p:spPr>
            <a:xfrm flipH="1" flipV="1">
              <a:off x="4260886" y="3623035"/>
              <a:ext cx="544143" cy="255217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39 Conector recto"/>
            <p:cNvCxnSpPr/>
            <p:nvPr/>
          </p:nvCxnSpPr>
          <p:spPr>
            <a:xfrm flipH="1" flipV="1">
              <a:off x="4189318" y="3733439"/>
              <a:ext cx="544143" cy="255217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40 Conector recto"/>
            <p:cNvCxnSpPr/>
            <p:nvPr/>
          </p:nvCxnSpPr>
          <p:spPr>
            <a:xfrm flipH="1" flipV="1">
              <a:off x="4189318" y="3802657"/>
              <a:ext cx="458905" cy="2744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43 Rectángulo"/>
          <p:cNvSpPr/>
          <p:nvPr/>
        </p:nvSpPr>
        <p:spPr>
          <a:xfrm>
            <a:off x="6584266" y="1425550"/>
            <a:ext cx="1156086" cy="92333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S" sz="5400" b="1" dirty="0" smtClean="0">
                <a:latin typeface="Calibri" pitchFamily="34" charset="0"/>
              </a:rPr>
              <a:t>V-0</a:t>
            </a:r>
          </a:p>
        </p:txBody>
      </p:sp>
      <p:sp>
        <p:nvSpPr>
          <p:cNvPr id="47" name="46 Rectángulo"/>
          <p:cNvSpPr/>
          <p:nvPr/>
        </p:nvSpPr>
        <p:spPr>
          <a:xfrm>
            <a:off x="6584266" y="2433662"/>
            <a:ext cx="1156086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S" sz="5400" b="1" dirty="0" smtClean="0">
                <a:latin typeface="Calibri" pitchFamily="34" charset="0"/>
              </a:rPr>
              <a:t>V-1</a:t>
            </a:r>
          </a:p>
        </p:txBody>
      </p:sp>
      <p:sp>
        <p:nvSpPr>
          <p:cNvPr id="48" name="47 Rectángulo"/>
          <p:cNvSpPr/>
          <p:nvPr/>
        </p:nvSpPr>
        <p:spPr>
          <a:xfrm>
            <a:off x="6584266" y="3441774"/>
            <a:ext cx="1156086" cy="92333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S" sz="5400" b="1" dirty="0" smtClean="0">
                <a:latin typeface="Calibri" pitchFamily="34" charset="0"/>
              </a:rPr>
              <a:t>V-2</a:t>
            </a:r>
          </a:p>
        </p:txBody>
      </p:sp>
      <p:sp>
        <p:nvSpPr>
          <p:cNvPr id="49" name="48 Rectángulo"/>
          <p:cNvSpPr/>
          <p:nvPr/>
        </p:nvSpPr>
        <p:spPr>
          <a:xfrm>
            <a:off x="6580308" y="4449886"/>
            <a:ext cx="1156086" cy="92333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S" sz="5400" b="1" dirty="0" smtClean="0">
                <a:latin typeface="Calibri" pitchFamily="34" charset="0"/>
              </a:rPr>
              <a:t>V-3</a:t>
            </a:r>
          </a:p>
        </p:txBody>
      </p:sp>
      <p:sp>
        <p:nvSpPr>
          <p:cNvPr id="50" name="49 Rectángulo"/>
          <p:cNvSpPr/>
          <p:nvPr/>
        </p:nvSpPr>
        <p:spPr>
          <a:xfrm>
            <a:off x="6584266" y="5457998"/>
            <a:ext cx="1156086" cy="923330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S" sz="5400" b="1" dirty="0" smtClean="0">
                <a:latin typeface="Calibri" pitchFamily="34" charset="0"/>
              </a:rPr>
              <a:t>V-5</a:t>
            </a:r>
          </a:p>
        </p:txBody>
      </p:sp>
      <p:sp>
        <p:nvSpPr>
          <p:cNvPr id="29" name="28 Rectángulo"/>
          <p:cNvSpPr/>
          <p:nvPr/>
        </p:nvSpPr>
        <p:spPr>
          <a:xfrm>
            <a:off x="7880410" y="1445875"/>
            <a:ext cx="1152128" cy="89255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2600" b="1" dirty="0" smtClean="0">
                <a:latin typeface="Calibri" pitchFamily="34" charset="0"/>
              </a:rPr>
              <a:t>100 </a:t>
            </a:r>
            <a:r>
              <a:rPr lang="es-ES" sz="2600" b="1" dirty="0" err="1" smtClean="0">
                <a:latin typeface="Calibri" pitchFamily="34" charset="0"/>
              </a:rPr>
              <a:t>Mts</a:t>
            </a:r>
            <a:endParaRPr lang="es-ES" sz="2600" b="1" dirty="0" smtClean="0">
              <a:latin typeface="Calibri" pitchFamily="34" charset="0"/>
            </a:endParaRPr>
          </a:p>
        </p:txBody>
      </p:sp>
      <p:sp>
        <p:nvSpPr>
          <p:cNvPr id="30" name="29 Rectángulo"/>
          <p:cNvSpPr/>
          <p:nvPr/>
        </p:nvSpPr>
        <p:spPr>
          <a:xfrm>
            <a:off x="7880410" y="2464440"/>
            <a:ext cx="1156086" cy="89255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2600" b="1" dirty="0" smtClean="0">
                <a:latin typeface="Calibri" pitchFamily="34" charset="0"/>
              </a:rPr>
              <a:t>60</a:t>
            </a:r>
          </a:p>
          <a:p>
            <a:pPr algn="ctr"/>
            <a:r>
              <a:rPr lang="es-ES" sz="2600" b="1" dirty="0" err="1" smtClean="0">
                <a:latin typeface="Calibri" pitchFamily="34" charset="0"/>
              </a:rPr>
              <a:t>Mts</a:t>
            </a:r>
            <a:endParaRPr lang="es-ES" sz="2600" b="1" dirty="0" smtClean="0">
              <a:latin typeface="Calibri" pitchFamily="34" charset="0"/>
            </a:endParaRPr>
          </a:p>
        </p:txBody>
      </p:sp>
      <p:sp>
        <p:nvSpPr>
          <p:cNvPr id="31" name="30 Rectángulo"/>
          <p:cNvSpPr/>
          <p:nvPr/>
        </p:nvSpPr>
        <p:spPr>
          <a:xfrm>
            <a:off x="7880410" y="3472552"/>
            <a:ext cx="1152128" cy="89255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2600" b="1" dirty="0" smtClean="0">
                <a:latin typeface="Calibri" pitchFamily="34" charset="0"/>
              </a:rPr>
              <a:t>40</a:t>
            </a:r>
          </a:p>
          <a:p>
            <a:pPr algn="ctr"/>
            <a:r>
              <a:rPr lang="es-ES" sz="2600" b="1" dirty="0" err="1" smtClean="0">
                <a:latin typeface="Calibri" pitchFamily="34" charset="0"/>
              </a:rPr>
              <a:t>Mts</a:t>
            </a:r>
            <a:endParaRPr lang="es-ES" sz="2600" b="1" dirty="0" smtClean="0">
              <a:latin typeface="Calibri" pitchFamily="34" charset="0"/>
            </a:endParaRPr>
          </a:p>
        </p:txBody>
      </p:sp>
      <p:sp>
        <p:nvSpPr>
          <p:cNvPr id="32" name="31 Rectángulo"/>
          <p:cNvSpPr/>
          <p:nvPr/>
        </p:nvSpPr>
        <p:spPr>
          <a:xfrm>
            <a:off x="7880410" y="4464474"/>
            <a:ext cx="1152128" cy="892552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2600" b="1" dirty="0" smtClean="0">
                <a:latin typeface="Calibri" pitchFamily="34" charset="0"/>
              </a:rPr>
              <a:t>30</a:t>
            </a:r>
          </a:p>
          <a:p>
            <a:pPr algn="ctr"/>
            <a:r>
              <a:rPr lang="es-ES" sz="2600" b="1" dirty="0" err="1" smtClean="0">
                <a:latin typeface="Calibri" pitchFamily="34" charset="0"/>
              </a:rPr>
              <a:t>Mts</a:t>
            </a:r>
            <a:endParaRPr lang="es-ES" sz="2600" b="1" dirty="0" smtClean="0">
              <a:latin typeface="Calibri" pitchFamily="34" charset="0"/>
            </a:endParaRPr>
          </a:p>
        </p:txBody>
      </p:sp>
      <p:sp>
        <p:nvSpPr>
          <p:cNvPr id="33" name="32 Rectángulo"/>
          <p:cNvSpPr/>
          <p:nvPr/>
        </p:nvSpPr>
        <p:spPr>
          <a:xfrm>
            <a:off x="7880410" y="5444678"/>
            <a:ext cx="1152128" cy="892552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2600" b="1" dirty="0" smtClean="0">
                <a:latin typeface="Calibri" pitchFamily="34" charset="0"/>
              </a:rPr>
              <a:t>18</a:t>
            </a:r>
          </a:p>
          <a:p>
            <a:pPr algn="ctr"/>
            <a:r>
              <a:rPr lang="es-ES" sz="2600" b="1" dirty="0" err="1" smtClean="0">
                <a:latin typeface="Calibri" pitchFamily="34" charset="0"/>
              </a:rPr>
              <a:t>Mts</a:t>
            </a:r>
            <a:endParaRPr lang="es-ES" sz="2600" b="1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06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1" grpId="0" animBg="1"/>
      <p:bldP spid="44" grpId="0" animBg="1"/>
      <p:bldP spid="47" grpId="0" animBg="1"/>
      <p:bldP spid="48" grpId="0" animBg="1"/>
      <p:bldP spid="49" grpId="0" animBg="1"/>
      <p:bldP spid="50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8" t="10666" r="19518" b="5524"/>
          <a:stretch/>
        </p:blipFill>
        <p:spPr bwMode="auto">
          <a:xfrm>
            <a:off x="392679" y="24904"/>
            <a:ext cx="8355785" cy="6833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18 Rectángulo"/>
          <p:cNvSpPr/>
          <p:nvPr/>
        </p:nvSpPr>
        <p:spPr>
          <a:xfrm>
            <a:off x="7812360" y="332656"/>
            <a:ext cx="1156086" cy="92333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S" sz="5400" b="1" dirty="0" smtClean="0">
                <a:latin typeface="Calibri" pitchFamily="34" charset="0"/>
              </a:rPr>
              <a:t>V-3</a:t>
            </a:r>
          </a:p>
        </p:txBody>
      </p:sp>
      <p:sp>
        <p:nvSpPr>
          <p:cNvPr id="20" name="19 Rectángulo"/>
          <p:cNvSpPr/>
          <p:nvPr/>
        </p:nvSpPr>
        <p:spPr>
          <a:xfrm>
            <a:off x="7812360" y="1415601"/>
            <a:ext cx="1152128" cy="892552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2600" b="1" dirty="0" smtClean="0">
                <a:latin typeface="Calibri" pitchFamily="34" charset="0"/>
              </a:rPr>
              <a:t>30</a:t>
            </a:r>
          </a:p>
          <a:p>
            <a:pPr algn="ctr"/>
            <a:r>
              <a:rPr lang="es-ES" sz="2600" b="1" dirty="0" err="1" smtClean="0">
                <a:latin typeface="Calibri" pitchFamily="34" charset="0"/>
              </a:rPr>
              <a:t>Mts</a:t>
            </a:r>
            <a:endParaRPr lang="es-ES" sz="2600" b="1" dirty="0" smtClean="0">
              <a:latin typeface="Calibri" pitchFamily="34" charset="0"/>
            </a:endParaRPr>
          </a:p>
        </p:txBody>
      </p:sp>
      <p:sp>
        <p:nvSpPr>
          <p:cNvPr id="21" name="20 Rectángulo redondeado"/>
          <p:cNvSpPr/>
          <p:nvPr/>
        </p:nvSpPr>
        <p:spPr>
          <a:xfrm>
            <a:off x="2843808" y="5445224"/>
            <a:ext cx="3672408" cy="36004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5" t="45163" r="2721" b="15600"/>
          <a:stretch/>
        </p:blipFill>
        <p:spPr bwMode="auto">
          <a:xfrm>
            <a:off x="0" y="4077073"/>
            <a:ext cx="9179106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649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1" t="11809" r="13691" b="6667"/>
          <a:stretch/>
        </p:blipFill>
        <p:spPr bwMode="auto">
          <a:xfrm>
            <a:off x="0" y="0"/>
            <a:ext cx="9094481" cy="659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7812360" y="332656"/>
            <a:ext cx="1156086" cy="92333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S" sz="5400" b="1" dirty="0" smtClean="0">
                <a:latin typeface="Calibri" pitchFamily="34" charset="0"/>
              </a:rPr>
              <a:t>V-3</a:t>
            </a:r>
          </a:p>
        </p:txBody>
      </p:sp>
      <p:sp>
        <p:nvSpPr>
          <p:cNvPr id="5" name="4 Rectángulo"/>
          <p:cNvSpPr/>
          <p:nvPr/>
        </p:nvSpPr>
        <p:spPr>
          <a:xfrm>
            <a:off x="7812360" y="1415601"/>
            <a:ext cx="1152128" cy="892552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2600" b="1" dirty="0" smtClean="0">
                <a:latin typeface="Calibri" pitchFamily="34" charset="0"/>
              </a:rPr>
              <a:t>30</a:t>
            </a:r>
          </a:p>
          <a:p>
            <a:pPr algn="ctr"/>
            <a:r>
              <a:rPr lang="es-ES" sz="2600" b="1" dirty="0" err="1" smtClean="0">
                <a:latin typeface="Calibri" pitchFamily="34" charset="0"/>
              </a:rPr>
              <a:t>Mts</a:t>
            </a:r>
            <a:endParaRPr lang="es-ES" sz="2600" b="1" dirty="0" smtClean="0">
              <a:latin typeface="Calibri" pitchFamily="34" charset="0"/>
            </a:endParaRPr>
          </a:p>
        </p:txBody>
      </p:sp>
      <p:sp>
        <p:nvSpPr>
          <p:cNvPr id="2" name="1 Rectángulo redondeado"/>
          <p:cNvSpPr/>
          <p:nvPr/>
        </p:nvSpPr>
        <p:spPr>
          <a:xfrm>
            <a:off x="2555776" y="5229200"/>
            <a:ext cx="3672408" cy="36004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6" t="43288" r="3158" b="29014"/>
          <a:stretch/>
        </p:blipFill>
        <p:spPr bwMode="auto">
          <a:xfrm>
            <a:off x="35496" y="4509121"/>
            <a:ext cx="9124750" cy="234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69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b="1" dirty="0" smtClean="0"/>
              <a:t>¿Qué debe hacer la SDA?</a:t>
            </a:r>
            <a:endParaRPr lang="es-CO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O" dirty="0" smtClean="0"/>
              <a:t>La SDA como ente rector del sector ambiente debe (</a:t>
            </a:r>
            <a:r>
              <a:rPr lang="es-CO" dirty="0"/>
              <a:t>A</a:t>
            </a:r>
            <a:r>
              <a:rPr lang="es-CO" dirty="0" smtClean="0"/>
              <a:t>c. 257/06):</a:t>
            </a:r>
          </a:p>
          <a:p>
            <a:pPr marL="0" indent="0" algn="just">
              <a:buNone/>
            </a:pPr>
            <a:r>
              <a:rPr lang="es-CO" dirty="0" smtClean="0"/>
              <a:t> </a:t>
            </a:r>
          </a:p>
          <a:p>
            <a:pPr marL="0" indent="0" algn="just">
              <a:buNone/>
            </a:pPr>
            <a:r>
              <a:rPr lang="es-CO" dirty="0" smtClean="0"/>
              <a:t>Ejercer </a:t>
            </a:r>
            <a:r>
              <a:rPr lang="es-CO" dirty="0"/>
              <a:t>la </a:t>
            </a:r>
            <a:r>
              <a:rPr lang="es-CO" b="1" dirty="0">
                <a:solidFill>
                  <a:srgbClr val="FF0000"/>
                </a:solidFill>
              </a:rPr>
              <a:t>autoridad ambiental </a:t>
            </a:r>
            <a:r>
              <a:rPr lang="es-CO" dirty="0"/>
              <a:t>en el Distrito Capital, en cumplimiento de las funciones asignadas por el ordenamiento jurídico vigente, a las autoridades competentes en la materia</a:t>
            </a:r>
            <a:r>
              <a:rPr lang="es-CO" dirty="0" smtClean="0"/>
              <a:t>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76476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tonorte con 106.3G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76" y="0"/>
            <a:ext cx="9144000" cy="6858000"/>
          </a:xfrm>
          <a:prstGeom prst="rect">
            <a:avLst/>
          </a:prstGeom>
        </p:spPr>
      </p:pic>
      <p:sp>
        <p:nvSpPr>
          <p:cNvPr id="44" name="43 Rectángulo"/>
          <p:cNvSpPr/>
          <p:nvPr/>
        </p:nvSpPr>
        <p:spPr>
          <a:xfrm>
            <a:off x="7880410" y="4769098"/>
            <a:ext cx="1156086" cy="92333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S" sz="5400" b="1" dirty="0" smtClean="0">
                <a:latin typeface="Calibri" pitchFamily="34" charset="0"/>
              </a:rPr>
              <a:t>V-0</a:t>
            </a:r>
          </a:p>
        </p:txBody>
      </p:sp>
      <p:sp>
        <p:nvSpPr>
          <p:cNvPr id="29" name="28 Rectángulo"/>
          <p:cNvSpPr/>
          <p:nvPr/>
        </p:nvSpPr>
        <p:spPr>
          <a:xfrm>
            <a:off x="7875045" y="5848816"/>
            <a:ext cx="1152128" cy="89255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2600" b="1" dirty="0" smtClean="0">
                <a:latin typeface="Calibri" pitchFamily="34" charset="0"/>
              </a:rPr>
              <a:t>100 </a:t>
            </a:r>
            <a:r>
              <a:rPr lang="es-ES" sz="2600" b="1" dirty="0" err="1" smtClean="0">
                <a:latin typeface="Calibri" pitchFamily="34" charset="0"/>
              </a:rPr>
              <a:t>Mts</a:t>
            </a:r>
            <a:endParaRPr lang="es-ES" sz="2600" b="1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40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v boyaca 64h.3G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7" name="46 Rectángulo"/>
          <p:cNvSpPr/>
          <p:nvPr/>
        </p:nvSpPr>
        <p:spPr>
          <a:xfrm>
            <a:off x="7812360" y="4869160"/>
            <a:ext cx="1156086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S" sz="5400" b="1" dirty="0" smtClean="0">
                <a:latin typeface="Calibri" pitchFamily="34" charset="0"/>
              </a:rPr>
              <a:t>V-1</a:t>
            </a:r>
          </a:p>
        </p:txBody>
      </p:sp>
      <p:sp>
        <p:nvSpPr>
          <p:cNvPr id="30" name="29 Rectángulo"/>
          <p:cNvSpPr/>
          <p:nvPr/>
        </p:nvSpPr>
        <p:spPr>
          <a:xfrm>
            <a:off x="7812360" y="5851724"/>
            <a:ext cx="1156086" cy="89255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2600" b="1" dirty="0" smtClean="0">
                <a:latin typeface="Calibri" pitchFamily="34" charset="0"/>
              </a:rPr>
              <a:t>60</a:t>
            </a:r>
          </a:p>
          <a:p>
            <a:pPr algn="ctr"/>
            <a:r>
              <a:rPr lang="es-ES" sz="2600" b="1" dirty="0" err="1" smtClean="0">
                <a:latin typeface="Calibri" pitchFamily="34" charset="0"/>
              </a:rPr>
              <a:t>Mts</a:t>
            </a:r>
            <a:endParaRPr lang="es-ES" sz="2600" b="1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68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C 68 calle 80.3G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8" name="47 Rectángulo"/>
          <p:cNvSpPr/>
          <p:nvPr/>
        </p:nvSpPr>
        <p:spPr>
          <a:xfrm>
            <a:off x="7808402" y="4815589"/>
            <a:ext cx="1156086" cy="92333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S" sz="5400" b="1" dirty="0" smtClean="0">
                <a:latin typeface="Calibri" pitchFamily="34" charset="0"/>
              </a:rPr>
              <a:t>V-2</a:t>
            </a:r>
          </a:p>
        </p:txBody>
      </p:sp>
      <p:sp>
        <p:nvSpPr>
          <p:cNvPr id="31" name="30 Rectángulo"/>
          <p:cNvSpPr/>
          <p:nvPr/>
        </p:nvSpPr>
        <p:spPr>
          <a:xfrm>
            <a:off x="7812360" y="5848816"/>
            <a:ext cx="1152128" cy="89255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2600" b="1" dirty="0" smtClean="0">
                <a:latin typeface="Calibri" pitchFamily="34" charset="0"/>
              </a:rPr>
              <a:t>40</a:t>
            </a:r>
          </a:p>
          <a:p>
            <a:pPr algn="ctr"/>
            <a:r>
              <a:rPr lang="es-ES" sz="2600" b="1" dirty="0" err="1" smtClean="0">
                <a:latin typeface="Calibri" pitchFamily="34" charset="0"/>
              </a:rPr>
              <a:t>Mts</a:t>
            </a:r>
            <a:endParaRPr lang="es-ES" sz="2600" b="1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63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ll 85 cr 15.3G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2" y="23528"/>
            <a:ext cx="9112628" cy="6834471"/>
          </a:xfrm>
          <a:prstGeom prst="rect">
            <a:avLst/>
          </a:prstGeom>
        </p:spPr>
      </p:pic>
      <p:sp>
        <p:nvSpPr>
          <p:cNvPr id="49" name="48 Rectángulo"/>
          <p:cNvSpPr/>
          <p:nvPr/>
        </p:nvSpPr>
        <p:spPr>
          <a:xfrm>
            <a:off x="7812360" y="4797152"/>
            <a:ext cx="1156086" cy="92333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S" sz="5400" b="1" dirty="0" smtClean="0">
                <a:latin typeface="Calibri" pitchFamily="34" charset="0"/>
              </a:rPr>
              <a:t>V-3</a:t>
            </a:r>
          </a:p>
        </p:txBody>
      </p:sp>
      <p:sp>
        <p:nvSpPr>
          <p:cNvPr id="32" name="31 Rectángulo"/>
          <p:cNvSpPr/>
          <p:nvPr/>
        </p:nvSpPr>
        <p:spPr>
          <a:xfrm>
            <a:off x="7812360" y="5880097"/>
            <a:ext cx="1152128" cy="892552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2600" b="1" dirty="0" smtClean="0">
                <a:latin typeface="Calibri" pitchFamily="34" charset="0"/>
              </a:rPr>
              <a:t>30</a:t>
            </a:r>
          </a:p>
          <a:p>
            <a:pPr algn="ctr"/>
            <a:r>
              <a:rPr lang="es-ES" sz="2600" b="1" dirty="0" err="1" smtClean="0">
                <a:latin typeface="Calibri" pitchFamily="34" charset="0"/>
              </a:rPr>
              <a:t>Mts</a:t>
            </a:r>
            <a:endParaRPr lang="es-ES" sz="2600" b="1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2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-20120728-00048.3G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8255"/>
            <a:ext cx="9144000" cy="6858000"/>
          </a:xfrm>
          <a:prstGeom prst="rect">
            <a:avLst/>
          </a:prstGeom>
        </p:spPr>
      </p:pic>
      <p:sp>
        <p:nvSpPr>
          <p:cNvPr id="50" name="49 Rectángulo"/>
          <p:cNvSpPr/>
          <p:nvPr/>
        </p:nvSpPr>
        <p:spPr>
          <a:xfrm>
            <a:off x="7812360" y="4725144"/>
            <a:ext cx="1156086" cy="923330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S" sz="5400" b="1" dirty="0" smtClean="0">
                <a:latin typeface="Calibri" pitchFamily="34" charset="0"/>
              </a:rPr>
              <a:t>V-5</a:t>
            </a:r>
          </a:p>
        </p:txBody>
      </p:sp>
      <p:sp>
        <p:nvSpPr>
          <p:cNvPr id="33" name="32 Rectángulo"/>
          <p:cNvSpPr/>
          <p:nvPr/>
        </p:nvSpPr>
        <p:spPr>
          <a:xfrm>
            <a:off x="7816318" y="5791944"/>
            <a:ext cx="1152128" cy="892552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2600" b="1" dirty="0" smtClean="0">
                <a:latin typeface="Calibri" pitchFamily="34" charset="0"/>
              </a:rPr>
              <a:t>18</a:t>
            </a:r>
          </a:p>
          <a:p>
            <a:pPr algn="ctr"/>
            <a:r>
              <a:rPr lang="es-ES" sz="2600" b="1" dirty="0" err="1" smtClean="0">
                <a:latin typeface="Calibri" pitchFamily="34" charset="0"/>
              </a:rPr>
              <a:t>Mts</a:t>
            </a:r>
            <a:endParaRPr lang="es-ES" sz="2600" b="1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94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b="1" dirty="0" smtClean="0"/>
              <a:t>¿Y dónde están las </a:t>
            </a:r>
            <a:r>
              <a:rPr lang="es-CO" b="1" dirty="0" smtClean="0"/>
              <a:t>pantallas</a:t>
            </a:r>
            <a:r>
              <a:rPr lang="es-CO" b="1" dirty="0" smtClean="0"/>
              <a:t>?</a:t>
            </a:r>
            <a:endParaRPr lang="es-CO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O" sz="4000" dirty="0" smtClean="0"/>
              <a:t>Varias de las </a:t>
            </a:r>
            <a:r>
              <a:rPr lang="es-CO" sz="4000" dirty="0" smtClean="0"/>
              <a:t>pantallas</a:t>
            </a:r>
            <a:r>
              <a:rPr lang="es-CO" sz="4000" dirty="0" smtClean="0"/>
              <a:t> </a:t>
            </a:r>
            <a:r>
              <a:rPr lang="es-CO" sz="4000" dirty="0" smtClean="0"/>
              <a:t>«autorizadas» por la SDA por el </a:t>
            </a:r>
            <a:r>
              <a:rPr lang="es-CO" sz="4000" b="1" dirty="0" smtClean="0">
                <a:solidFill>
                  <a:srgbClr val="FF0000"/>
                </a:solidFill>
              </a:rPr>
              <a:t>salpicón normativo </a:t>
            </a:r>
            <a:r>
              <a:rPr lang="es-CO" sz="4000" dirty="0" smtClean="0"/>
              <a:t>están en la vías tipo </a:t>
            </a:r>
            <a:r>
              <a:rPr lang="es-CO" sz="4000" b="1" dirty="0" smtClean="0">
                <a:solidFill>
                  <a:srgbClr val="FF0000"/>
                </a:solidFill>
              </a:rPr>
              <a:t>V-3</a:t>
            </a:r>
            <a:r>
              <a:rPr lang="es-CO" sz="4000" dirty="0" smtClean="0"/>
              <a:t> como la carrera 15 y la calle 85.</a:t>
            </a:r>
          </a:p>
          <a:p>
            <a:pPr marL="0" indent="0" algn="just">
              <a:buNone/>
            </a:pPr>
            <a:r>
              <a:rPr lang="es-CO" sz="4000" dirty="0" smtClean="0"/>
              <a:t>Es decir que no se podían autorizar ni como vallas ni como PEV en movimiento.</a:t>
            </a:r>
            <a:endParaRPr lang="es-CO" sz="4000" dirty="0"/>
          </a:p>
        </p:txBody>
      </p:sp>
    </p:spTree>
    <p:extLst>
      <p:ext uri="{BB962C8B-B14F-4D97-AF65-F5344CB8AC3E}">
        <p14:creationId xmlns:p14="http://schemas.microsoft.com/office/powerpoint/2010/main" val="168747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4"/>
          <a:stretch/>
        </p:blipFill>
        <p:spPr bwMode="auto">
          <a:xfrm>
            <a:off x="-1" y="-14508"/>
            <a:ext cx="9187625" cy="687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-1" y="6381328"/>
            <a:ext cx="9187625" cy="47667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331640" y="6381329"/>
            <a:ext cx="6120680" cy="504055"/>
          </a:xfrm>
        </p:spPr>
        <p:txBody>
          <a:bodyPr>
            <a:noAutofit/>
          </a:bodyPr>
          <a:lstStyle/>
          <a:p>
            <a:r>
              <a:rPr lang="es-CO" sz="2800" b="1" dirty="0" smtClean="0">
                <a:solidFill>
                  <a:schemeClr val="bg1"/>
                </a:solidFill>
                <a:latin typeface="Arial Black" pitchFamily="34" charset="0"/>
              </a:rPr>
              <a:t>Carrera 15 # 85-15</a:t>
            </a:r>
            <a:endParaRPr lang="es-CO" sz="2800" b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81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4"/>
          <a:stretch/>
        </p:blipFill>
        <p:spPr bwMode="auto">
          <a:xfrm>
            <a:off x="-1" y="-14508"/>
            <a:ext cx="9187625" cy="687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-1" y="6381328"/>
            <a:ext cx="9187625" cy="47667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331640" y="6381329"/>
            <a:ext cx="6120680" cy="504055"/>
          </a:xfrm>
        </p:spPr>
        <p:txBody>
          <a:bodyPr>
            <a:noAutofit/>
          </a:bodyPr>
          <a:lstStyle/>
          <a:p>
            <a:r>
              <a:rPr lang="es-CO" sz="2800" b="1" dirty="0" smtClean="0">
                <a:solidFill>
                  <a:schemeClr val="bg1"/>
                </a:solidFill>
                <a:latin typeface="Arial Black" pitchFamily="34" charset="0"/>
              </a:rPr>
              <a:t>Carrera 15 # 85-15</a:t>
            </a:r>
            <a:endParaRPr lang="es-CO" sz="28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6" name="call 85 cr 15.3G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6512" y="1124744"/>
            <a:ext cx="5472608" cy="4104456"/>
          </a:xfrm>
          <a:prstGeom prst="rect">
            <a:avLst/>
          </a:prstGeom>
        </p:spPr>
      </p:pic>
      <p:sp>
        <p:nvSpPr>
          <p:cNvPr id="7" name="6 Flecha abajo"/>
          <p:cNvSpPr/>
          <p:nvPr/>
        </p:nvSpPr>
        <p:spPr>
          <a:xfrm rot="16200000">
            <a:off x="5635037" y="3088278"/>
            <a:ext cx="648072" cy="970270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8 Rectángulo"/>
          <p:cNvSpPr/>
          <p:nvPr/>
        </p:nvSpPr>
        <p:spPr>
          <a:xfrm>
            <a:off x="7952418" y="4293096"/>
            <a:ext cx="1156086" cy="92333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S" sz="5400" b="1" dirty="0" smtClean="0">
                <a:latin typeface="Calibri" pitchFamily="34" charset="0"/>
              </a:rPr>
              <a:t>V-3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7952418" y="5376041"/>
            <a:ext cx="1152128" cy="892552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2600" b="1" dirty="0" smtClean="0">
                <a:latin typeface="Calibri" pitchFamily="34" charset="0"/>
              </a:rPr>
              <a:t>30</a:t>
            </a:r>
          </a:p>
          <a:p>
            <a:pPr algn="ctr"/>
            <a:r>
              <a:rPr lang="es-ES" sz="2600" b="1" dirty="0" err="1" smtClean="0">
                <a:latin typeface="Calibri" pitchFamily="34" charset="0"/>
              </a:rPr>
              <a:t>Mts</a:t>
            </a:r>
            <a:endParaRPr lang="es-ES" sz="2600" b="1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54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/>
        </p:blipFill>
        <p:spPr bwMode="auto">
          <a:xfrm>
            <a:off x="-34582" y="-27384"/>
            <a:ext cx="9178582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-1" y="6381328"/>
            <a:ext cx="9187625" cy="47667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1331640" y="6381329"/>
            <a:ext cx="6120680" cy="5040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800" b="1" dirty="0" smtClean="0">
                <a:solidFill>
                  <a:schemeClr val="bg1"/>
                </a:solidFill>
                <a:latin typeface="Arial Black" pitchFamily="34" charset="0"/>
              </a:rPr>
              <a:t>Carrera 12 # 84-56</a:t>
            </a:r>
            <a:endParaRPr lang="es-CO" sz="2800" b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61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/>
        </p:blipFill>
        <p:spPr bwMode="auto">
          <a:xfrm>
            <a:off x="-34582" y="-27384"/>
            <a:ext cx="9178582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-1" y="6381328"/>
            <a:ext cx="9187625" cy="47667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1331640" y="6381329"/>
            <a:ext cx="6120680" cy="5040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800" b="1" dirty="0" smtClean="0">
                <a:solidFill>
                  <a:schemeClr val="bg1"/>
                </a:solidFill>
                <a:latin typeface="Arial Black" pitchFamily="34" charset="0"/>
              </a:rPr>
              <a:t>Carrera 12 # 84-56</a:t>
            </a:r>
            <a:endParaRPr lang="es-CO" sz="28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5" name="4 Flecha abajo"/>
          <p:cNvSpPr/>
          <p:nvPr/>
        </p:nvSpPr>
        <p:spPr>
          <a:xfrm rot="16200000">
            <a:off x="6029243" y="2619830"/>
            <a:ext cx="648072" cy="970270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VID-20120728-00043.3G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6512" y="890972"/>
            <a:ext cx="6096000" cy="4572000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7952418" y="4349968"/>
            <a:ext cx="1156086" cy="923330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S" sz="5400" b="1" dirty="0" smtClean="0">
                <a:latin typeface="Calibri" pitchFamily="34" charset="0"/>
              </a:rPr>
              <a:t>V-5</a:t>
            </a:r>
          </a:p>
        </p:txBody>
      </p:sp>
      <p:sp>
        <p:nvSpPr>
          <p:cNvPr id="9" name="8 Rectángulo"/>
          <p:cNvSpPr/>
          <p:nvPr/>
        </p:nvSpPr>
        <p:spPr>
          <a:xfrm>
            <a:off x="7956376" y="5416768"/>
            <a:ext cx="1152128" cy="892552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2600" b="1" dirty="0" smtClean="0">
                <a:latin typeface="Calibri" pitchFamily="34" charset="0"/>
              </a:rPr>
              <a:t>18</a:t>
            </a:r>
          </a:p>
          <a:p>
            <a:pPr algn="ctr"/>
            <a:r>
              <a:rPr lang="es-ES" sz="2600" b="1" dirty="0" err="1" smtClean="0">
                <a:latin typeface="Calibri" pitchFamily="34" charset="0"/>
              </a:rPr>
              <a:t>Mts</a:t>
            </a:r>
            <a:endParaRPr lang="es-ES" sz="2600" b="1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55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s-CO" dirty="0"/>
              <a:t>Ejercer </a:t>
            </a:r>
            <a:r>
              <a:rPr lang="es-CO" b="1" dirty="0">
                <a:solidFill>
                  <a:srgbClr val="FF0000"/>
                </a:solidFill>
              </a:rPr>
              <a:t>el control y vigilancia</a:t>
            </a:r>
            <a:r>
              <a:rPr lang="es-CO" dirty="0"/>
              <a:t> del cumplimiento de las normas de protección ambiental y manejo de recursos naturales, emprender las acciones de policía que sean pertinentes al efecto, y en particular adelantar las investigaciones e imponer las sanciones que correspondan a quienes infrinjan dichas normas. 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8944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-1" y="6381328"/>
            <a:ext cx="9187625" cy="47667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1331640" y="6381329"/>
            <a:ext cx="6120680" cy="5040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800" b="1" dirty="0" smtClean="0">
                <a:solidFill>
                  <a:schemeClr val="bg1"/>
                </a:solidFill>
                <a:latin typeface="Arial Black" pitchFamily="34" charset="0"/>
              </a:rPr>
              <a:t>Calle 82 # 10-69</a:t>
            </a:r>
            <a:endParaRPr lang="es-CO" sz="2800" b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19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-1" y="6381328"/>
            <a:ext cx="9187625" cy="47667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1331640" y="6381329"/>
            <a:ext cx="6120680" cy="5040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800" b="1" dirty="0" smtClean="0">
                <a:solidFill>
                  <a:schemeClr val="bg1"/>
                </a:solidFill>
                <a:latin typeface="Arial Black" pitchFamily="34" charset="0"/>
              </a:rPr>
              <a:t>Calle 82 # 10-69</a:t>
            </a:r>
            <a:endParaRPr lang="es-CO" sz="28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2" name="cr 11 cll 82.3G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4663" y="980728"/>
            <a:ext cx="6096000" cy="4572000"/>
          </a:xfrm>
          <a:prstGeom prst="rect">
            <a:avLst/>
          </a:prstGeom>
        </p:spPr>
      </p:pic>
      <p:sp>
        <p:nvSpPr>
          <p:cNvPr id="3" name="2 Flecha doblada hacia arriba"/>
          <p:cNvSpPr/>
          <p:nvPr/>
        </p:nvSpPr>
        <p:spPr>
          <a:xfrm rot="16200000">
            <a:off x="6157067" y="3626103"/>
            <a:ext cx="610230" cy="792088"/>
          </a:xfrm>
          <a:prstGeom prst="bentUpArrow">
            <a:avLst>
              <a:gd name="adj1" fmla="val 25000"/>
              <a:gd name="adj2" fmla="val 39271"/>
              <a:gd name="adj3" fmla="val 2500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8 Rectángulo"/>
          <p:cNvSpPr/>
          <p:nvPr/>
        </p:nvSpPr>
        <p:spPr>
          <a:xfrm>
            <a:off x="7880410" y="4261815"/>
            <a:ext cx="1156086" cy="92333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S" sz="5400" b="1" dirty="0" smtClean="0">
                <a:latin typeface="Calibri" pitchFamily="34" charset="0"/>
              </a:rPr>
              <a:t>V-3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7880410" y="5344760"/>
            <a:ext cx="1152128" cy="892552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2600" b="1" dirty="0" smtClean="0">
                <a:latin typeface="Calibri" pitchFamily="34" charset="0"/>
              </a:rPr>
              <a:t>30</a:t>
            </a:r>
          </a:p>
          <a:p>
            <a:pPr algn="ctr"/>
            <a:r>
              <a:rPr lang="es-ES" sz="2600" b="1" dirty="0" err="1" smtClean="0">
                <a:latin typeface="Calibri" pitchFamily="34" charset="0"/>
              </a:rPr>
              <a:t>Mts</a:t>
            </a:r>
            <a:endParaRPr lang="es-ES" sz="2600" b="1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87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b="1" dirty="0" smtClean="0"/>
              <a:t>¿Y entonces?</a:t>
            </a:r>
            <a:endParaRPr lang="es-CO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CO" dirty="0" smtClean="0"/>
              <a:t>Todos los registros que otorgó la SDA son </a:t>
            </a:r>
            <a:r>
              <a:rPr lang="es-CO" b="1" dirty="0" smtClean="0">
                <a:solidFill>
                  <a:srgbClr val="FF0000"/>
                </a:solidFill>
              </a:rPr>
              <a:t>ILEGALES</a:t>
            </a:r>
            <a:r>
              <a:rPr lang="es-CO" dirty="0" smtClean="0"/>
              <a:t>, pues:</a:t>
            </a:r>
          </a:p>
          <a:p>
            <a:pPr marL="0" indent="0" algn="just">
              <a:buNone/>
            </a:pPr>
            <a:endParaRPr lang="es-CO" dirty="0" smtClean="0"/>
          </a:p>
          <a:p>
            <a:pPr marL="0" indent="0" algn="just">
              <a:buNone/>
            </a:pPr>
            <a:r>
              <a:rPr lang="es-CO" dirty="0" smtClean="0"/>
              <a:t>1. </a:t>
            </a:r>
            <a:r>
              <a:rPr lang="es-CO" b="1" dirty="0" smtClean="0">
                <a:solidFill>
                  <a:srgbClr val="FF0000"/>
                </a:solidFill>
              </a:rPr>
              <a:t>No existe un acuerdo del Concejo </a:t>
            </a:r>
            <a:r>
              <a:rPr lang="es-CO" dirty="0" smtClean="0"/>
              <a:t>de Bogotá fijando los criterios y las zonas donde se permiten las Pantallas </a:t>
            </a:r>
            <a:r>
              <a:rPr lang="es-CO" dirty="0" err="1" smtClean="0"/>
              <a:t>LED´s</a:t>
            </a:r>
            <a:r>
              <a:rPr lang="es-CO" dirty="0" smtClean="0"/>
              <a:t>.</a:t>
            </a:r>
            <a:endParaRPr lang="es-CO" dirty="0"/>
          </a:p>
          <a:p>
            <a:pPr marL="0" indent="0" algn="just">
              <a:buNone/>
            </a:pPr>
            <a:r>
              <a:rPr lang="es-CO" dirty="0" smtClean="0"/>
              <a:t>2. </a:t>
            </a:r>
            <a:r>
              <a:rPr lang="es-CO" b="1" dirty="0" smtClean="0">
                <a:solidFill>
                  <a:srgbClr val="FF0000"/>
                </a:solidFill>
              </a:rPr>
              <a:t>El invento del salpicón normativo </a:t>
            </a:r>
            <a:r>
              <a:rPr lang="es-CO" dirty="0" smtClean="0"/>
              <a:t>que se esforzó en hacer la SDA para justificar los registros </a:t>
            </a:r>
            <a:r>
              <a:rPr lang="es-CO" b="1" dirty="0" smtClean="0">
                <a:solidFill>
                  <a:srgbClr val="FF0000"/>
                </a:solidFill>
              </a:rPr>
              <a:t>no sirve </a:t>
            </a:r>
            <a:r>
              <a:rPr lang="es-CO" dirty="0" smtClean="0"/>
              <a:t>para las pantallas que están sobre </a:t>
            </a:r>
            <a:r>
              <a:rPr lang="es-CO" b="1" dirty="0" smtClean="0">
                <a:solidFill>
                  <a:srgbClr val="FF0000"/>
                </a:solidFill>
              </a:rPr>
              <a:t>vías V-3.</a:t>
            </a:r>
            <a:endParaRPr lang="es-CO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96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642789"/>
            <a:ext cx="8229600" cy="1143000"/>
          </a:xfrm>
        </p:spPr>
        <p:txBody>
          <a:bodyPr/>
          <a:lstStyle/>
          <a:p>
            <a:r>
              <a:rPr lang="es-CO" b="1" dirty="0" smtClean="0"/>
              <a:t>Explosión normativa en 2011</a:t>
            </a:r>
            <a:endParaRPr lang="es-CO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968352"/>
            <a:ext cx="8229600" cy="190080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O" dirty="0" smtClean="0"/>
              <a:t>Decreto 189 de 2 de </a:t>
            </a:r>
            <a:r>
              <a:rPr lang="es-CO" b="1" dirty="0" smtClean="0">
                <a:solidFill>
                  <a:srgbClr val="FF0000"/>
                </a:solidFill>
              </a:rPr>
              <a:t>mayo de 2011:</a:t>
            </a:r>
            <a:r>
              <a:rPr lang="es-CO" dirty="0" smtClean="0"/>
              <a:t> Cumple con las normas porque trazó políticas en materia de PEV pero </a:t>
            </a:r>
            <a:r>
              <a:rPr lang="es-CO" b="1" dirty="0" smtClean="0">
                <a:solidFill>
                  <a:srgbClr val="FF0000"/>
                </a:solidFill>
              </a:rPr>
              <a:t>no</a:t>
            </a:r>
            <a:r>
              <a:rPr lang="es-CO" dirty="0" smtClean="0"/>
              <a:t> establece vías ni tamaños. </a:t>
            </a:r>
            <a:endParaRPr lang="es-CO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06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548680"/>
            <a:ext cx="8568952" cy="5760640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es-CO" b="1" dirty="0" smtClean="0"/>
              <a:t>Además</a:t>
            </a:r>
            <a:r>
              <a:rPr lang="es-CO" dirty="0" smtClean="0"/>
              <a:t> del invento del salpicón la SDA tiene </a:t>
            </a:r>
            <a:r>
              <a:rPr lang="es-CO" b="1" dirty="0" smtClean="0">
                <a:solidFill>
                  <a:srgbClr val="FF0000"/>
                </a:solidFill>
              </a:rPr>
              <a:t>nuevas ideas:</a:t>
            </a:r>
          </a:p>
          <a:p>
            <a:pPr marL="0" indent="0" algn="just">
              <a:buNone/>
            </a:pPr>
            <a:endParaRPr lang="es-CO" dirty="0" smtClean="0"/>
          </a:p>
          <a:p>
            <a:pPr marL="0" indent="0" algn="just">
              <a:buNone/>
            </a:pPr>
            <a:r>
              <a:rPr lang="es-CO" dirty="0" smtClean="0"/>
              <a:t>Resolución </a:t>
            </a:r>
            <a:r>
              <a:rPr lang="es-CO" dirty="0"/>
              <a:t>2962 del 23 de </a:t>
            </a:r>
            <a:r>
              <a:rPr lang="es-CO" b="1" dirty="0">
                <a:solidFill>
                  <a:srgbClr val="FF0000"/>
                </a:solidFill>
              </a:rPr>
              <a:t>mayo de 2011: </a:t>
            </a:r>
            <a:r>
              <a:rPr lang="es-CO" dirty="0"/>
              <a:t>En contravía de todas las normas legales y distritales y de la sentencia del Concejo de </a:t>
            </a:r>
            <a:r>
              <a:rPr lang="es-CO" dirty="0" smtClean="0"/>
              <a:t>Estado y </a:t>
            </a:r>
            <a:r>
              <a:rPr lang="es-CO" b="1" dirty="0" smtClean="0">
                <a:solidFill>
                  <a:srgbClr val="FF0000"/>
                </a:solidFill>
              </a:rPr>
              <a:t>usurpando</a:t>
            </a:r>
            <a:r>
              <a:rPr lang="es-CO" dirty="0" smtClean="0"/>
              <a:t> la competencia del </a:t>
            </a:r>
            <a:r>
              <a:rPr lang="es-CO" b="1" dirty="0" smtClean="0">
                <a:solidFill>
                  <a:srgbClr val="FF0000"/>
                </a:solidFill>
              </a:rPr>
              <a:t>Concejo Distrital </a:t>
            </a:r>
            <a:r>
              <a:rPr lang="es-CO" dirty="0" smtClean="0"/>
              <a:t>regula </a:t>
            </a:r>
            <a:r>
              <a:rPr lang="es-CO" dirty="0"/>
              <a:t>las condiciones de las Pantallas </a:t>
            </a:r>
            <a:r>
              <a:rPr lang="es-CO" dirty="0" err="1"/>
              <a:t>LED´s</a:t>
            </a:r>
            <a:r>
              <a:rPr lang="es-CO" dirty="0"/>
              <a:t> y las vías en las que está prohibido instalarse </a:t>
            </a:r>
            <a:r>
              <a:rPr lang="es-CO" dirty="0" smtClean="0"/>
              <a:t>(V-0</a:t>
            </a:r>
            <a:r>
              <a:rPr lang="es-CO" dirty="0"/>
              <a:t>, V-1, V-2, V3 </a:t>
            </a:r>
            <a:r>
              <a:rPr lang="es-CO" dirty="0" smtClean="0"/>
              <a:t>y V-3E).</a:t>
            </a:r>
          </a:p>
          <a:p>
            <a:pPr marL="0" indent="0" algn="just">
              <a:buNone/>
            </a:pPr>
            <a:endParaRPr lang="es-CO" i="1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es-CO" dirty="0" smtClean="0"/>
              <a:t>Es generosa pues establece que los registros pueden ser por dos años (prorrogables hasta 2 veces) y además establece </a:t>
            </a:r>
            <a:r>
              <a:rPr lang="es-CO" b="1" dirty="0" smtClean="0">
                <a:solidFill>
                  <a:srgbClr val="FF0000"/>
                </a:solidFill>
              </a:rPr>
              <a:t>2 meses </a:t>
            </a:r>
            <a:r>
              <a:rPr lang="es-CO" dirty="0" smtClean="0"/>
              <a:t>de transición</a:t>
            </a:r>
            <a:endParaRPr lang="es-CO" dirty="0"/>
          </a:p>
          <a:p>
            <a:pPr marL="0" indent="0">
              <a:buNone/>
            </a:pPr>
            <a:endParaRPr lang="es-CO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68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44 CuadroTexto"/>
          <p:cNvSpPr txBox="1"/>
          <p:nvPr/>
        </p:nvSpPr>
        <p:spPr>
          <a:xfrm>
            <a:off x="6643688" y="6503813"/>
            <a:ext cx="2520950" cy="3095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itchFamily="34" charset="0"/>
                <a:cs typeface="+mn-cs"/>
              </a:rPr>
              <a:t>www.angelicalozano.co</a:t>
            </a:r>
            <a:r>
              <a:rPr lang="es-CO" sz="141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itchFamily="34" charset="0"/>
                <a:cs typeface="+mn-cs"/>
              </a:rPr>
              <a:t>m</a:t>
            </a:r>
            <a:endParaRPr lang="es-CO" sz="1410" b="1" dirty="0">
              <a:solidFill>
                <a:schemeClr val="tx1">
                  <a:lumMod val="85000"/>
                  <a:lumOff val="15000"/>
                </a:schemeClr>
              </a:solidFill>
              <a:latin typeface="Bradley Hand ITC" pitchFamily="66" charset="0"/>
              <a:cs typeface="+mn-cs"/>
            </a:endParaRPr>
          </a:p>
        </p:txBody>
      </p:sp>
      <p:sp>
        <p:nvSpPr>
          <p:cNvPr id="52" name="51 Rectángulo"/>
          <p:cNvSpPr/>
          <p:nvPr/>
        </p:nvSpPr>
        <p:spPr>
          <a:xfrm>
            <a:off x="359589" y="811153"/>
            <a:ext cx="8460883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800" b="1" dirty="0" smtClean="0">
                <a:latin typeface="Calibri" pitchFamily="34" charset="0"/>
              </a:rPr>
              <a:t>¿Y dos meses cómo para qué?</a:t>
            </a:r>
          </a:p>
          <a:p>
            <a:endParaRPr lang="es-ES" sz="5400" b="1" dirty="0">
              <a:latin typeface="Calibri" pitchFamily="34" charset="0"/>
            </a:endParaRPr>
          </a:p>
          <a:p>
            <a:r>
              <a:rPr lang="es-ES" sz="3200" dirty="0" smtClean="0">
                <a:latin typeface="Calibri" pitchFamily="34" charset="0"/>
              </a:rPr>
              <a:t>¿Para cambiar la altura de las pantallas?</a:t>
            </a:r>
          </a:p>
          <a:p>
            <a:endParaRPr lang="es-ES" sz="3200" dirty="0">
              <a:latin typeface="Calibri" pitchFamily="34" charset="0"/>
            </a:endParaRPr>
          </a:p>
          <a:p>
            <a:pPr algn="just"/>
            <a:r>
              <a:rPr lang="es-ES" sz="3200" dirty="0" smtClean="0">
                <a:latin typeface="Calibri" pitchFamily="34" charset="0"/>
              </a:rPr>
              <a:t>La localización es </a:t>
            </a:r>
            <a:r>
              <a:rPr lang="es-ES" sz="3200" b="1" dirty="0" smtClean="0">
                <a:solidFill>
                  <a:srgbClr val="FF0000"/>
                </a:solidFill>
                <a:latin typeface="Calibri" pitchFamily="34" charset="0"/>
              </a:rPr>
              <a:t>insubsanable</a:t>
            </a:r>
            <a:r>
              <a:rPr lang="es-ES" sz="3200" dirty="0" smtClean="0">
                <a:latin typeface="Calibri" pitchFamily="34" charset="0"/>
              </a:rPr>
              <a:t> pues si está en una vía prohibida debe desmontarla inmediatamente</a:t>
            </a:r>
          </a:p>
          <a:p>
            <a:endParaRPr lang="es-ES" sz="5400" b="1" dirty="0">
              <a:latin typeface="Calibri" pitchFamily="34" charset="0"/>
            </a:endParaRPr>
          </a:p>
          <a:p>
            <a:r>
              <a:rPr lang="es-ES" sz="5400" b="1" dirty="0" smtClean="0">
                <a:latin typeface="Calibri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3841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s-CO" dirty="0" smtClean="0"/>
              <a:t>Resolución 3127 del </a:t>
            </a:r>
            <a:r>
              <a:rPr lang="es-CO" b="1" dirty="0" smtClean="0">
                <a:solidFill>
                  <a:srgbClr val="FF0000"/>
                </a:solidFill>
              </a:rPr>
              <a:t>31 de mayo 2011: </a:t>
            </a:r>
            <a:r>
              <a:rPr lang="es-CO" dirty="0" smtClean="0"/>
              <a:t>Regula la PEV para el mundial Sub 20 en contravía de todas las normas vigentes.</a:t>
            </a:r>
          </a:p>
          <a:p>
            <a:pPr marL="0" indent="0" algn="just">
              <a:buNone/>
            </a:pPr>
            <a:endParaRPr lang="es-CO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es-CO" dirty="0" smtClean="0"/>
              <a:t>Resolución 4575 del </a:t>
            </a:r>
            <a:r>
              <a:rPr lang="es-CO" b="1" dirty="0" smtClean="0">
                <a:solidFill>
                  <a:srgbClr val="FF0000"/>
                </a:solidFill>
              </a:rPr>
              <a:t>22 de julio de 2001: </a:t>
            </a:r>
            <a:r>
              <a:rPr lang="es-CO" dirty="0" smtClean="0"/>
              <a:t>Amplía el plazo de «transición» por </a:t>
            </a:r>
            <a:r>
              <a:rPr lang="es-CO" b="1" dirty="0" smtClean="0">
                <a:solidFill>
                  <a:srgbClr val="FF0000"/>
                </a:solidFill>
              </a:rPr>
              <a:t>8 meses más</a:t>
            </a:r>
            <a:r>
              <a:rPr lang="es-CO" dirty="0" smtClean="0"/>
              <a:t>. Este plazo se venció </a:t>
            </a:r>
            <a:r>
              <a:rPr lang="es-CO" b="1" dirty="0" smtClean="0">
                <a:solidFill>
                  <a:srgbClr val="FF0000"/>
                </a:solidFill>
              </a:rPr>
              <a:t>desde el 22 de marzo de 2012.</a:t>
            </a:r>
            <a:endParaRPr lang="es-CO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62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62880" y="2790056"/>
            <a:ext cx="8229600" cy="1143000"/>
          </a:xfrm>
        </p:spPr>
        <p:txBody>
          <a:bodyPr>
            <a:noAutofit/>
          </a:bodyPr>
          <a:lstStyle/>
          <a:p>
            <a:r>
              <a:rPr lang="es-CO" sz="8800" b="1" dirty="0" smtClean="0"/>
              <a:t>Pero….</a:t>
            </a:r>
            <a:endParaRPr lang="es-CO" sz="8800" b="1" dirty="0"/>
          </a:p>
        </p:txBody>
      </p:sp>
    </p:spTree>
    <p:extLst>
      <p:ext uri="{BB962C8B-B14F-4D97-AF65-F5344CB8AC3E}">
        <p14:creationId xmlns:p14="http://schemas.microsoft.com/office/powerpoint/2010/main" val="104771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es-CO" b="1" dirty="0" smtClean="0"/>
              <a:t>Sensatez </a:t>
            </a:r>
            <a:r>
              <a:rPr lang="es-CO" b="1" dirty="0" smtClean="0"/>
              <a:t>en el Distrito</a:t>
            </a:r>
          </a:p>
          <a:p>
            <a:pPr marL="0" indent="0" algn="just">
              <a:buNone/>
            </a:pPr>
            <a:endParaRPr lang="es-CO" dirty="0" smtClean="0"/>
          </a:p>
          <a:p>
            <a:pPr marL="0" indent="0" algn="just">
              <a:buNone/>
            </a:pPr>
            <a:r>
              <a:rPr lang="es-CO" dirty="0" smtClean="0"/>
              <a:t>En </a:t>
            </a:r>
            <a:r>
              <a:rPr lang="es-CO" dirty="0"/>
              <a:t>comunicación </a:t>
            </a:r>
            <a:r>
              <a:rPr lang="es-CO" dirty="0" smtClean="0"/>
              <a:t>del </a:t>
            </a:r>
            <a:r>
              <a:rPr lang="es-CO" b="1" dirty="0" smtClean="0">
                <a:solidFill>
                  <a:srgbClr val="FF0000"/>
                </a:solidFill>
              </a:rPr>
              <a:t>22 de septiembre de 2011 </a:t>
            </a:r>
            <a:r>
              <a:rPr lang="es-CO" dirty="0" smtClean="0"/>
              <a:t>dirigida al Concejal Jorge Durán, </a:t>
            </a:r>
            <a:r>
              <a:rPr lang="es-CO" dirty="0"/>
              <a:t>la Secretaría </a:t>
            </a:r>
            <a:r>
              <a:rPr lang="es-CO" dirty="0" smtClean="0"/>
              <a:t>General </a:t>
            </a:r>
            <a:r>
              <a:rPr lang="es-CO" dirty="0"/>
              <a:t>reconoce que:</a:t>
            </a:r>
          </a:p>
          <a:p>
            <a:pPr marL="0" indent="0">
              <a:buNone/>
            </a:pPr>
            <a:endParaRPr lang="es-CO" dirty="0"/>
          </a:p>
          <a:p>
            <a:pPr marL="0" indent="0" algn="just">
              <a:buNone/>
            </a:pPr>
            <a:r>
              <a:rPr lang="es-CO" dirty="0"/>
              <a:t>«</a:t>
            </a:r>
            <a:r>
              <a:rPr lang="es-CO" i="1" dirty="0"/>
              <a:t>No sobra señalar que las disposiciones del Decreto 189 de 2011 son </a:t>
            </a:r>
            <a:r>
              <a:rPr lang="es-CO" b="1" i="1" dirty="0">
                <a:solidFill>
                  <a:srgbClr val="FF0000"/>
                </a:solidFill>
              </a:rPr>
              <a:t>cuidadosas</a:t>
            </a:r>
            <a:r>
              <a:rPr lang="es-CO" i="1" dirty="0">
                <a:solidFill>
                  <a:srgbClr val="FF0000"/>
                </a:solidFill>
              </a:rPr>
              <a:t> </a:t>
            </a:r>
            <a:r>
              <a:rPr lang="es-CO" i="1" dirty="0"/>
              <a:t>de no interferir en las competencias del Cabildo Distrital y por ello en el citado Decreto </a:t>
            </a:r>
            <a:r>
              <a:rPr lang="es-CO" b="1" i="1" dirty="0">
                <a:solidFill>
                  <a:srgbClr val="FF0000"/>
                </a:solidFill>
              </a:rPr>
              <a:t>no se fijan las </a:t>
            </a:r>
            <a:r>
              <a:rPr lang="es-CO" b="1" i="1" dirty="0" smtClean="0">
                <a:solidFill>
                  <a:srgbClr val="FF0000"/>
                </a:solidFill>
              </a:rPr>
              <a:t>condiciones </a:t>
            </a:r>
            <a:r>
              <a:rPr lang="es-CO" b="1" i="1" dirty="0">
                <a:solidFill>
                  <a:srgbClr val="FF0000"/>
                </a:solidFill>
              </a:rPr>
              <a:t>y requisitos para la colocación de PEV ni se determina la ubicación de zonas permitidas </a:t>
            </a:r>
            <a:r>
              <a:rPr lang="es-CO" i="1" dirty="0"/>
              <a:t>y prohibidas para el efecto»</a:t>
            </a:r>
            <a:endParaRPr lang="es-CO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79929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CO" dirty="0" smtClean="0"/>
          </a:p>
          <a:p>
            <a:pPr marL="0" indent="0">
              <a:buNone/>
            </a:pPr>
            <a:r>
              <a:rPr lang="es-CO" sz="6000" dirty="0" smtClean="0"/>
              <a:t>En conclusión así se hizo el negocio …..</a:t>
            </a:r>
            <a:endParaRPr lang="es-CO" sz="6000" dirty="0"/>
          </a:p>
        </p:txBody>
      </p:sp>
    </p:spTree>
    <p:extLst>
      <p:ext uri="{BB962C8B-B14F-4D97-AF65-F5344CB8AC3E}">
        <p14:creationId xmlns:p14="http://schemas.microsoft.com/office/powerpoint/2010/main" val="320219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6643688" y="6503813"/>
            <a:ext cx="2520950" cy="3095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itchFamily="34" charset="0"/>
                <a:cs typeface="+mn-cs"/>
              </a:rPr>
              <a:t>www.angelicalozano.co</a:t>
            </a:r>
            <a:r>
              <a:rPr lang="es-CO" sz="141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itchFamily="34" charset="0"/>
                <a:cs typeface="+mn-cs"/>
              </a:rPr>
              <a:t>m</a:t>
            </a:r>
            <a:endParaRPr lang="es-CO" sz="1410" b="1" dirty="0">
              <a:solidFill>
                <a:schemeClr val="tx1">
                  <a:lumMod val="85000"/>
                  <a:lumOff val="15000"/>
                </a:schemeClr>
              </a:solidFill>
              <a:latin typeface="Bradley Hand ITC" pitchFamily="66" charset="0"/>
              <a:cs typeface="+mn-cs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744217" y="-99392"/>
            <a:ext cx="55640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5400" b="1" dirty="0" smtClean="0">
                <a:latin typeface="Calibri" pitchFamily="34" charset="0"/>
              </a:rPr>
              <a:t>¿ Qué define qué? </a:t>
            </a: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3188567868"/>
              </p:ext>
            </p:extLst>
          </p:nvPr>
        </p:nvGraphicFramePr>
        <p:xfrm>
          <a:off x="1235968" y="1277471"/>
          <a:ext cx="6936432" cy="5031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10 Rectángulo"/>
          <p:cNvSpPr/>
          <p:nvPr/>
        </p:nvSpPr>
        <p:spPr>
          <a:xfrm>
            <a:off x="3385600" y="620688"/>
            <a:ext cx="17951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dirty="0" smtClean="0">
                <a:latin typeface="Calibri" pitchFamily="34" charset="0"/>
              </a:rPr>
              <a:t>Las reglas</a:t>
            </a:r>
          </a:p>
        </p:txBody>
      </p:sp>
    </p:spTree>
    <p:extLst>
      <p:ext uri="{BB962C8B-B14F-4D97-AF65-F5344CB8AC3E}">
        <p14:creationId xmlns:p14="http://schemas.microsoft.com/office/powerpoint/2010/main" val="129838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81 Grupo"/>
          <p:cNvGrpSpPr/>
          <p:nvPr/>
        </p:nvGrpSpPr>
        <p:grpSpPr>
          <a:xfrm>
            <a:off x="251520" y="188640"/>
            <a:ext cx="3140018" cy="2559712"/>
            <a:chOff x="251520" y="188640"/>
            <a:chExt cx="3140018" cy="2559712"/>
          </a:xfrm>
        </p:grpSpPr>
        <p:grpSp>
          <p:nvGrpSpPr>
            <p:cNvPr id="78" name="77 Grupo"/>
            <p:cNvGrpSpPr/>
            <p:nvPr/>
          </p:nvGrpSpPr>
          <p:grpSpPr>
            <a:xfrm>
              <a:off x="251520" y="188640"/>
              <a:ext cx="3140018" cy="2559712"/>
              <a:chOff x="3635896" y="2996952"/>
              <a:chExt cx="3672408" cy="2664296"/>
            </a:xfrm>
          </p:grpSpPr>
          <p:grpSp>
            <p:nvGrpSpPr>
              <p:cNvPr id="74" name="73 Grupo"/>
              <p:cNvGrpSpPr/>
              <p:nvPr/>
            </p:nvGrpSpPr>
            <p:grpSpPr>
              <a:xfrm>
                <a:off x="3763368" y="3140968"/>
                <a:ext cx="2880320" cy="2368372"/>
                <a:chOff x="3288037" y="460121"/>
                <a:chExt cx="5891132" cy="4234971"/>
              </a:xfrm>
            </p:grpSpPr>
            <p:pic>
              <p:nvPicPr>
                <p:cNvPr id="7170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846" t="20914" r="15480" b="15806"/>
                <a:stretch/>
              </p:blipFill>
              <p:spPr bwMode="auto">
                <a:xfrm>
                  <a:off x="3288037" y="460121"/>
                  <a:ext cx="5876601" cy="42095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72" name="71 Forma libre"/>
                <p:cNvSpPr/>
                <p:nvPr/>
              </p:nvSpPr>
              <p:spPr>
                <a:xfrm>
                  <a:off x="3288323" y="474785"/>
                  <a:ext cx="5890846" cy="4167553"/>
                </a:xfrm>
                <a:custGeom>
                  <a:avLst/>
                  <a:gdLst>
                    <a:gd name="connsiteX0" fmla="*/ 0 w 5890846"/>
                    <a:gd name="connsiteY0" fmla="*/ 4167553 h 4167553"/>
                    <a:gd name="connsiteX1" fmla="*/ 0 w 5890846"/>
                    <a:gd name="connsiteY1" fmla="*/ 35169 h 4167553"/>
                    <a:gd name="connsiteX2" fmla="*/ 5873262 w 5890846"/>
                    <a:gd name="connsiteY2" fmla="*/ 0 h 4167553"/>
                    <a:gd name="connsiteX3" fmla="*/ 5890846 w 5890846"/>
                    <a:gd name="connsiteY3" fmla="*/ 756138 h 4167553"/>
                    <a:gd name="connsiteX4" fmla="*/ 5697415 w 5890846"/>
                    <a:gd name="connsiteY4" fmla="*/ 615461 h 4167553"/>
                    <a:gd name="connsiteX5" fmla="*/ 5574323 w 5890846"/>
                    <a:gd name="connsiteY5" fmla="*/ 597877 h 4167553"/>
                    <a:gd name="connsiteX6" fmla="*/ 5345723 w 5890846"/>
                    <a:gd name="connsiteY6" fmla="*/ 439615 h 4167553"/>
                    <a:gd name="connsiteX7" fmla="*/ 703385 w 5890846"/>
                    <a:gd name="connsiteY7" fmla="*/ 1811215 h 4167553"/>
                    <a:gd name="connsiteX8" fmla="*/ 597877 w 5890846"/>
                    <a:gd name="connsiteY8" fmla="*/ 3675184 h 4167553"/>
                    <a:gd name="connsiteX9" fmla="*/ 562708 w 5890846"/>
                    <a:gd name="connsiteY9" fmla="*/ 3675184 h 4167553"/>
                    <a:gd name="connsiteX10" fmla="*/ 422031 w 5890846"/>
                    <a:gd name="connsiteY10" fmla="*/ 3745523 h 4167553"/>
                    <a:gd name="connsiteX11" fmla="*/ 597877 w 5890846"/>
                    <a:gd name="connsiteY11" fmla="*/ 3833446 h 4167553"/>
                    <a:gd name="connsiteX12" fmla="*/ 720969 w 5890846"/>
                    <a:gd name="connsiteY12" fmla="*/ 3903784 h 4167553"/>
                    <a:gd name="connsiteX13" fmla="*/ 685800 w 5890846"/>
                    <a:gd name="connsiteY13" fmla="*/ 4079630 h 4167553"/>
                    <a:gd name="connsiteX14" fmla="*/ 1283677 w 5890846"/>
                    <a:gd name="connsiteY14" fmla="*/ 3974123 h 4167553"/>
                    <a:gd name="connsiteX15" fmla="*/ 1283677 w 5890846"/>
                    <a:gd name="connsiteY15" fmla="*/ 4167553 h 4167553"/>
                    <a:gd name="connsiteX16" fmla="*/ 0 w 5890846"/>
                    <a:gd name="connsiteY16" fmla="*/ 4167553 h 41675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5890846" h="4167553">
                      <a:moveTo>
                        <a:pt x="0" y="4167553"/>
                      </a:moveTo>
                      <a:lnTo>
                        <a:pt x="0" y="35169"/>
                      </a:lnTo>
                      <a:lnTo>
                        <a:pt x="5873262" y="0"/>
                      </a:lnTo>
                      <a:lnTo>
                        <a:pt x="5890846" y="756138"/>
                      </a:lnTo>
                      <a:lnTo>
                        <a:pt x="5697415" y="615461"/>
                      </a:lnTo>
                      <a:lnTo>
                        <a:pt x="5574323" y="597877"/>
                      </a:lnTo>
                      <a:lnTo>
                        <a:pt x="5345723" y="439615"/>
                      </a:lnTo>
                      <a:lnTo>
                        <a:pt x="703385" y="1811215"/>
                      </a:lnTo>
                      <a:lnTo>
                        <a:pt x="597877" y="3675184"/>
                      </a:lnTo>
                      <a:lnTo>
                        <a:pt x="562708" y="3675184"/>
                      </a:lnTo>
                      <a:lnTo>
                        <a:pt x="422031" y="3745523"/>
                      </a:lnTo>
                      <a:lnTo>
                        <a:pt x="597877" y="3833446"/>
                      </a:lnTo>
                      <a:lnTo>
                        <a:pt x="720969" y="3903784"/>
                      </a:lnTo>
                      <a:lnTo>
                        <a:pt x="685800" y="4079630"/>
                      </a:lnTo>
                      <a:lnTo>
                        <a:pt x="1283677" y="3974123"/>
                      </a:lnTo>
                      <a:lnTo>
                        <a:pt x="1283677" y="4167553"/>
                      </a:lnTo>
                      <a:lnTo>
                        <a:pt x="0" y="4167553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73" name="72 Forma libre"/>
                <p:cNvSpPr/>
                <p:nvPr/>
              </p:nvSpPr>
              <p:spPr>
                <a:xfrm>
                  <a:off x="5029200" y="1195754"/>
                  <a:ext cx="4114800" cy="3499338"/>
                </a:xfrm>
                <a:custGeom>
                  <a:avLst/>
                  <a:gdLst>
                    <a:gd name="connsiteX0" fmla="*/ 0 w 4114800"/>
                    <a:gd name="connsiteY0" fmla="*/ 3499338 h 3499338"/>
                    <a:gd name="connsiteX1" fmla="*/ 0 w 4114800"/>
                    <a:gd name="connsiteY1" fmla="*/ 3288323 h 3499338"/>
                    <a:gd name="connsiteX2" fmla="*/ 35169 w 4114800"/>
                    <a:gd name="connsiteY2" fmla="*/ 3182815 h 3499338"/>
                    <a:gd name="connsiteX3" fmla="*/ 158262 w 4114800"/>
                    <a:gd name="connsiteY3" fmla="*/ 3130061 h 3499338"/>
                    <a:gd name="connsiteX4" fmla="*/ 3692769 w 4114800"/>
                    <a:gd name="connsiteY4" fmla="*/ 2338754 h 3499338"/>
                    <a:gd name="connsiteX5" fmla="*/ 3851031 w 4114800"/>
                    <a:gd name="connsiteY5" fmla="*/ 2250831 h 3499338"/>
                    <a:gd name="connsiteX6" fmla="*/ 3921369 w 4114800"/>
                    <a:gd name="connsiteY6" fmla="*/ 263769 h 3499338"/>
                    <a:gd name="connsiteX7" fmla="*/ 3921369 w 4114800"/>
                    <a:gd name="connsiteY7" fmla="*/ 263769 h 3499338"/>
                    <a:gd name="connsiteX8" fmla="*/ 4114800 w 4114800"/>
                    <a:gd name="connsiteY8" fmla="*/ 87923 h 3499338"/>
                    <a:gd name="connsiteX9" fmla="*/ 4114800 w 4114800"/>
                    <a:gd name="connsiteY9" fmla="*/ 0 h 3499338"/>
                    <a:gd name="connsiteX10" fmla="*/ 4114800 w 4114800"/>
                    <a:gd name="connsiteY10" fmla="*/ 3481754 h 3499338"/>
                    <a:gd name="connsiteX11" fmla="*/ 0 w 4114800"/>
                    <a:gd name="connsiteY11" fmla="*/ 3499338 h 3499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114800" h="3499338">
                      <a:moveTo>
                        <a:pt x="0" y="3499338"/>
                      </a:moveTo>
                      <a:lnTo>
                        <a:pt x="0" y="3288323"/>
                      </a:lnTo>
                      <a:lnTo>
                        <a:pt x="35169" y="3182815"/>
                      </a:lnTo>
                      <a:lnTo>
                        <a:pt x="158262" y="3130061"/>
                      </a:lnTo>
                      <a:lnTo>
                        <a:pt x="3692769" y="2338754"/>
                      </a:lnTo>
                      <a:lnTo>
                        <a:pt x="3851031" y="2250831"/>
                      </a:lnTo>
                      <a:lnTo>
                        <a:pt x="3921369" y="263769"/>
                      </a:lnTo>
                      <a:lnTo>
                        <a:pt x="3921369" y="263769"/>
                      </a:lnTo>
                      <a:lnTo>
                        <a:pt x="4114800" y="87923"/>
                      </a:lnTo>
                      <a:lnTo>
                        <a:pt x="4114800" y="0"/>
                      </a:lnTo>
                      <a:lnTo>
                        <a:pt x="4114800" y="3481754"/>
                      </a:lnTo>
                      <a:lnTo>
                        <a:pt x="0" y="3499338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</p:grpSp>
          <p:sp>
            <p:nvSpPr>
              <p:cNvPr id="75" name="74 Rectángulo"/>
              <p:cNvSpPr/>
              <p:nvPr/>
            </p:nvSpPr>
            <p:spPr>
              <a:xfrm>
                <a:off x="3635896" y="5445224"/>
                <a:ext cx="3240360" cy="21602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76" name="75 Rectángulo"/>
              <p:cNvSpPr/>
              <p:nvPr/>
            </p:nvSpPr>
            <p:spPr>
              <a:xfrm>
                <a:off x="6626493" y="2996952"/>
                <a:ext cx="249763" cy="255628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77" name="76 Rectángulo"/>
              <p:cNvSpPr/>
              <p:nvPr/>
            </p:nvSpPr>
            <p:spPr>
              <a:xfrm>
                <a:off x="3635896" y="2996952"/>
                <a:ext cx="3672408" cy="360040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sp>
          <p:nvSpPr>
            <p:cNvPr id="79" name="78 Elipse"/>
            <p:cNvSpPr/>
            <p:nvPr/>
          </p:nvSpPr>
          <p:spPr>
            <a:xfrm>
              <a:off x="1259632" y="1052736"/>
              <a:ext cx="561897" cy="864096"/>
            </a:xfrm>
            <a:prstGeom prst="ellipse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3" name="1 Título"/>
            <p:cNvSpPr txBox="1">
              <a:spLocks/>
            </p:cNvSpPr>
            <p:nvPr/>
          </p:nvSpPr>
          <p:spPr bwMode="auto">
            <a:xfrm>
              <a:off x="1259632" y="1121216"/>
              <a:ext cx="681269" cy="673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marL="914400" indent="-9144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buFontTx/>
                <a:buAutoNum type="arabicPeriod"/>
              </a:pPr>
              <a:endParaRPr lang="es-ES" sz="3200" b="1" dirty="0">
                <a:solidFill>
                  <a:schemeClr val="bg1"/>
                </a:solidFill>
                <a:latin typeface="Calibri" pitchFamily="34" charset="0"/>
              </a:endParaRPr>
            </a:p>
            <a:p>
              <a:pPr eaLnBrk="1" hangingPunct="1">
                <a:buFontTx/>
                <a:buAutoNum type="arabicPeriod"/>
              </a:pPr>
              <a:endParaRPr lang="es-ES" sz="3200" b="1" dirty="0">
                <a:solidFill>
                  <a:schemeClr val="bg1"/>
                </a:solidFill>
                <a:latin typeface="Calibri" pitchFamily="34" charset="0"/>
              </a:endParaRPr>
            </a:p>
            <a:p>
              <a:pPr marL="0" indent="0" eaLnBrk="1" hangingPunct="1"/>
              <a:endParaRPr lang="es-ES" sz="3200" b="1" dirty="0" smtClean="0">
                <a:solidFill>
                  <a:schemeClr val="bg1"/>
                </a:solidFill>
                <a:latin typeface="Calibri" pitchFamily="34" charset="0"/>
              </a:endParaRPr>
            </a:p>
            <a:p>
              <a:pPr marL="0" indent="0" eaLnBrk="1" hangingPunct="1"/>
              <a:r>
                <a:rPr lang="es-ES" sz="3200" dirty="0" smtClean="0">
                  <a:solidFill>
                    <a:schemeClr val="bg1"/>
                  </a:solidFill>
                  <a:latin typeface="Calibri" pitchFamily="34" charset="0"/>
                </a:rPr>
                <a:t>¿?</a:t>
              </a:r>
            </a:p>
            <a:p>
              <a:pPr marL="0" indent="0" eaLnBrk="1" hangingPunct="1"/>
              <a:endParaRPr lang="es-ES" sz="3200" b="1" dirty="0">
                <a:solidFill>
                  <a:schemeClr val="bg1"/>
                </a:solidFill>
                <a:latin typeface="Calibri" pitchFamily="34" charset="0"/>
              </a:endParaRPr>
            </a:p>
            <a:p>
              <a:pPr eaLnBrk="1" hangingPunct="1">
                <a:buFontTx/>
                <a:buAutoNum type="arabicPeriod"/>
              </a:pPr>
              <a:endParaRPr lang="es-ES" sz="3200" b="1" dirty="0">
                <a:solidFill>
                  <a:schemeClr val="bg1"/>
                </a:solidFill>
                <a:latin typeface="Calibri" pitchFamily="34" charset="0"/>
              </a:endParaRPr>
            </a:p>
            <a:p>
              <a:pPr eaLnBrk="1" hangingPunct="1"/>
              <a:endParaRPr lang="es-ES" sz="32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cxnSp>
        <p:nvCxnSpPr>
          <p:cNvPr id="23" name="22 Conector recto"/>
          <p:cNvCxnSpPr/>
          <p:nvPr/>
        </p:nvCxnSpPr>
        <p:spPr>
          <a:xfrm>
            <a:off x="0" y="2708920"/>
            <a:ext cx="9144000" cy="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29 Elipse"/>
          <p:cNvSpPr/>
          <p:nvPr/>
        </p:nvSpPr>
        <p:spPr>
          <a:xfrm>
            <a:off x="-36512" y="2564904"/>
            <a:ext cx="432048" cy="36004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53" name="52 Conector recto"/>
          <p:cNvCxnSpPr/>
          <p:nvPr/>
        </p:nvCxnSpPr>
        <p:spPr>
          <a:xfrm flipV="1">
            <a:off x="179512" y="188640"/>
            <a:ext cx="0" cy="2376265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53 Conector recto"/>
          <p:cNvCxnSpPr/>
          <p:nvPr/>
        </p:nvCxnSpPr>
        <p:spPr>
          <a:xfrm flipV="1">
            <a:off x="1043608" y="2924944"/>
            <a:ext cx="0" cy="3168352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1 Título"/>
          <p:cNvSpPr txBox="1">
            <a:spLocks/>
          </p:cNvSpPr>
          <p:nvPr/>
        </p:nvSpPr>
        <p:spPr bwMode="auto">
          <a:xfrm rot="16200000">
            <a:off x="-572490" y="1228672"/>
            <a:ext cx="1864041" cy="504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914400" indent="-9144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AutoNum type="arabicPeriod"/>
            </a:pPr>
            <a:endParaRPr lang="es-ES" b="1" dirty="0">
              <a:latin typeface="Calibri" pitchFamily="34" charset="0"/>
            </a:endParaRPr>
          </a:p>
          <a:p>
            <a:pPr eaLnBrk="1" hangingPunct="1">
              <a:buFontTx/>
              <a:buAutoNum type="arabicPeriod"/>
            </a:pPr>
            <a:endParaRPr lang="es-ES" b="1" dirty="0">
              <a:latin typeface="Calibri" pitchFamily="34" charset="0"/>
            </a:endParaRPr>
          </a:p>
          <a:p>
            <a:pPr marL="0" indent="0" eaLnBrk="1" hangingPunct="1"/>
            <a:endParaRPr lang="es-ES" b="1" dirty="0" smtClean="0">
              <a:latin typeface="Calibri" pitchFamily="34" charset="0"/>
            </a:endParaRPr>
          </a:p>
          <a:p>
            <a:pPr marL="0" indent="0" eaLnBrk="1" hangingPunct="1"/>
            <a:r>
              <a:rPr lang="es-ES" dirty="0" smtClean="0">
                <a:latin typeface="Calibri" pitchFamily="34" charset="0"/>
              </a:rPr>
              <a:t>Noviembre 2010</a:t>
            </a:r>
          </a:p>
          <a:p>
            <a:pPr marL="0" indent="0" eaLnBrk="1" hangingPunct="1"/>
            <a:endParaRPr lang="es-ES" b="1" dirty="0">
              <a:latin typeface="Calibri" pitchFamily="34" charset="0"/>
            </a:endParaRPr>
          </a:p>
          <a:p>
            <a:pPr eaLnBrk="1" hangingPunct="1">
              <a:buFontTx/>
              <a:buAutoNum type="arabicPeriod"/>
            </a:pPr>
            <a:endParaRPr lang="es-ES" b="1" dirty="0">
              <a:latin typeface="Calibri" pitchFamily="34" charset="0"/>
            </a:endParaRPr>
          </a:p>
          <a:p>
            <a:pPr eaLnBrk="1" hangingPunct="1"/>
            <a:endParaRPr lang="es-ES" b="1" dirty="0">
              <a:latin typeface="Calibri" pitchFamily="34" charset="0"/>
            </a:endParaRPr>
          </a:p>
        </p:txBody>
      </p:sp>
      <p:sp>
        <p:nvSpPr>
          <p:cNvPr id="61" name="1 Título"/>
          <p:cNvSpPr txBox="1">
            <a:spLocks/>
          </p:cNvSpPr>
          <p:nvPr/>
        </p:nvSpPr>
        <p:spPr bwMode="auto">
          <a:xfrm rot="10800000" flipV="1">
            <a:off x="945432" y="-99391"/>
            <a:ext cx="4922712" cy="605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914400" indent="-9144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AutoNum type="arabicPeriod"/>
            </a:pPr>
            <a:endParaRPr lang="es-ES" sz="2400" b="1" dirty="0">
              <a:latin typeface="Calibri" pitchFamily="34" charset="0"/>
            </a:endParaRPr>
          </a:p>
          <a:p>
            <a:pPr eaLnBrk="1" hangingPunct="1">
              <a:buFontTx/>
              <a:buAutoNum type="arabicPeriod"/>
            </a:pPr>
            <a:endParaRPr lang="es-ES" sz="2400" b="1" dirty="0">
              <a:latin typeface="Calibri" pitchFamily="34" charset="0"/>
            </a:endParaRPr>
          </a:p>
          <a:p>
            <a:pPr marL="0" indent="0" eaLnBrk="1" hangingPunct="1"/>
            <a:endParaRPr lang="es-ES" sz="2400" b="1" dirty="0" smtClean="0">
              <a:latin typeface="Calibri" pitchFamily="34" charset="0"/>
            </a:endParaRPr>
          </a:p>
          <a:p>
            <a:pPr marL="0" indent="0" eaLnBrk="1" hangingPunct="1"/>
            <a:r>
              <a:rPr lang="es-ES" sz="2400" dirty="0" smtClean="0">
                <a:latin typeface="Calibri" pitchFamily="34" charset="0"/>
              </a:rPr>
              <a:t>Privados pintan el negocio</a:t>
            </a:r>
          </a:p>
          <a:p>
            <a:pPr marL="0" indent="0" eaLnBrk="1" hangingPunct="1"/>
            <a:endParaRPr lang="es-ES" sz="2400" b="1" dirty="0">
              <a:latin typeface="Calibri" pitchFamily="34" charset="0"/>
            </a:endParaRPr>
          </a:p>
          <a:p>
            <a:pPr eaLnBrk="1" hangingPunct="1">
              <a:buFontTx/>
              <a:buAutoNum type="arabicPeriod"/>
            </a:pPr>
            <a:endParaRPr lang="es-ES" sz="2400" b="1" dirty="0">
              <a:latin typeface="Calibri" pitchFamily="34" charset="0"/>
            </a:endParaRPr>
          </a:p>
          <a:p>
            <a:pPr eaLnBrk="1" hangingPunct="1"/>
            <a:endParaRPr lang="es-ES" sz="2400" b="1" dirty="0">
              <a:latin typeface="Calibri" pitchFamily="34" charset="0"/>
            </a:endParaRPr>
          </a:p>
        </p:txBody>
      </p:sp>
      <p:cxnSp>
        <p:nvCxnSpPr>
          <p:cNvPr id="64" name="63 Conector recto"/>
          <p:cNvCxnSpPr/>
          <p:nvPr/>
        </p:nvCxnSpPr>
        <p:spPr>
          <a:xfrm>
            <a:off x="179512" y="188640"/>
            <a:ext cx="79208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79 Elipse"/>
          <p:cNvSpPr/>
          <p:nvPr/>
        </p:nvSpPr>
        <p:spPr>
          <a:xfrm>
            <a:off x="830263" y="2564904"/>
            <a:ext cx="432048" cy="36004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1" name="1 Título"/>
          <p:cNvSpPr txBox="1">
            <a:spLocks/>
          </p:cNvSpPr>
          <p:nvPr/>
        </p:nvSpPr>
        <p:spPr bwMode="auto">
          <a:xfrm rot="16200000">
            <a:off x="-914214" y="3877337"/>
            <a:ext cx="3560970" cy="504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914400" indent="-9144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AutoNum type="arabicPeriod"/>
            </a:pPr>
            <a:endParaRPr lang="es-ES" b="1" dirty="0">
              <a:latin typeface="Calibri" pitchFamily="34" charset="0"/>
            </a:endParaRPr>
          </a:p>
          <a:p>
            <a:pPr eaLnBrk="1" hangingPunct="1">
              <a:buFontTx/>
              <a:buAutoNum type="arabicPeriod"/>
            </a:pPr>
            <a:endParaRPr lang="es-ES" b="1" dirty="0">
              <a:latin typeface="Calibri" pitchFamily="34" charset="0"/>
            </a:endParaRPr>
          </a:p>
          <a:p>
            <a:pPr marL="0" indent="0" eaLnBrk="1" hangingPunct="1"/>
            <a:endParaRPr lang="es-ES" b="1" dirty="0" smtClean="0">
              <a:latin typeface="Calibri" pitchFamily="34" charset="0"/>
            </a:endParaRPr>
          </a:p>
          <a:p>
            <a:pPr marL="0" indent="0" eaLnBrk="1" hangingPunct="1"/>
            <a:r>
              <a:rPr lang="es-ES" dirty="0" smtClean="0">
                <a:latin typeface="Calibri" pitchFamily="34" charset="0"/>
              </a:rPr>
              <a:t>Diciembre 2010/Abril 2011</a:t>
            </a:r>
          </a:p>
          <a:p>
            <a:pPr marL="0" indent="0" eaLnBrk="1" hangingPunct="1"/>
            <a:endParaRPr lang="es-ES" b="1" dirty="0">
              <a:latin typeface="Calibri" pitchFamily="34" charset="0"/>
            </a:endParaRPr>
          </a:p>
          <a:p>
            <a:pPr eaLnBrk="1" hangingPunct="1">
              <a:buFontTx/>
              <a:buAutoNum type="arabicPeriod"/>
            </a:pPr>
            <a:endParaRPr lang="es-ES" b="1" dirty="0">
              <a:latin typeface="Calibri" pitchFamily="34" charset="0"/>
            </a:endParaRPr>
          </a:p>
          <a:p>
            <a:pPr eaLnBrk="1" hangingPunct="1"/>
            <a:endParaRPr lang="es-ES" b="1" dirty="0">
              <a:latin typeface="Calibri" pitchFamily="34" charset="0"/>
            </a:endParaRPr>
          </a:p>
        </p:txBody>
      </p:sp>
      <p:sp>
        <p:nvSpPr>
          <p:cNvPr id="90" name="1 Título"/>
          <p:cNvSpPr txBox="1">
            <a:spLocks/>
          </p:cNvSpPr>
          <p:nvPr/>
        </p:nvSpPr>
        <p:spPr bwMode="auto">
          <a:xfrm rot="5400000" flipV="1">
            <a:off x="-311661" y="4015267"/>
            <a:ext cx="1561090" cy="578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914400" indent="-9144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AutoNum type="arabicPeriod"/>
            </a:pPr>
            <a:endParaRPr lang="es-ES" sz="4800" dirty="0">
              <a:latin typeface="Calibri" pitchFamily="34" charset="0"/>
            </a:endParaRPr>
          </a:p>
          <a:p>
            <a:pPr eaLnBrk="1" hangingPunct="1">
              <a:buFontTx/>
              <a:buAutoNum type="arabicPeriod"/>
            </a:pPr>
            <a:endParaRPr lang="es-ES" sz="4800" dirty="0">
              <a:latin typeface="Calibri" pitchFamily="34" charset="0"/>
            </a:endParaRPr>
          </a:p>
          <a:p>
            <a:pPr marL="0" indent="0" eaLnBrk="1" hangingPunct="1"/>
            <a:endParaRPr lang="es-ES" sz="4800" dirty="0" smtClean="0">
              <a:latin typeface="Calibri" pitchFamily="34" charset="0"/>
            </a:endParaRPr>
          </a:p>
          <a:p>
            <a:pPr marL="0" indent="0" eaLnBrk="1" hangingPunct="1"/>
            <a:r>
              <a:rPr lang="es-ES" sz="4800" dirty="0" smtClean="0">
                <a:latin typeface="Calibri" pitchFamily="34" charset="0"/>
              </a:rPr>
              <a:t>SDA</a:t>
            </a:r>
          </a:p>
          <a:p>
            <a:pPr marL="0" indent="0" eaLnBrk="1" hangingPunct="1"/>
            <a:endParaRPr lang="es-ES" sz="4800" dirty="0">
              <a:latin typeface="Calibri" pitchFamily="34" charset="0"/>
            </a:endParaRPr>
          </a:p>
          <a:p>
            <a:pPr eaLnBrk="1" hangingPunct="1">
              <a:buFontTx/>
              <a:buAutoNum type="arabicPeriod"/>
            </a:pPr>
            <a:endParaRPr lang="es-ES" sz="4800" dirty="0">
              <a:latin typeface="Calibri" pitchFamily="34" charset="0"/>
            </a:endParaRPr>
          </a:p>
          <a:p>
            <a:pPr eaLnBrk="1" hangingPunct="1"/>
            <a:endParaRPr lang="es-ES" sz="4800" dirty="0">
              <a:latin typeface="Calibri" pitchFamily="34" charset="0"/>
            </a:endParaRPr>
          </a:p>
        </p:txBody>
      </p:sp>
      <p:sp>
        <p:nvSpPr>
          <p:cNvPr id="91" name="1 Título"/>
          <p:cNvSpPr txBox="1">
            <a:spLocks/>
          </p:cNvSpPr>
          <p:nvPr/>
        </p:nvSpPr>
        <p:spPr bwMode="auto">
          <a:xfrm rot="10800000" flipV="1">
            <a:off x="1043607" y="2708921"/>
            <a:ext cx="2513079" cy="108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914400" indent="-9144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Tx/>
              <a:buAutoNum type="arabicPeriod"/>
            </a:pPr>
            <a:endParaRPr lang="es-ES" sz="2400" b="1" dirty="0">
              <a:latin typeface="Calibri" pitchFamily="34" charset="0"/>
            </a:endParaRPr>
          </a:p>
          <a:p>
            <a:pPr algn="ctr" eaLnBrk="1" hangingPunct="1">
              <a:buFontTx/>
              <a:buAutoNum type="arabicPeriod"/>
            </a:pPr>
            <a:endParaRPr lang="es-ES" sz="2400" b="1" dirty="0">
              <a:latin typeface="Calibri" pitchFamily="34" charset="0"/>
            </a:endParaRPr>
          </a:p>
          <a:p>
            <a:pPr marL="0" indent="0" algn="ctr" eaLnBrk="1" hangingPunct="1"/>
            <a:endParaRPr lang="es-ES" sz="2400" b="1" dirty="0" smtClean="0">
              <a:latin typeface="Calibri" pitchFamily="34" charset="0"/>
            </a:endParaRPr>
          </a:p>
          <a:p>
            <a:pPr marL="0" indent="0" algn="ctr" eaLnBrk="1" hangingPunct="1"/>
            <a:r>
              <a:rPr lang="es-ES" sz="2400" b="1" dirty="0" smtClean="0">
                <a:latin typeface="Calibri" pitchFamily="34" charset="0"/>
              </a:rPr>
              <a:t>Acepta el negocio de quienes lo pintaron</a:t>
            </a:r>
            <a:endParaRPr lang="es-ES" sz="2400" b="1" dirty="0">
              <a:latin typeface="Calibri" pitchFamily="34" charset="0"/>
            </a:endParaRPr>
          </a:p>
          <a:p>
            <a:pPr algn="ctr" eaLnBrk="1" hangingPunct="1">
              <a:buFontTx/>
              <a:buAutoNum type="arabicPeriod"/>
            </a:pPr>
            <a:endParaRPr lang="es-ES" sz="2400" b="1" dirty="0">
              <a:latin typeface="Calibri" pitchFamily="34" charset="0"/>
            </a:endParaRPr>
          </a:p>
          <a:p>
            <a:pPr algn="ctr" eaLnBrk="1" hangingPunct="1"/>
            <a:endParaRPr lang="es-ES" sz="2400" b="1" dirty="0">
              <a:latin typeface="Calibri" pitchFamily="34" charset="0"/>
            </a:endParaRPr>
          </a:p>
        </p:txBody>
      </p:sp>
      <p:sp>
        <p:nvSpPr>
          <p:cNvPr id="92" name="91 Flecha abajo"/>
          <p:cNvSpPr/>
          <p:nvPr/>
        </p:nvSpPr>
        <p:spPr>
          <a:xfrm>
            <a:off x="1962562" y="4149080"/>
            <a:ext cx="521206" cy="360040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3" name="1 Título"/>
          <p:cNvSpPr txBox="1">
            <a:spLocks/>
          </p:cNvSpPr>
          <p:nvPr/>
        </p:nvSpPr>
        <p:spPr bwMode="auto">
          <a:xfrm rot="10800000" flipV="1">
            <a:off x="1115617" y="4941166"/>
            <a:ext cx="2201418" cy="504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914400" indent="-9144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algn="ctr" eaLnBrk="1" hangingPunct="1"/>
            <a:endParaRPr lang="es-ES" sz="3200" b="1" dirty="0">
              <a:latin typeface="Calibri" pitchFamily="34" charset="0"/>
            </a:endParaRPr>
          </a:p>
          <a:p>
            <a:pPr marL="0" indent="0" algn="ctr" eaLnBrk="1" hangingPunct="1"/>
            <a:endParaRPr lang="es-ES" sz="3200" b="1" dirty="0">
              <a:latin typeface="Calibri" pitchFamily="34" charset="0"/>
            </a:endParaRPr>
          </a:p>
          <a:p>
            <a:pPr marL="0" indent="0" algn="ctr" eaLnBrk="1" hangingPunct="1"/>
            <a:endParaRPr lang="es-ES" sz="3200" b="1" dirty="0" smtClean="0">
              <a:latin typeface="Calibri" pitchFamily="34" charset="0"/>
            </a:endParaRPr>
          </a:p>
          <a:p>
            <a:pPr marL="0" indent="0" algn="ctr" eaLnBrk="1" hangingPunct="1"/>
            <a:r>
              <a:rPr lang="es-ES" sz="3200" dirty="0" smtClean="0">
                <a:latin typeface="Calibri" pitchFamily="34" charset="0"/>
              </a:rPr>
              <a:t>Salpicón normativo</a:t>
            </a:r>
          </a:p>
          <a:p>
            <a:pPr marL="0" indent="0" algn="ctr" eaLnBrk="1" hangingPunct="1"/>
            <a:endParaRPr lang="es-ES" sz="3200" b="1" dirty="0">
              <a:latin typeface="Calibri" pitchFamily="34" charset="0"/>
            </a:endParaRPr>
          </a:p>
          <a:p>
            <a:pPr algn="ctr" eaLnBrk="1" hangingPunct="1">
              <a:buFontTx/>
              <a:buAutoNum type="arabicPeriod"/>
            </a:pPr>
            <a:endParaRPr lang="es-ES" sz="3200" b="1" dirty="0">
              <a:latin typeface="Calibri" pitchFamily="34" charset="0"/>
            </a:endParaRPr>
          </a:p>
          <a:p>
            <a:pPr algn="ctr" eaLnBrk="1" hangingPunct="1"/>
            <a:endParaRPr lang="es-ES" sz="3200" b="1" dirty="0">
              <a:latin typeface="Calibri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 rot="20450965">
            <a:off x="631398" y="2123048"/>
            <a:ext cx="338547" cy="67198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46" name="45 Conector recto"/>
          <p:cNvCxnSpPr/>
          <p:nvPr/>
        </p:nvCxnSpPr>
        <p:spPr>
          <a:xfrm flipH="1" flipV="1">
            <a:off x="4067945" y="361594"/>
            <a:ext cx="2" cy="5680507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46 Elipse"/>
          <p:cNvSpPr/>
          <p:nvPr/>
        </p:nvSpPr>
        <p:spPr>
          <a:xfrm>
            <a:off x="3851923" y="2564904"/>
            <a:ext cx="432048" cy="36004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8" name="1 Título"/>
          <p:cNvSpPr txBox="1">
            <a:spLocks/>
          </p:cNvSpPr>
          <p:nvPr/>
        </p:nvSpPr>
        <p:spPr bwMode="auto">
          <a:xfrm rot="16200000">
            <a:off x="3095837" y="4041066"/>
            <a:ext cx="1656185" cy="43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914400" indent="-9144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AutoNum type="arabicPeriod"/>
            </a:pPr>
            <a:endParaRPr lang="es-ES" b="1" dirty="0">
              <a:latin typeface="Calibri" pitchFamily="34" charset="0"/>
            </a:endParaRPr>
          </a:p>
          <a:p>
            <a:pPr eaLnBrk="1" hangingPunct="1">
              <a:buFontTx/>
              <a:buAutoNum type="arabicPeriod"/>
            </a:pPr>
            <a:endParaRPr lang="es-ES" b="1" dirty="0">
              <a:latin typeface="Calibri" pitchFamily="34" charset="0"/>
            </a:endParaRPr>
          </a:p>
          <a:p>
            <a:pPr marL="0" indent="0" eaLnBrk="1" hangingPunct="1"/>
            <a:endParaRPr lang="es-ES" b="1" dirty="0" smtClean="0">
              <a:latin typeface="Calibri" pitchFamily="34" charset="0"/>
            </a:endParaRPr>
          </a:p>
          <a:p>
            <a:pPr marL="0" indent="0" eaLnBrk="1" hangingPunct="1"/>
            <a:r>
              <a:rPr lang="es-ES" dirty="0" smtClean="0">
                <a:latin typeface="Calibri" pitchFamily="34" charset="0"/>
              </a:rPr>
              <a:t>Mayo 2011</a:t>
            </a:r>
          </a:p>
          <a:p>
            <a:pPr marL="0" indent="0" eaLnBrk="1" hangingPunct="1"/>
            <a:endParaRPr lang="es-ES" b="1" dirty="0">
              <a:latin typeface="Calibri" pitchFamily="34" charset="0"/>
            </a:endParaRPr>
          </a:p>
          <a:p>
            <a:pPr eaLnBrk="1" hangingPunct="1">
              <a:buFontTx/>
              <a:buAutoNum type="arabicPeriod"/>
            </a:pPr>
            <a:endParaRPr lang="es-ES" b="1" dirty="0">
              <a:latin typeface="Calibri" pitchFamily="34" charset="0"/>
            </a:endParaRPr>
          </a:p>
          <a:p>
            <a:pPr eaLnBrk="1" hangingPunct="1"/>
            <a:endParaRPr lang="es-ES" b="1" dirty="0">
              <a:latin typeface="Calibri" pitchFamily="34" charset="0"/>
            </a:endParaRPr>
          </a:p>
        </p:txBody>
      </p:sp>
      <p:sp>
        <p:nvSpPr>
          <p:cNvPr id="49" name="1 Título"/>
          <p:cNvSpPr txBox="1">
            <a:spLocks/>
          </p:cNvSpPr>
          <p:nvPr/>
        </p:nvSpPr>
        <p:spPr bwMode="auto">
          <a:xfrm rot="10800000" flipV="1">
            <a:off x="4139952" y="2852935"/>
            <a:ext cx="1872208" cy="828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914400" indent="-9144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Tx/>
              <a:buAutoNum type="arabicPeriod"/>
            </a:pPr>
            <a:endParaRPr lang="es-ES" sz="2000" dirty="0" smtClean="0">
              <a:latin typeface="Calibri" pitchFamily="34" charset="0"/>
            </a:endParaRPr>
          </a:p>
          <a:p>
            <a:pPr algn="ctr" eaLnBrk="1" hangingPunct="1">
              <a:buFontTx/>
              <a:buAutoNum type="arabicPeriod"/>
            </a:pPr>
            <a:endParaRPr lang="es-ES" sz="2000" dirty="0" smtClean="0">
              <a:latin typeface="Calibri" pitchFamily="34" charset="0"/>
            </a:endParaRPr>
          </a:p>
          <a:p>
            <a:pPr marL="0" indent="0" algn="ctr" eaLnBrk="1" hangingPunct="1"/>
            <a:r>
              <a:rPr lang="es-ES" sz="2000" dirty="0" smtClean="0">
                <a:latin typeface="Calibri" pitchFamily="34" charset="0"/>
              </a:rPr>
              <a:t>Usurpa </a:t>
            </a:r>
          </a:p>
          <a:p>
            <a:pPr marL="0" indent="0" algn="ctr" eaLnBrk="1" hangingPunct="1"/>
            <a:r>
              <a:rPr lang="es-ES" sz="2000" dirty="0" smtClean="0">
                <a:latin typeface="Calibri" pitchFamily="34" charset="0"/>
              </a:rPr>
              <a:t>competencia del Concejo</a:t>
            </a:r>
            <a:endParaRPr lang="es-ES" dirty="0" smtClean="0">
              <a:latin typeface="Calibri" pitchFamily="34" charset="0"/>
            </a:endParaRPr>
          </a:p>
          <a:p>
            <a:pPr algn="ctr" eaLnBrk="1" hangingPunct="1">
              <a:buFontTx/>
              <a:buAutoNum type="arabicPeriod"/>
            </a:pPr>
            <a:endParaRPr lang="es-ES" sz="2000" dirty="0" smtClean="0">
              <a:latin typeface="Calibri" pitchFamily="34" charset="0"/>
            </a:endParaRPr>
          </a:p>
          <a:p>
            <a:pPr algn="ctr" eaLnBrk="1" hangingPunct="1"/>
            <a:endParaRPr lang="es-ES" sz="2000" dirty="0">
              <a:latin typeface="Calibri" pitchFamily="34" charset="0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0" t="5001" r="6238" b="7813"/>
          <a:stretch/>
        </p:blipFill>
        <p:spPr>
          <a:xfrm>
            <a:off x="4243557" y="3789039"/>
            <a:ext cx="1729890" cy="1728193"/>
          </a:xfrm>
          <a:prstGeom prst="rect">
            <a:avLst/>
          </a:prstGeom>
        </p:spPr>
      </p:pic>
      <p:pic>
        <p:nvPicPr>
          <p:cNvPr id="51" name="50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13" y="1115407"/>
            <a:ext cx="522163" cy="515769"/>
          </a:xfrm>
          <a:prstGeom prst="rect">
            <a:avLst/>
          </a:prstGeom>
        </p:spPr>
      </p:pic>
      <p:pic>
        <p:nvPicPr>
          <p:cNvPr id="55" name="54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124744"/>
            <a:ext cx="529352" cy="529352"/>
          </a:xfrm>
          <a:prstGeom prst="rect">
            <a:avLst/>
          </a:prstGeom>
        </p:spPr>
      </p:pic>
      <p:pic>
        <p:nvPicPr>
          <p:cNvPr id="56" name="5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124744"/>
            <a:ext cx="561667" cy="561667"/>
          </a:xfrm>
          <a:prstGeom prst="rect">
            <a:avLst/>
          </a:prstGeom>
        </p:spPr>
      </p:pic>
      <p:pic>
        <p:nvPicPr>
          <p:cNvPr id="62" name="61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067133"/>
            <a:ext cx="561667" cy="561667"/>
          </a:xfrm>
          <a:prstGeom prst="rect">
            <a:avLst/>
          </a:prstGeom>
        </p:spPr>
      </p:pic>
      <p:pic>
        <p:nvPicPr>
          <p:cNvPr id="63" name="62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928" y="1099448"/>
            <a:ext cx="529352" cy="529352"/>
          </a:xfrm>
          <a:prstGeom prst="rect">
            <a:avLst/>
          </a:prstGeom>
        </p:spPr>
      </p:pic>
      <p:pic>
        <p:nvPicPr>
          <p:cNvPr id="65" name="6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113031"/>
            <a:ext cx="522163" cy="515769"/>
          </a:xfrm>
          <a:prstGeom prst="rect">
            <a:avLst/>
          </a:prstGeom>
        </p:spPr>
      </p:pic>
      <p:sp>
        <p:nvSpPr>
          <p:cNvPr id="66" name="1 Título"/>
          <p:cNvSpPr txBox="1">
            <a:spLocks/>
          </p:cNvSpPr>
          <p:nvPr/>
        </p:nvSpPr>
        <p:spPr bwMode="auto">
          <a:xfrm rot="10800000" flipV="1">
            <a:off x="4981234" y="1232756"/>
            <a:ext cx="814902" cy="756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914400" indent="-9144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Tx/>
              <a:buAutoNum type="arabicPeriod"/>
            </a:pPr>
            <a:endParaRPr lang="es-ES" sz="3400" b="1" dirty="0">
              <a:latin typeface="Arial Black" pitchFamily="34" charset="0"/>
            </a:endParaRPr>
          </a:p>
          <a:p>
            <a:pPr marL="0" indent="0" algn="ctr" eaLnBrk="1" hangingPunct="1"/>
            <a:r>
              <a:rPr lang="es-ES" sz="3400" b="1" dirty="0" smtClean="0">
                <a:latin typeface="Arial Black" pitchFamily="34" charset="0"/>
              </a:rPr>
              <a:t>¿?</a:t>
            </a:r>
            <a:endParaRPr lang="es-ES" sz="3400" b="1" dirty="0">
              <a:latin typeface="Arial Black" pitchFamily="34" charset="0"/>
            </a:endParaRPr>
          </a:p>
          <a:p>
            <a:pPr algn="ctr" eaLnBrk="1" hangingPunct="1">
              <a:buFontTx/>
              <a:buAutoNum type="arabicPeriod"/>
            </a:pPr>
            <a:endParaRPr lang="es-ES" sz="3400" b="1" dirty="0">
              <a:latin typeface="Arial Black" pitchFamily="34" charset="0"/>
            </a:endParaRPr>
          </a:p>
          <a:p>
            <a:pPr algn="ctr" eaLnBrk="1" hangingPunct="1"/>
            <a:endParaRPr lang="es-ES" sz="3400" b="1" dirty="0">
              <a:latin typeface="Arial Black" pitchFamily="34" charset="0"/>
            </a:endParaRPr>
          </a:p>
        </p:txBody>
      </p:sp>
      <p:sp>
        <p:nvSpPr>
          <p:cNvPr id="69" name="68 Elipse"/>
          <p:cNvSpPr/>
          <p:nvPr/>
        </p:nvSpPr>
        <p:spPr>
          <a:xfrm>
            <a:off x="6084171" y="2564904"/>
            <a:ext cx="432048" cy="36004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70" name="69 Conector recto"/>
          <p:cNvCxnSpPr/>
          <p:nvPr/>
        </p:nvCxnSpPr>
        <p:spPr>
          <a:xfrm flipV="1">
            <a:off x="6300195" y="2924945"/>
            <a:ext cx="0" cy="3117156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1 Título"/>
          <p:cNvSpPr txBox="1">
            <a:spLocks/>
          </p:cNvSpPr>
          <p:nvPr/>
        </p:nvSpPr>
        <p:spPr bwMode="auto">
          <a:xfrm rot="16200000">
            <a:off x="5328085" y="4041066"/>
            <a:ext cx="1656185" cy="43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914400" indent="-9144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AutoNum type="arabicPeriod"/>
            </a:pPr>
            <a:endParaRPr lang="es-ES" b="1" dirty="0">
              <a:latin typeface="Calibri" pitchFamily="34" charset="0"/>
            </a:endParaRPr>
          </a:p>
          <a:p>
            <a:pPr eaLnBrk="1" hangingPunct="1">
              <a:buFontTx/>
              <a:buAutoNum type="arabicPeriod"/>
            </a:pPr>
            <a:endParaRPr lang="es-ES" b="1" dirty="0">
              <a:latin typeface="Calibri" pitchFamily="34" charset="0"/>
            </a:endParaRPr>
          </a:p>
          <a:p>
            <a:pPr marL="0" indent="0" eaLnBrk="1" hangingPunct="1"/>
            <a:endParaRPr lang="es-ES" b="1" dirty="0" smtClean="0">
              <a:latin typeface="Calibri" pitchFamily="34" charset="0"/>
            </a:endParaRPr>
          </a:p>
          <a:p>
            <a:pPr marL="0" indent="0" eaLnBrk="1" hangingPunct="1"/>
            <a:r>
              <a:rPr lang="es-ES" dirty="0" smtClean="0">
                <a:latin typeface="Calibri" pitchFamily="34" charset="0"/>
              </a:rPr>
              <a:t>Julio 2011</a:t>
            </a:r>
          </a:p>
          <a:p>
            <a:pPr marL="0" indent="0" eaLnBrk="1" hangingPunct="1"/>
            <a:endParaRPr lang="es-ES" b="1" dirty="0">
              <a:latin typeface="Calibri" pitchFamily="34" charset="0"/>
            </a:endParaRPr>
          </a:p>
          <a:p>
            <a:pPr eaLnBrk="1" hangingPunct="1">
              <a:buFontTx/>
              <a:buAutoNum type="arabicPeriod"/>
            </a:pPr>
            <a:endParaRPr lang="es-ES" b="1" dirty="0">
              <a:latin typeface="Calibri" pitchFamily="34" charset="0"/>
            </a:endParaRPr>
          </a:p>
          <a:p>
            <a:pPr eaLnBrk="1" hangingPunct="1"/>
            <a:endParaRPr lang="es-ES" b="1" dirty="0">
              <a:latin typeface="Calibri" pitchFamily="34" charset="0"/>
            </a:endParaRPr>
          </a:p>
        </p:txBody>
      </p:sp>
      <p:sp>
        <p:nvSpPr>
          <p:cNvPr id="84" name="1 Título"/>
          <p:cNvSpPr txBox="1">
            <a:spLocks/>
          </p:cNvSpPr>
          <p:nvPr/>
        </p:nvSpPr>
        <p:spPr bwMode="auto">
          <a:xfrm rot="10800000" flipV="1">
            <a:off x="5557298" y="1232756"/>
            <a:ext cx="814902" cy="756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914400" indent="-9144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Tx/>
              <a:buAutoNum type="arabicPeriod"/>
            </a:pPr>
            <a:endParaRPr lang="es-ES" sz="3400" b="1" dirty="0">
              <a:latin typeface="Arial Black" pitchFamily="34" charset="0"/>
            </a:endParaRPr>
          </a:p>
          <a:p>
            <a:pPr marL="0" indent="0" algn="ctr" eaLnBrk="1" hangingPunct="1"/>
            <a:r>
              <a:rPr lang="es-ES" sz="3400" b="1" dirty="0" smtClean="0">
                <a:latin typeface="Arial Black" pitchFamily="34" charset="0"/>
              </a:rPr>
              <a:t>¿?</a:t>
            </a:r>
            <a:endParaRPr lang="es-ES" sz="3400" b="1" dirty="0">
              <a:latin typeface="Arial Black" pitchFamily="34" charset="0"/>
            </a:endParaRPr>
          </a:p>
          <a:p>
            <a:pPr algn="ctr" eaLnBrk="1" hangingPunct="1">
              <a:buFontTx/>
              <a:buAutoNum type="arabicPeriod"/>
            </a:pPr>
            <a:endParaRPr lang="es-ES" sz="3400" b="1" dirty="0">
              <a:latin typeface="Arial Black" pitchFamily="34" charset="0"/>
            </a:endParaRPr>
          </a:p>
          <a:p>
            <a:pPr algn="ctr" eaLnBrk="1" hangingPunct="1"/>
            <a:endParaRPr lang="es-ES" sz="3400" b="1" dirty="0">
              <a:latin typeface="Arial Black" pitchFamily="34" charset="0"/>
            </a:endParaRPr>
          </a:p>
        </p:txBody>
      </p:sp>
      <p:sp>
        <p:nvSpPr>
          <p:cNvPr id="85" name="1 Título"/>
          <p:cNvSpPr txBox="1">
            <a:spLocks/>
          </p:cNvSpPr>
          <p:nvPr/>
        </p:nvSpPr>
        <p:spPr bwMode="auto">
          <a:xfrm rot="10800000" flipV="1">
            <a:off x="3556688" y="6042101"/>
            <a:ext cx="3086999" cy="828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914400" indent="-9144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Tx/>
              <a:buAutoNum type="arabicPeriod"/>
            </a:pPr>
            <a:endParaRPr lang="es-ES" sz="2400" b="1" dirty="0">
              <a:latin typeface="Calibri" pitchFamily="34" charset="0"/>
            </a:endParaRPr>
          </a:p>
          <a:p>
            <a:pPr algn="ctr" eaLnBrk="1" hangingPunct="1">
              <a:buFontTx/>
              <a:buAutoNum type="arabicPeriod"/>
            </a:pPr>
            <a:endParaRPr lang="es-ES" sz="2400" b="1" dirty="0">
              <a:latin typeface="Calibri" pitchFamily="34" charset="0"/>
            </a:endParaRPr>
          </a:p>
          <a:p>
            <a:pPr marL="0" indent="0" algn="ctr" eaLnBrk="1" hangingPunct="1"/>
            <a:r>
              <a:rPr lang="es-ES" sz="2400" b="1" dirty="0">
                <a:latin typeface="Calibri" pitchFamily="34" charset="0"/>
              </a:rPr>
              <a:t>2</a:t>
            </a:r>
            <a:r>
              <a:rPr lang="es-ES" sz="2400" b="1" dirty="0" smtClean="0">
                <a:latin typeface="Calibri" pitchFamily="34" charset="0"/>
              </a:rPr>
              <a:t> meses de transición (reglas nuevas)</a:t>
            </a:r>
            <a:endParaRPr lang="es-ES" sz="2400" b="1" dirty="0">
              <a:latin typeface="Calibri" pitchFamily="34" charset="0"/>
            </a:endParaRPr>
          </a:p>
          <a:p>
            <a:pPr algn="ctr" eaLnBrk="1" hangingPunct="1">
              <a:buFontTx/>
              <a:buAutoNum type="arabicPeriod"/>
            </a:pPr>
            <a:endParaRPr lang="es-ES" sz="2400" b="1" dirty="0">
              <a:latin typeface="Calibri" pitchFamily="34" charset="0"/>
            </a:endParaRPr>
          </a:p>
          <a:p>
            <a:pPr algn="ctr" eaLnBrk="1" hangingPunct="1"/>
            <a:endParaRPr lang="es-ES" sz="2400" b="1" dirty="0">
              <a:latin typeface="Calibri" pitchFamily="34" charset="0"/>
            </a:endParaRPr>
          </a:p>
        </p:txBody>
      </p:sp>
      <p:sp>
        <p:nvSpPr>
          <p:cNvPr id="52" name="1 Título"/>
          <p:cNvSpPr txBox="1">
            <a:spLocks/>
          </p:cNvSpPr>
          <p:nvPr/>
        </p:nvSpPr>
        <p:spPr bwMode="auto">
          <a:xfrm rot="10800000" flipV="1">
            <a:off x="6444208" y="3140968"/>
            <a:ext cx="2520280" cy="277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914400" indent="-9144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Tx/>
              <a:buAutoNum type="arabicPeriod"/>
            </a:pPr>
            <a:endParaRPr lang="es-ES" sz="3600" dirty="0" smtClean="0">
              <a:latin typeface="Calibri" pitchFamily="34" charset="0"/>
            </a:endParaRPr>
          </a:p>
          <a:p>
            <a:pPr algn="ctr" eaLnBrk="1" hangingPunct="1">
              <a:buFontTx/>
              <a:buAutoNum type="arabicPeriod"/>
            </a:pPr>
            <a:endParaRPr lang="es-ES" sz="3600" dirty="0" smtClean="0">
              <a:latin typeface="Calibri" pitchFamily="34" charset="0"/>
            </a:endParaRPr>
          </a:p>
          <a:p>
            <a:pPr marL="0" indent="0" algn="ctr" eaLnBrk="1" hangingPunct="1"/>
            <a:r>
              <a:rPr lang="es-ES" sz="3600" dirty="0" smtClean="0">
                <a:latin typeface="Calibri" pitchFamily="34" charset="0"/>
              </a:rPr>
              <a:t>Y les dan más tiempo de transición</a:t>
            </a:r>
          </a:p>
          <a:p>
            <a:pPr marL="0" indent="0" algn="ctr" eaLnBrk="1" hangingPunct="1"/>
            <a:r>
              <a:rPr lang="es-ES" sz="3600" dirty="0" smtClean="0">
                <a:latin typeface="Calibri" pitchFamily="34" charset="0"/>
              </a:rPr>
              <a:t>(8 meses)</a:t>
            </a:r>
          </a:p>
          <a:p>
            <a:pPr algn="ctr" eaLnBrk="1" hangingPunct="1">
              <a:buFontTx/>
              <a:buAutoNum type="arabicPeriod"/>
            </a:pPr>
            <a:endParaRPr lang="es-ES" sz="3600" dirty="0" smtClean="0">
              <a:latin typeface="Calibri" pitchFamily="34" charset="0"/>
            </a:endParaRPr>
          </a:p>
          <a:p>
            <a:pPr algn="ctr" eaLnBrk="1" hangingPunct="1"/>
            <a:endParaRPr lang="es-ES" sz="3600" dirty="0">
              <a:latin typeface="Calibri" pitchFamily="34" charset="0"/>
            </a:endParaRPr>
          </a:p>
        </p:txBody>
      </p:sp>
      <p:pic>
        <p:nvPicPr>
          <p:cNvPr id="58" name="57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97844"/>
            <a:ext cx="1645934" cy="212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57" grpId="0"/>
      <p:bldP spid="61" grpId="0"/>
      <p:bldP spid="80" grpId="0" animBg="1"/>
      <p:bldP spid="81" grpId="0"/>
      <p:bldP spid="90" grpId="0"/>
      <p:bldP spid="91" grpId="0"/>
      <p:bldP spid="92" grpId="0" animBg="1"/>
      <p:bldP spid="93" grpId="0"/>
      <p:bldP spid="47" grpId="0" animBg="1"/>
      <p:bldP spid="48" grpId="0"/>
      <p:bldP spid="49" grpId="0"/>
      <p:bldP spid="66" grpId="0"/>
      <p:bldP spid="69" grpId="0" animBg="1"/>
      <p:bldP spid="71" grpId="0"/>
      <p:bldP spid="84" grpId="0"/>
      <p:bldP spid="85" grpId="0"/>
      <p:bldP spid="5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s-CO" b="1" dirty="0" smtClean="0"/>
              <a:t>Tasas de registro</a:t>
            </a:r>
            <a:endParaRPr lang="es-CO" sz="6000" b="1" dirty="0"/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0" y="1066800"/>
            <a:ext cx="8915400" cy="5410200"/>
          </a:xfrm>
        </p:spPr>
        <p:txBody>
          <a:bodyPr>
            <a:normAutofit/>
          </a:bodyPr>
          <a:lstStyle/>
          <a:p>
            <a:pPr marL="342900" lvl="1" indent="-342900" algn="just">
              <a:buFont typeface="Arial" pitchFamily="34" charset="0"/>
              <a:buChar char="•"/>
            </a:pPr>
            <a:r>
              <a:rPr lang="es-CO" dirty="0" smtClean="0"/>
              <a:t>Articulo 10 de la Resolución 2962 del 23 de mayo de 2011: establece una tarifa anual de Registro, evaluación y seguimiento ambiental de 0.0625 SMMLV o $35.419 por mt2. Esta resolución estuvo vigente hasta julio de 2012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s-CO" dirty="0" smtClean="0"/>
              <a:t>Articulo 3, Resolución 2962 de 2011 Área de exposición máxima permitida</a:t>
            </a:r>
          </a:p>
          <a:p>
            <a:pPr marL="342900" lvl="1" indent="-342900">
              <a:buFont typeface="Arial" pitchFamily="34" charset="0"/>
              <a:buChar char="•"/>
            </a:pPr>
            <a:endParaRPr lang="es-CO" dirty="0" smtClean="0"/>
          </a:p>
          <a:p>
            <a:pPr marL="342900" lvl="1" indent="-342900">
              <a:buFont typeface="Arial" pitchFamily="34" charset="0"/>
              <a:buChar char="•"/>
            </a:pPr>
            <a:endParaRPr lang="es-CO" dirty="0" smtClean="0"/>
          </a:p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484" y="3962400"/>
            <a:ext cx="8734784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1800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0" y="960437"/>
            <a:ext cx="9144000" cy="5287963"/>
          </a:xfrm>
        </p:spPr>
        <p:txBody>
          <a:bodyPr>
            <a:normAutofit/>
          </a:bodyPr>
          <a:lstStyle/>
          <a:p>
            <a:pPr marL="342900" lvl="1" indent="-342900" algn="just">
              <a:buFont typeface="Arial" pitchFamily="34" charset="0"/>
              <a:buChar char="•"/>
            </a:pPr>
            <a:r>
              <a:rPr lang="es-CO" dirty="0" smtClean="0"/>
              <a:t>Articulo 32 de la Resolución 5589 de septiembre 30 de 2011: establece una tarifa de Registro , evaluación y seguimiento,  en SMMLV, para todos las clases de publicidad exterior visual que se paga cada dos años, al momento del registro y de la renovación del mismo. </a:t>
            </a:r>
          </a:p>
          <a:p>
            <a:pPr marL="342900" lvl="1" indent="-342900" algn="just">
              <a:buFont typeface="Arial" pitchFamily="34" charset="0"/>
              <a:buChar char="•"/>
            </a:pPr>
            <a:r>
              <a:rPr lang="es-CO" dirty="0" smtClean="0"/>
              <a:t>El criterio para establecer las tarifas es la clase o tipo de elemento de publicidad</a:t>
            </a:r>
          </a:p>
          <a:p>
            <a:pPr marL="342900" lvl="1" indent="-342900">
              <a:buFont typeface="Arial" pitchFamily="34" charset="0"/>
              <a:buChar char="•"/>
            </a:pPr>
            <a:endParaRPr lang="es-CO" dirty="0" smtClean="0"/>
          </a:p>
          <a:p>
            <a:pPr marL="342900" lvl="1" indent="-342900">
              <a:buFont typeface="Arial" pitchFamily="34" charset="0"/>
              <a:buChar char="•"/>
            </a:pPr>
            <a:endParaRPr lang="es-CO" dirty="0" smtClean="0"/>
          </a:p>
          <a:p>
            <a:pPr marL="342900" lvl="1" indent="-342900">
              <a:buFont typeface="Arial" pitchFamily="34" charset="0"/>
              <a:buChar char="•"/>
            </a:pPr>
            <a:endParaRPr lang="es-CO" dirty="0" smtClean="0"/>
          </a:p>
          <a:p>
            <a:pPr marL="342900" lvl="1" indent="-342900">
              <a:buNone/>
            </a:pPr>
            <a:endParaRPr lang="es-CO" dirty="0" smtClean="0"/>
          </a:p>
          <a:p>
            <a:pPr marL="342900" lvl="1" indent="-342900">
              <a:buFont typeface="Arial" pitchFamily="34" charset="0"/>
              <a:buChar char="•"/>
            </a:pPr>
            <a:endParaRPr lang="es-CO" dirty="0" smtClean="0"/>
          </a:p>
        </p:txBody>
      </p:sp>
      <p:sp>
        <p:nvSpPr>
          <p:cNvPr id="3" name="3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s-CO" b="1" dirty="0" smtClean="0"/>
              <a:t>Tasas de registro</a:t>
            </a:r>
            <a:endParaRPr lang="es-CO" b="1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328160"/>
            <a:ext cx="8382000" cy="100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7720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0" y="1722437"/>
            <a:ext cx="9144000" cy="3687763"/>
          </a:xfrm>
        </p:spPr>
        <p:txBody>
          <a:bodyPr>
            <a:normAutofit/>
          </a:bodyPr>
          <a:lstStyle/>
          <a:p>
            <a:pPr marL="342900" lvl="1" indent="-342900" algn="just">
              <a:buFont typeface="Arial" pitchFamily="34" charset="0"/>
              <a:buChar char="•"/>
            </a:pPr>
            <a:r>
              <a:rPr lang="es-CO" dirty="0" smtClean="0"/>
              <a:t>Articulo 7 del Acuerdo 111 de 2003 “Por el cual se establece el impuesto a la publicidad exterior visual en el Distrito Capital” establece una tarifa plana de 5 SMMLV para todas las vallas de un tamaño mayor a 8 mts2. </a:t>
            </a:r>
          </a:p>
          <a:p>
            <a:pPr marL="342900" lvl="1" indent="-342900" algn="just">
              <a:buFont typeface="Arial" pitchFamily="34" charset="0"/>
              <a:buChar char="•"/>
            </a:pPr>
            <a:r>
              <a:rPr lang="es-CO" dirty="0" smtClean="0"/>
              <a:t>Articulo 9. Régimen sancionatorio. La no declaración del impuesto acarreara una sanción del 3% del valor del impuesto por cada mes de retraso. </a:t>
            </a:r>
          </a:p>
          <a:p>
            <a:pPr marL="342900" lvl="1" indent="-342900">
              <a:buFont typeface="Arial" pitchFamily="34" charset="0"/>
              <a:buChar char="•"/>
            </a:pPr>
            <a:endParaRPr lang="es-CO" dirty="0" smtClean="0"/>
          </a:p>
          <a:p>
            <a:pPr marL="342900" lvl="1" indent="-342900">
              <a:buFont typeface="Arial" pitchFamily="34" charset="0"/>
              <a:buChar char="•"/>
            </a:pPr>
            <a:endParaRPr lang="es-CO" dirty="0" smtClean="0"/>
          </a:p>
        </p:txBody>
      </p:sp>
      <p:sp>
        <p:nvSpPr>
          <p:cNvPr id="3" name="3 Título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Autofit/>
          </a:bodyPr>
          <a:lstStyle/>
          <a:p>
            <a:r>
              <a:rPr lang="es-CO" b="1" dirty="0" smtClean="0"/>
              <a:t>Impuesto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224154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Autofit/>
          </a:bodyPr>
          <a:lstStyle/>
          <a:p>
            <a:r>
              <a:rPr lang="es-ES" b="1" dirty="0" smtClean="0"/>
              <a:t>¿De </a:t>
            </a:r>
            <a:r>
              <a:rPr lang="es-ES" b="1" dirty="0" err="1" smtClean="0"/>
              <a:t>cu</a:t>
            </a:r>
            <a:r>
              <a:rPr lang="es-CO" b="1" dirty="0" err="1" smtClean="0"/>
              <a:t>á</a:t>
            </a:r>
            <a:r>
              <a:rPr lang="es-CO" b="1" dirty="0" err="1" smtClean="0"/>
              <a:t>nto</a:t>
            </a:r>
            <a:r>
              <a:rPr lang="es-CO" b="1" dirty="0" smtClean="0"/>
              <a:t> </a:t>
            </a:r>
            <a:r>
              <a:rPr lang="es-CO" b="1" dirty="0" smtClean="0"/>
              <a:t>es el negocio?</a:t>
            </a:r>
            <a:endParaRPr lang="es-CO" sz="6000" dirty="0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>
            <a:normAutofit/>
          </a:bodyPr>
          <a:lstStyle/>
          <a:p>
            <a:pPr algn="just"/>
            <a:r>
              <a:rPr lang="es-CO" dirty="0" smtClean="0"/>
              <a:t>Costo </a:t>
            </a:r>
            <a:r>
              <a:rPr lang="es-CO" dirty="0" smtClean="0"/>
              <a:t>promedio del uso de las pantallas </a:t>
            </a:r>
            <a:r>
              <a:rPr lang="es-CO" dirty="0" smtClean="0"/>
              <a:t>LED </a:t>
            </a:r>
            <a:endParaRPr lang="es-CO" dirty="0" smtClean="0"/>
          </a:p>
          <a:p>
            <a:pPr lvl="1" algn="just"/>
            <a:r>
              <a:rPr lang="es-CO" dirty="0" smtClean="0"/>
              <a:t>$8 millones por 8 días</a:t>
            </a:r>
          </a:p>
          <a:p>
            <a:pPr lvl="1" algn="just"/>
            <a:r>
              <a:rPr lang="es-CO" dirty="0" smtClean="0"/>
              <a:t>$</a:t>
            </a:r>
            <a:r>
              <a:rPr lang="es-CO" dirty="0" smtClean="0"/>
              <a:t>15 </a:t>
            </a:r>
            <a:r>
              <a:rPr lang="es-CO" dirty="0" smtClean="0"/>
              <a:t>millones por 15 días</a:t>
            </a:r>
          </a:p>
          <a:p>
            <a:pPr lvl="1" algn="just"/>
            <a:r>
              <a:rPr lang="es-CO" dirty="0" smtClean="0"/>
              <a:t>$30 millones por 1 </a:t>
            </a:r>
            <a:r>
              <a:rPr lang="es-CO" dirty="0" smtClean="0"/>
              <a:t>mes</a:t>
            </a:r>
            <a:endParaRPr lang="es-CO" dirty="0" smtClean="0">
              <a:solidFill>
                <a:srgbClr val="FF0000"/>
              </a:solidFill>
            </a:endParaRPr>
          </a:p>
          <a:p>
            <a:pPr marL="457200" lvl="1" indent="0" algn="just">
              <a:buNone/>
            </a:pPr>
            <a:r>
              <a:rPr lang="es-CO" dirty="0" smtClean="0"/>
              <a:t>Cada pantalla puede contratar/programar </a:t>
            </a:r>
            <a:r>
              <a:rPr lang="es-CO" b="1" dirty="0" smtClean="0">
                <a:solidFill>
                  <a:srgbClr val="FF0000"/>
                </a:solidFill>
              </a:rPr>
              <a:t>muchos anuncios por día</a:t>
            </a:r>
            <a:r>
              <a:rPr lang="es-CO" dirty="0" smtClean="0"/>
              <a:t>.</a:t>
            </a:r>
            <a:endParaRPr lang="es-CO" dirty="0" smtClean="0"/>
          </a:p>
          <a:p>
            <a:pPr algn="just"/>
            <a:r>
              <a:rPr lang="es-CO" dirty="0" smtClean="0"/>
              <a:t>Costo </a:t>
            </a:r>
            <a:r>
              <a:rPr lang="es-CO" dirty="0" smtClean="0"/>
              <a:t>del alquiler de </a:t>
            </a:r>
            <a:r>
              <a:rPr lang="es-CO" dirty="0" smtClean="0"/>
              <a:t>las vallas: </a:t>
            </a:r>
            <a:r>
              <a:rPr lang="es-CO" dirty="0" smtClean="0"/>
              <a:t>De $2 a $15 millones </a:t>
            </a:r>
            <a:r>
              <a:rPr lang="es-CO" dirty="0" smtClean="0"/>
              <a:t>mensuales por </a:t>
            </a:r>
            <a:r>
              <a:rPr lang="es-CO" dirty="0" smtClean="0"/>
              <a:t>exhibir </a:t>
            </a:r>
            <a:r>
              <a:rPr lang="es-CO" b="1" dirty="0" smtClean="0">
                <a:solidFill>
                  <a:srgbClr val="FF0000"/>
                </a:solidFill>
              </a:rPr>
              <a:t>un aviso</a:t>
            </a:r>
            <a:r>
              <a:rPr lang="es-CO" dirty="0" smtClean="0"/>
              <a:t>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8150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Autofit/>
          </a:bodyPr>
          <a:lstStyle/>
          <a:p>
            <a:r>
              <a:rPr lang="es-CO" b="1" dirty="0" smtClean="0"/>
              <a:t>Dimensión de la actividad</a:t>
            </a:r>
            <a:endParaRPr lang="es-CO" sz="6000" dirty="0"/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602163"/>
          </a:xfrm>
        </p:spPr>
        <p:txBody>
          <a:bodyPr/>
          <a:lstStyle/>
          <a:p>
            <a:r>
              <a:rPr lang="es-CO" dirty="0" smtClean="0"/>
              <a:t>Total de caras en las vallas: 1577</a:t>
            </a:r>
          </a:p>
          <a:p>
            <a:r>
              <a:rPr lang="es-CO" dirty="0" smtClean="0"/>
              <a:t>6 pantallas LED y 16 solicitudes de registro </a:t>
            </a:r>
          </a:p>
          <a:p>
            <a:r>
              <a:rPr lang="es-CO" dirty="0" smtClean="0"/>
              <a:t>Recaudo efectivo del Impuesto de PEV fue de $2.148 millones en 2011</a:t>
            </a:r>
            <a:endParaRPr lang="en-US" dirty="0" smtClean="0"/>
          </a:p>
          <a:p>
            <a:r>
              <a:rPr lang="es-CO" dirty="0" smtClean="0"/>
              <a:t>Recaudo potencial del Impuesto: $4.485 millones de pesos si todas las vallas pagaran,</a:t>
            </a:r>
          </a:p>
          <a:p>
            <a:r>
              <a:rPr lang="es-CO" dirty="0" smtClean="0"/>
              <a:t>Solo se alcanza la mitad ¿porqué?</a:t>
            </a:r>
          </a:p>
        </p:txBody>
      </p:sp>
    </p:spTree>
    <p:extLst>
      <p:ext uri="{BB962C8B-B14F-4D97-AF65-F5344CB8AC3E}">
        <p14:creationId xmlns:p14="http://schemas.microsoft.com/office/powerpoint/2010/main" val="406364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s-CO" b="1" dirty="0" smtClean="0"/>
              <a:t>Dimensión de la actividad</a:t>
            </a:r>
            <a:endParaRPr lang="es-CO" sz="6000" b="1" dirty="0"/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0" y="1066800"/>
            <a:ext cx="8915400" cy="5410200"/>
          </a:xfrm>
        </p:spPr>
        <p:txBody>
          <a:bodyPr>
            <a:normAutofit/>
          </a:bodyPr>
          <a:lstStyle/>
          <a:p>
            <a:pPr marL="342900" lvl="1" indent="-342900" algn="just">
              <a:buFont typeface="Arial" pitchFamily="34" charset="0"/>
              <a:buChar char="•"/>
            </a:pPr>
            <a:r>
              <a:rPr lang="es-CO" dirty="0" smtClean="0"/>
              <a:t>Ejercicio</a:t>
            </a:r>
          </a:p>
          <a:p>
            <a:pPr marL="742950" lvl="2" indent="-342900" algn="just"/>
            <a:r>
              <a:rPr lang="es-CO" dirty="0" smtClean="0"/>
              <a:t>Pago del registro con las tarifas de la resolución 5589 del 30 de septiembre de 2011</a:t>
            </a:r>
          </a:p>
          <a:p>
            <a:pPr marL="742950" lvl="2" indent="-342900" algn="just"/>
            <a:r>
              <a:rPr lang="es-CO" dirty="0" smtClean="0"/>
              <a:t>Se paga por cada valla y por cada pantalla el impuesto establecido por el acuerdo 111 de 2003</a:t>
            </a:r>
          </a:p>
          <a:p>
            <a:pPr marL="742950" lvl="2" indent="-342900" algn="just"/>
            <a:r>
              <a:rPr lang="es-CO" dirty="0" smtClean="0"/>
              <a:t>La tarifa promedio de uso de una cara de una valla es de                        $3 millones</a:t>
            </a:r>
          </a:p>
          <a:p>
            <a:pPr marL="742950" lvl="2" indent="-342900" algn="just"/>
            <a:r>
              <a:rPr lang="es-CO" dirty="0" smtClean="0"/>
              <a:t>La tarifa promedio de uso de una pantalla LED por cliente es de $30 millones. Supongamos que solo la usa un cliente, aunque una sola pantalla tiene capacidad hasta para 8 clientes</a:t>
            </a:r>
          </a:p>
          <a:p>
            <a:pPr marL="742950" lvl="2" indent="-342900" algn="just"/>
            <a:endParaRPr lang="es-CO" dirty="0" smtClean="0"/>
          </a:p>
          <a:p>
            <a:pPr marL="742950" lvl="2" indent="-342900" algn="just"/>
            <a:endParaRPr lang="es-CO" dirty="0" smtClean="0"/>
          </a:p>
          <a:p>
            <a:pPr marL="342900" lvl="1" indent="-342900" algn="just">
              <a:buFont typeface="Arial" pitchFamily="34" charset="0"/>
              <a:buChar char="•"/>
            </a:pPr>
            <a:endParaRPr lang="es-CO" dirty="0" smtClean="0"/>
          </a:p>
          <a:p>
            <a:pPr algn="just"/>
            <a:endParaRPr lang="es-C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5297400"/>
            <a:ext cx="8280864" cy="13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5147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CO" sz="3600" dirty="0" smtClean="0"/>
              <a:t>¿Por qué la SDA expidió estos registros ilegales?</a:t>
            </a:r>
          </a:p>
          <a:p>
            <a:pPr marL="0" indent="0" algn="just">
              <a:buNone/>
            </a:pPr>
            <a:endParaRPr lang="es-CO" sz="3600" dirty="0"/>
          </a:p>
          <a:p>
            <a:pPr marL="0" indent="0" algn="just">
              <a:buNone/>
            </a:pPr>
            <a:r>
              <a:rPr lang="es-CO" sz="3600" dirty="0" smtClean="0"/>
              <a:t>¿Por qué buscó darle «piso jurídico» a un negocio que sólo puede regular el Concejo?</a:t>
            </a:r>
          </a:p>
          <a:p>
            <a:pPr marL="0" indent="0" algn="just">
              <a:buNone/>
            </a:pPr>
            <a:endParaRPr lang="es-CO" sz="3600" dirty="0"/>
          </a:p>
          <a:p>
            <a:pPr marL="0" indent="0" algn="just">
              <a:buNone/>
            </a:pPr>
            <a:r>
              <a:rPr lang="es-CO" sz="3600" dirty="0" smtClean="0"/>
              <a:t>¿Para qué otorgó estas transiciones?</a:t>
            </a:r>
          </a:p>
          <a:p>
            <a:pPr marL="0" indent="0" algn="just">
              <a:buNone/>
            </a:pPr>
            <a:endParaRPr lang="es-CO" sz="3600" dirty="0"/>
          </a:p>
        </p:txBody>
      </p:sp>
    </p:spTree>
    <p:extLst>
      <p:ext uri="{BB962C8B-B14F-4D97-AF65-F5344CB8AC3E}">
        <p14:creationId xmlns:p14="http://schemas.microsoft.com/office/powerpoint/2010/main" val="247359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457200" y="1279301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es-CO" dirty="0"/>
              <a:t>¿Por qué no ha desmontado las pantallas que están sobre las vías V-3?</a:t>
            </a:r>
          </a:p>
          <a:p>
            <a:pPr marL="0" indent="0" algn="just">
              <a:buNone/>
            </a:pPr>
            <a:endParaRPr lang="es-CO" dirty="0" smtClean="0"/>
          </a:p>
          <a:p>
            <a:pPr marL="0" indent="0" algn="just">
              <a:buNone/>
            </a:pPr>
            <a:r>
              <a:rPr lang="es-CO" dirty="0" smtClean="0"/>
              <a:t>¿Por qué no ha impuesto las multas a las que hay lugar?</a:t>
            </a:r>
            <a:endParaRPr lang="es-CO" dirty="0"/>
          </a:p>
          <a:p>
            <a:pPr marL="0" indent="0" algn="just">
              <a:buNone/>
            </a:pPr>
            <a:endParaRPr lang="es-CO" dirty="0"/>
          </a:p>
          <a:p>
            <a:pPr marL="0" indent="0" algn="just">
              <a:buNone/>
            </a:pPr>
            <a:r>
              <a:rPr lang="es-CO" b="1" dirty="0">
                <a:solidFill>
                  <a:srgbClr val="FF0000"/>
                </a:solidFill>
              </a:rPr>
              <a:t>Debilidad Institucional</a:t>
            </a:r>
          </a:p>
          <a:p>
            <a:pPr marL="0" indent="0" algn="just">
              <a:buNone/>
            </a:pPr>
            <a:r>
              <a:rPr lang="es-CO" b="1" dirty="0">
                <a:solidFill>
                  <a:srgbClr val="FF0000"/>
                </a:solidFill>
              </a:rPr>
              <a:t>Transparencia</a:t>
            </a:r>
          </a:p>
          <a:p>
            <a:pPr marL="0" indent="0" algn="just">
              <a:buNone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4778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44 CuadroTexto"/>
          <p:cNvSpPr txBox="1"/>
          <p:nvPr/>
        </p:nvSpPr>
        <p:spPr>
          <a:xfrm>
            <a:off x="6643688" y="6503813"/>
            <a:ext cx="2520950" cy="3095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itchFamily="34" charset="0"/>
                <a:cs typeface="+mn-cs"/>
              </a:rPr>
              <a:t>www.angelicalozano.co</a:t>
            </a:r>
            <a:r>
              <a:rPr lang="es-CO" sz="141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itchFamily="34" charset="0"/>
                <a:cs typeface="+mn-cs"/>
              </a:rPr>
              <a:t>m</a:t>
            </a:r>
            <a:endParaRPr lang="es-CO" sz="1410" b="1" dirty="0">
              <a:solidFill>
                <a:schemeClr val="tx1">
                  <a:lumMod val="85000"/>
                  <a:lumOff val="15000"/>
                </a:schemeClr>
              </a:solidFill>
              <a:latin typeface="Bradley Hand ITC" pitchFamily="66" charset="0"/>
              <a:cs typeface="+mn-cs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683568" y="794028"/>
            <a:ext cx="784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7200" b="1" dirty="0" smtClean="0">
                <a:latin typeface="Calibri" pitchFamily="34" charset="0"/>
              </a:rPr>
              <a:t>SDA </a:t>
            </a:r>
            <a:r>
              <a:rPr lang="es-ES" sz="7200" b="1" dirty="0" smtClean="0">
                <a:latin typeface="Calibri" pitchFamily="34" charset="0"/>
              </a:rPr>
              <a:t>Tiene que:</a:t>
            </a:r>
            <a:endParaRPr lang="es-ES" sz="7200" b="1" dirty="0" smtClean="0">
              <a:latin typeface="Calibri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683568" y="2498120"/>
            <a:ext cx="784887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400" dirty="0" smtClean="0">
                <a:latin typeface="Calibri" pitchFamily="34" charset="0"/>
              </a:rPr>
              <a:t>Revocar sus Resoluciones ilegales</a:t>
            </a:r>
          </a:p>
          <a:p>
            <a:pPr algn="ctr"/>
            <a:r>
              <a:rPr lang="es-ES" sz="4400" dirty="0" smtClean="0">
                <a:latin typeface="Calibri" pitchFamily="34" charset="0"/>
              </a:rPr>
              <a:t>y los Registros concedidos</a:t>
            </a:r>
          </a:p>
          <a:p>
            <a:pPr algn="ctr"/>
            <a:r>
              <a:rPr lang="es-ES" sz="4400" dirty="0" smtClean="0">
                <a:latin typeface="Calibri" pitchFamily="34" charset="0"/>
              </a:rPr>
              <a:t>Hacer control: desmonte y multas</a:t>
            </a:r>
            <a:endParaRPr lang="es-ES" sz="4400" dirty="0" smtClean="0">
              <a:latin typeface="Calibri" pitchFamily="34" charset="0"/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 bwMode="auto">
          <a:xfrm>
            <a:off x="251520" y="6094246"/>
            <a:ext cx="5123414" cy="935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914400" indent="-9144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AutoNum type="arabicPeriod"/>
            </a:pPr>
            <a:endParaRPr lang="es-ES" b="1" dirty="0">
              <a:latin typeface="Calibri" pitchFamily="34" charset="0"/>
            </a:endParaRPr>
          </a:p>
          <a:p>
            <a:pPr eaLnBrk="1" hangingPunct="1">
              <a:buFontTx/>
              <a:buAutoNum type="arabicPeriod"/>
            </a:pPr>
            <a:endParaRPr lang="es-ES" b="1" dirty="0">
              <a:latin typeface="Calibri" pitchFamily="34" charset="0"/>
            </a:endParaRPr>
          </a:p>
          <a:p>
            <a:pPr marL="0" indent="0" eaLnBrk="1" hangingPunct="1"/>
            <a:endParaRPr lang="es-ES" b="1" dirty="0" smtClean="0">
              <a:latin typeface="Calibri" pitchFamily="34" charset="0"/>
            </a:endParaRPr>
          </a:p>
          <a:p>
            <a:pPr marL="0" indent="0" eaLnBrk="1" hangingPunct="1"/>
            <a:r>
              <a:rPr lang="es-ES" dirty="0" smtClean="0">
                <a:latin typeface="Calibri" pitchFamily="34" charset="0"/>
              </a:rPr>
              <a:t>III. Las tareas</a:t>
            </a:r>
          </a:p>
          <a:p>
            <a:pPr marL="0" indent="0" eaLnBrk="1" hangingPunct="1"/>
            <a:endParaRPr lang="es-ES" b="1" dirty="0">
              <a:latin typeface="Calibri" pitchFamily="34" charset="0"/>
            </a:endParaRPr>
          </a:p>
          <a:p>
            <a:pPr eaLnBrk="1" hangingPunct="1">
              <a:buFontTx/>
              <a:buAutoNum type="arabicPeriod"/>
            </a:pPr>
            <a:endParaRPr lang="es-ES" b="1" dirty="0">
              <a:latin typeface="Calibri" pitchFamily="34" charset="0"/>
            </a:endParaRPr>
          </a:p>
          <a:p>
            <a:pPr eaLnBrk="1" hangingPunct="1"/>
            <a:endParaRPr lang="es-ES" b="1" dirty="0">
              <a:latin typeface="Calibri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339352" y="4893917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7200" b="1" dirty="0" smtClean="0">
                <a:latin typeface="Calibri" pitchFamily="34" charset="0"/>
              </a:rPr>
              <a:t>¿C</a:t>
            </a:r>
            <a:r>
              <a:rPr lang="es-ES" sz="7200" b="1" dirty="0" smtClean="0">
                <a:latin typeface="Calibri" pitchFamily="34" charset="0"/>
              </a:rPr>
              <a:t>uándo</a:t>
            </a:r>
            <a:r>
              <a:rPr lang="es-ES" sz="7200" b="1" dirty="0" smtClean="0">
                <a:latin typeface="Calibri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8572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Marco Jurídico PEV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CO" dirty="0" smtClean="0"/>
              <a:t>LEY 140 DE 1994:</a:t>
            </a:r>
          </a:p>
          <a:p>
            <a:pPr marL="0" indent="0" algn="just">
              <a:buNone/>
            </a:pPr>
            <a:endParaRPr lang="es-CO" dirty="0" smtClean="0"/>
          </a:p>
          <a:p>
            <a:pPr marL="0" indent="0" algn="just">
              <a:buNone/>
            </a:pPr>
            <a:r>
              <a:rPr lang="es-CO" dirty="0" smtClean="0"/>
              <a:t>Regula aspectos generales y establece que es competencia </a:t>
            </a:r>
            <a:r>
              <a:rPr lang="es-CO" b="1" dirty="0" smtClean="0">
                <a:solidFill>
                  <a:srgbClr val="FF0000"/>
                </a:solidFill>
              </a:rPr>
              <a:t>únicamente</a:t>
            </a:r>
            <a:r>
              <a:rPr lang="es-CO" dirty="0" smtClean="0"/>
              <a:t> de los </a:t>
            </a:r>
            <a:r>
              <a:rPr lang="es-CO" b="1" dirty="0" smtClean="0">
                <a:solidFill>
                  <a:srgbClr val="FF0000"/>
                </a:solidFill>
              </a:rPr>
              <a:t>concejos</a:t>
            </a:r>
            <a:r>
              <a:rPr lang="es-CO" dirty="0" smtClean="0"/>
              <a:t> municipales determinar las zonas </a:t>
            </a:r>
            <a:r>
              <a:rPr lang="es-CO" b="1" dirty="0" smtClean="0">
                <a:solidFill>
                  <a:srgbClr val="FF0000"/>
                </a:solidFill>
              </a:rPr>
              <a:t>donde será ubicada la PEV</a:t>
            </a:r>
            <a:r>
              <a:rPr lang="es-CO" dirty="0" smtClean="0"/>
              <a:t>. (Art. 3, literal c).</a:t>
            </a:r>
            <a:endParaRPr lang="es-CO" dirty="0"/>
          </a:p>
          <a:p>
            <a:pPr marL="0" indent="0">
              <a:buNone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41229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b="1" dirty="0" smtClean="0"/>
              <a:t>Multas</a:t>
            </a:r>
            <a:endParaRPr lang="es-CO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es-CO" b="1" dirty="0"/>
              <a:t>Multa valla</a:t>
            </a:r>
            <a:r>
              <a:rPr lang="es-CO" dirty="0"/>
              <a:t>. Articulo 14 de la </a:t>
            </a:r>
            <a:r>
              <a:rPr lang="es-CO" dirty="0" smtClean="0"/>
              <a:t>Resolución </a:t>
            </a:r>
            <a:r>
              <a:rPr lang="es-CO" dirty="0"/>
              <a:t>931 de 2008</a:t>
            </a:r>
          </a:p>
          <a:p>
            <a:pPr algn="just"/>
            <a:endParaRPr lang="es-CO" dirty="0"/>
          </a:p>
          <a:p>
            <a:pPr marL="0" indent="0" algn="just">
              <a:buNone/>
            </a:pPr>
            <a:r>
              <a:rPr lang="es-CO" dirty="0" smtClean="0"/>
              <a:t>La </a:t>
            </a:r>
            <a:r>
              <a:rPr lang="es-CO" dirty="0"/>
              <a:t>multa cubre los costos del desmonte de la valla y </a:t>
            </a:r>
            <a:r>
              <a:rPr lang="es-CO" dirty="0" err="1"/>
              <a:t>podra</a:t>
            </a:r>
            <a:r>
              <a:rPr lang="es-CO" dirty="0"/>
              <a:t> </a:t>
            </a:r>
            <a:r>
              <a:rPr lang="es-CO" dirty="0" smtClean="0"/>
              <a:t>estar entre </a:t>
            </a:r>
            <a:r>
              <a:rPr lang="es-CO" dirty="0"/>
              <a:t>1.5 y 10 SMMLV, es decir entre </a:t>
            </a:r>
            <a:r>
              <a:rPr lang="es-CO" b="1" dirty="0"/>
              <a:t>$850.050 </a:t>
            </a:r>
            <a:r>
              <a:rPr lang="es-CO" dirty="0"/>
              <a:t>y </a:t>
            </a:r>
            <a:r>
              <a:rPr lang="es-CO" b="1" dirty="0"/>
              <a:t>$5.667.000</a:t>
            </a:r>
            <a:r>
              <a:rPr lang="es-CO" dirty="0"/>
              <a:t>.</a:t>
            </a:r>
          </a:p>
          <a:p>
            <a:pPr algn="just"/>
            <a:endParaRPr lang="es-CO" dirty="0"/>
          </a:p>
          <a:p>
            <a:pPr marL="0" indent="0" algn="just">
              <a:buNone/>
            </a:pPr>
            <a:r>
              <a:rPr lang="es-CO" b="1" dirty="0"/>
              <a:t>Multa Pantalla LED</a:t>
            </a:r>
            <a:r>
              <a:rPr lang="es-CO" dirty="0"/>
              <a:t>. </a:t>
            </a:r>
            <a:r>
              <a:rPr lang="es-CO" dirty="0" smtClean="0"/>
              <a:t> Articulo </a:t>
            </a:r>
            <a:r>
              <a:rPr lang="es-CO" dirty="0"/>
              <a:t>12 de la </a:t>
            </a:r>
            <a:r>
              <a:rPr lang="es-CO" dirty="0" smtClean="0"/>
              <a:t>Resolución </a:t>
            </a:r>
            <a:r>
              <a:rPr lang="es-CO" dirty="0"/>
              <a:t>2962, que cita </a:t>
            </a:r>
            <a:r>
              <a:rPr lang="es-CO" dirty="0" smtClean="0"/>
              <a:t>la Resolución </a:t>
            </a:r>
            <a:r>
              <a:rPr lang="es-CO" dirty="0"/>
              <a:t>4462 de 2008</a:t>
            </a:r>
          </a:p>
          <a:p>
            <a:pPr marL="0" indent="0" algn="just">
              <a:buNone/>
            </a:pPr>
            <a:endParaRPr lang="es-CO" dirty="0" smtClean="0"/>
          </a:p>
          <a:p>
            <a:pPr marL="0" indent="0" algn="just">
              <a:buNone/>
            </a:pPr>
            <a:r>
              <a:rPr lang="es-CO" dirty="0" smtClean="0"/>
              <a:t>La </a:t>
            </a:r>
            <a:r>
              <a:rPr lang="es-CO" dirty="0"/>
              <a:t>multa es igual al </a:t>
            </a:r>
            <a:r>
              <a:rPr lang="es-CO" dirty="0" err="1"/>
              <a:t>Indice</a:t>
            </a:r>
            <a:r>
              <a:rPr lang="es-CO" dirty="0"/>
              <a:t> de </a:t>
            </a:r>
            <a:r>
              <a:rPr lang="es-CO" dirty="0" err="1"/>
              <a:t>Afectacion</a:t>
            </a:r>
            <a:r>
              <a:rPr lang="es-CO" dirty="0"/>
              <a:t> </a:t>
            </a:r>
            <a:r>
              <a:rPr lang="es-CO" dirty="0" err="1"/>
              <a:t>Paisajistica</a:t>
            </a:r>
            <a:r>
              <a:rPr lang="es-CO" dirty="0"/>
              <a:t> (IAP</a:t>
            </a:r>
            <a:r>
              <a:rPr lang="es-CO" dirty="0" smtClean="0"/>
              <a:t>) multiplicado </a:t>
            </a:r>
            <a:r>
              <a:rPr lang="es-CO" dirty="0"/>
              <a:t>por 1 SMMLV. </a:t>
            </a:r>
            <a:r>
              <a:rPr lang="es-CO" dirty="0" smtClean="0"/>
              <a:t> El </a:t>
            </a:r>
            <a:r>
              <a:rPr lang="es-CO" dirty="0"/>
              <a:t>IAP es el producto de multiplicar </a:t>
            </a:r>
            <a:r>
              <a:rPr lang="es-CO" dirty="0" smtClean="0"/>
              <a:t>el número </a:t>
            </a:r>
            <a:r>
              <a:rPr lang="es-CO" dirty="0"/>
              <a:t>de infracciones, por el </a:t>
            </a:r>
            <a:r>
              <a:rPr lang="es-CO" dirty="0" smtClean="0"/>
              <a:t>área </a:t>
            </a:r>
            <a:r>
              <a:rPr lang="es-CO" dirty="0"/>
              <a:t>y la cantidad de elementos</a:t>
            </a:r>
          </a:p>
        </p:txBody>
      </p:sp>
    </p:spTree>
    <p:extLst>
      <p:ext uri="{BB962C8B-B14F-4D97-AF65-F5344CB8AC3E}">
        <p14:creationId xmlns:p14="http://schemas.microsoft.com/office/powerpoint/2010/main" val="370939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4.bp.blogspot.com/_eA65dCeuTyo/StY3fMR_DlI/AAAAAAAAACM/uJqFfIO3Cjg/s400/Dibujo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22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44 CuadroTexto"/>
          <p:cNvSpPr txBox="1"/>
          <p:nvPr/>
        </p:nvSpPr>
        <p:spPr>
          <a:xfrm>
            <a:off x="6643688" y="6503813"/>
            <a:ext cx="2520950" cy="3095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itchFamily="34" charset="0"/>
                <a:cs typeface="+mn-cs"/>
              </a:rPr>
              <a:t>www.angelicalozano.co</a:t>
            </a:r>
            <a:r>
              <a:rPr lang="es-CO" sz="141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itchFamily="34" charset="0"/>
                <a:cs typeface="+mn-cs"/>
              </a:rPr>
              <a:t>m</a:t>
            </a:r>
            <a:endParaRPr lang="es-CO" sz="1410" b="1" dirty="0">
              <a:solidFill>
                <a:schemeClr val="tx1">
                  <a:lumMod val="85000"/>
                  <a:lumOff val="15000"/>
                </a:schemeClr>
              </a:solidFill>
              <a:latin typeface="Bradley Hand ITC" pitchFamily="66" charset="0"/>
              <a:cs typeface="+mn-cs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467544" y="1956896"/>
            <a:ext cx="78488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7200" b="1" dirty="0" smtClean="0">
                <a:latin typeface="Calibri" pitchFamily="34" charset="0"/>
              </a:rPr>
              <a:t>¡¡¡No hay quien controle el negocio de las </a:t>
            </a:r>
            <a:r>
              <a:rPr lang="es-ES" sz="7200" b="1" dirty="0" err="1" smtClean="0">
                <a:latin typeface="Calibri" pitchFamily="34" charset="0"/>
              </a:rPr>
              <a:t>LED’s</a:t>
            </a:r>
            <a:r>
              <a:rPr lang="es-ES" sz="7200" b="1" dirty="0" smtClean="0">
                <a:latin typeface="Calibri" pitchFamily="34" charset="0"/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406242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44 CuadroTexto"/>
          <p:cNvSpPr txBox="1"/>
          <p:nvPr/>
        </p:nvSpPr>
        <p:spPr>
          <a:xfrm>
            <a:off x="6643688" y="6503813"/>
            <a:ext cx="2520950" cy="3095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itchFamily="34" charset="0"/>
                <a:cs typeface="+mn-cs"/>
              </a:rPr>
              <a:t>www.angelicalozano.co</a:t>
            </a:r>
            <a:r>
              <a:rPr lang="es-CO" sz="141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itchFamily="34" charset="0"/>
                <a:cs typeface="+mn-cs"/>
              </a:rPr>
              <a:t>m</a:t>
            </a:r>
            <a:endParaRPr lang="es-CO" sz="1410" b="1" dirty="0">
              <a:solidFill>
                <a:schemeClr val="tx1">
                  <a:lumMod val="85000"/>
                  <a:lumOff val="15000"/>
                </a:schemeClr>
              </a:solidFill>
              <a:latin typeface="Bradley Hand ITC" pitchFamily="66" charset="0"/>
              <a:cs typeface="+mn-cs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755576" y="1740872"/>
            <a:ext cx="78488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7200" b="1" dirty="0" smtClean="0">
                <a:latin typeface="Calibri" pitchFamily="34" charset="0"/>
              </a:rPr>
              <a:t>¿Y qué es lo que queremos en Bogotá?</a:t>
            </a:r>
          </a:p>
        </p:txBody>
      </p:sp>
      <p:sp>
        <p:nvSpPr>
          <p:cNvPr id="5" name="1 Título"/>
          <p:cNvSpPr txBox="1">
            <a:spLocks/>
          </p:cNvSpPr>
          <p:nvPr/>
        </p:nvSpPr>
        <p:spPr bwMode="auto">
          <a:xfrm>
            <a:off x="251520" y="6094246"/>
            <a:ext cx="5123414" cy="935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914400" indent="-9144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AutoNum type="arabicPeriod"/>
            </a:pPr>
            <a:endParaRPr lang="es-ES" b="1" dirty="0">
              <a:latin typeface="Calibri" pitchFamily="34" charset="0"/>
            </a:endParaRPr>
          </a:p>
          <a:p>
            <a:pPr eaLnBrk="1" hangingPunct="1">
              <a:buFontTx/>
              <a:buAutoNum type="arabicPeriod"/>
            </a:pPr>
            <a:endParaRPr lang="es-ES" b="1" dirty="0">
              <a:latin typeface="Calibri" pitchFamily="34" charset="0"/>
            </a:endParaRPr>
          </a:p>
          <a:p>
            <a:pPr marL="0" indent="0" eaLnBrk="1" hangingPunct="1"/>
            <a:endParaRPr lang="es-ES" b="1" dirty="0" smtClean="0">
              <a:latin typeface="Calibri" pitchFamily="34" charset="0"/>
            </a:endParaRPr>
          </a:p>
          <a:p>
            <a:pPr marL="0" indent="0" eaLnBrk="1" hangingPunct="1"/>
            <a:r>
              <a:rPr lang="es-ES" dirty="0" smtClean="0">
                <a:latin typeface="Calibri" pitchFamily="34" charset="0"/>
              </a:rPr>
              <a:t>IV. El futuro de la publicidad exterior visual</a:t>
            </a:r>
          </a:p>
          <a:p>
            <a:pPr marL="0" indent="0" eaLnBrk="1" hangingPunct="1"/>
            <a:endParaRPr lang="es-ES" b="1" dirty="0">
              <a:latin typeface="Calibri" pitchFamily="34" charset="0"/>
            </a:endParaRPr>
          </a:p>
          <a:p>
            <a:pPr eaLnBrk="1" hangingPunct="1">
              <a:buFontTx/>
              <a:buAutoNum type="arabicPeriod"/>
            </a:pPr>
            <a:endParaRPr lang="es-ES" b="1" dirty="0">
              <a:latin typeface="Calibri" pitchFamily="34" charset="0"/>
            </a:endParaRPr>
          </a:p>
          <a:p>
            <a:pPr eaLnBrk="1" hangingPunct="1"/>
            <a:endParaRPr lang="es-ES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65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/>
          <p:nvPr/>
        </p:nvPicPr>
        <p:blipFill rotWithShape="1">
          <a:blip r:embed="rId3"/>
          <a:srcRect l="26300" t="27131" r="27782" b="16941"/>
          <a:stretch/>
        </p:blipFill>
        <p:spPr>
          <a:xfrm>
            <a:off x="0" y="0"/>
            <a:ext cx="3131840" cy="220486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"/>
            <a:ext cx="2760123" cy="220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962" y="-18189"/>
            <a:ext cx="3252037" cy="2223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04865"/>
            <a:ext cx="5891962" cy="4653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580" y="2204864"/>
            <a:ext cx="3264476" cy="465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386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Acuerdos Distritales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es-CO" b="1" dirty="0"/>
              <a:t>ACUERDOS 01 DE 1998 Y 12 DE 2000 </a:t>
            </a:r>
          </a:p>
          <a:p>
            <a:pPr algn="just"/>
            <a:endParaRPr lang="es-CO" dirty="0"/>
          </a:p>
          <a:p>
            <a:pPr algn="just"/>
            <a:r>
              <a:rPr lang="es-CO" b="1" dirty="0"/>
              <a:t>ARTÍCULO 1. OBJETO. </a:t>
            </a:r>
            <a:r>
              <a:rPr lang="es-CO" dirty="0"/>
              <a:t>(…) determinar la forma, procedimiento y </a:t>
            </a:r>
            <a:r>
              <a:rPr lang="es-CO" b="1" i="1" dirty="0">
                <a:solidFill>
                  <a:srgbClr val="FF0000"/>
                </a:solidFill>
              </a:rPr>
              <a:t>ubicación de la Publicidad Exterior Visual</a:t>
            </a:r>
            <a:r>
              <a:rPr lang="es-CO" dirty="0"/>
              <a:t>, indicando a la vez las zonas en las que está permitida o prohibida su exhibición y las responsabilidades que recaen sobre propietarios y anunciantes.</a:t>
            </a:r>
          </a:p>
          <a:p>
            <a:pPr algn="just"/>
            <a:endParaRPr lang="es-CO" dirty="0"/>
          </a:p>
          <a:p>
            <a:pPr algn="just"/>
            <a:endParaRPr lang="es-CO" dirty="0"/>
          </a:p>
          <a:p>
            <a:pPr algn="just"/>
            <a:r>
              <a:rPr lang="es-CO" b="1" dirty="0"/>
              <a:t>ARTICULO  11. UBICACIÓN. </a:t>
            </a:r>
            <a:r>
              <a:rPr lang="es-CO" dirty="0" smtClean="0"/>
              <a:t>Las </a:t>
            </a:r>
            <a:r>
              <a:rPr lang="es-CO" b="1" i="1" dirty="0">
                <a:solidFill>
                  <a:srgbClr val="FF0000"/>
                </a:solidFill>
              </a:rPr>
              <a:t>vallas</a:t>
            </a:r>
            <a:r>
              <a:rPr lang="es-CO" dirty="0">
                <a:solidFill>
                  <a:srgbClr val="FF0000"/>
                </a:solidFill>
              </a:rPr>
              <a:t> </a:t>
            </a:r>
            <a:r>
              <a:rPr lang="es-CO" dirty="0"/>
              <a:t>en el distrito capital </a:t>
            </a:r>
            <a:r>
              <a:rPr lang="es-CO" b="1" i="1" dirty="0">
                <a:solidFill>
                  <a:srgbClr val="FF0000"/>
                </a:solidFill>
              </a:rPr>
              <a:t>podrán ubicarse </a:t>
            </a:r>
            <a:r>
              <a:rPr lang="es-CO" dirty="0"/>
              <a:t>en los inmuebles ubicados </a:t>
            </a:r>
            <a:r>
              <a:rPr lang="es-CO" b="1" i="1" dirty="0">
                <a:solidFill>
                  <a:srgbClr val="FF0000"/>
                </a:solidFill>
              </a:rPr>
              <a:t>en vías tipo V-0 y V-1, V-2</a:t>
            </a:r>
            <a:r>
              <a:rPr lang="es-CO" dirty="0"/>
              <a:t>, en un ancho mínimo de 40 metros.</a:t>
            </a:r>
          </a:p>
          <a:p>
            <a:pPr marL="0" indent="0">
              <a:buNone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49367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1143000"/>
          </a:xfrm>
        </p:spPr>
        <p:txBody>
          <a:bodyPr/>
          <a:lstStyle/>
          <a:p>
            <a:r>
              <a:rPr lang="es-CO" b="1" dirty="0" smtClean="0"/>
              <a:t>Decreto 506 de </a:t>
            </a:r>
            <a:r>
              <a:rPr lang="es-CO" b="1" dirty="0" smtClean="0"/>
              <a:t>200</a:t>
            </a:r>
            <a:r>
              <a:rPr lang="es-CO" b="1" dirty="0" smtClean="0"/>
              <a:t>3</a:t>
            </a:r>
            <a:endParaRPr lang="es-CO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2406899"/>
            <a:ext cx="8229600" cy="2750294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s-CO" b="1" dirty="0" smtClean="0"/>
              <a:t>PUBLICIDAD EXTERIOR VISUAL EN MOVIMIENTO: </a:t>
            </a:r>
            <a:r>
              <a:rPr lang="es-CO" dirty="0" smtClean="0"/>
              <a:t>Medio masivo de comunicación que se destina a llamar la atención del público a través de leyendas, elementos visuales o imágenes desde la vía pública </a:t>
            </a:r>
            <a:r>
              <a:rPr lang="es-CO" b="1" dirty="0" smtClean="0">
                <a:solidFill>
                  <a:srgbClr val="FF0000"/>
                </a:solidFill>
              </a:rPr>
              <a:t>a través de pantallas. </a:t>
            </a:r>
            <a:endParaRPr lang="es-CO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60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b="1" dirty="0" smtClean="0"/>
              <a:t>Pronunciamientos Judiciales </a:t>
            </a:r>
            <a:endParaRPr lang="es-CO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O" dirty="0" smtClean="0"/>
              <a:t>El </a:t>
            </a:r>
            <a:r>
              <a:rPr lang="es-CO" b="1" dirty="0" smtClean="0">
                <a:solidFill>
                  <a:srgbClr val="FF0000"/>
                </a:solidFill>
              </a:rPr>
              <a:t>Consejo </a:t>
            </a:r>
            <a:r>
              <a:rPr lang="es-CO" b="1" dirty="0" smtClean="0">
                <a:solidFill>
                  <a:srgbClr val="FF0000"/>
                </a:solidFill>
              </a:rPr>
              <a:t>de Estado </a:t>
            </a:r>
            <a:r>
              <a:rPr lang="es-CO" dirty="0" smtClean="0"/>
              <a:t>en </a:t>
            </a:r>
            <a:r>
              <a:rPr lang="es-CO" b="1" dirty="0" smtClean="0">
                <a:solidFill>
                  <a:srgbClr val="FF0000"/>
                </a:solidFill>
              </a:rPr>
              <a:t>1996</a:t>
            </a:r>
            <a:r>
              <a:rPr lang="es-CO" dirty="0" smtClean="0"/>
              <a:t> deroga </a:t>
            </a:r>
            <a:r>
              <a:rPr lang="es-CO" dirty="0"/>
              <a:t>D</a:t>
            </a:r>
            <a:r>
              <a:rPr lang="es-CO" dirty="0" smtClean="0"/>
              <a:t>ecreto 016/94 expedido por el alcalde  y reitera que el gobierno distrital es competente para fijar políticas, lineamientos en materia de PEV pero no para reglamentar la materia porque la Constitución y las leyes ambientales delegaron esta competencia </a:t>
            </a:r>
            <a:r>
              <a:rPr lang="es-CO" b="1" dirty="0" smtClean="0">
                <a:solidFill>
                  <a:srgbClr val="FF0000"/>
                </a:solidFill>
              </a:rPr>
              <a:t>exclusivamente</a:t>
            </a:r>
            <a:r>
              <a:rPr lang="es-CO" dirty="0" smtClean="0"/>
              <a:t> en el </a:t>
            </a:r>
            <a:r>
              <a:rPr lang="es-CO" b="1" dirty="0" smtClean="0">
                <a:solidFill>
                  <a:srgbClr val="FF0000"/>
                </a:solidFill>
              </a:rPr>
              <a:t>Concejo </a:t>
            </a:r>
            <a:r>
              <a:rPr lang="es-CO" dirty="0" smtClean="0"/>
              <a:t>de Bogotá.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32408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O" sz="3600" dirty="0" smtClean="0"/>
              <a:t>En 1998, la </a:t>
            </a:r>
            <a:r>
              <a:rPr lang="es-CO" sz="3600" b="1" dirty="0" smtClean="0">
                <a:solidFill>
                  <a:srgbClr val="FF0000"/>
                </a:solidFill>
              </a:rPr>
              <a:t>Corte Constitucional</a:t>
            </a:r>
            <a:r>
              <a:rPr lang="es-CO" sz="3600" dirty="0" smtClean="0"/>
              <a:t>  en Sentencia C- 064 estableció que el tema de </a:t>
            </a:r>
            <a:r>
              <a:rPr lang="es-CO" sz="3600" b="1" dirty="0" smtClean="0">
                <a:solidFill>
                  <a:srgbClr val="FF0000"/>
                </a:solidFill>
              </a:rPr>
              <a:t>PEV</a:t>
            </a:r>
            <a:r>
              <a:rPr lang="es-CO" sz="3600" dirty="0" smtClean="0"/>
              <a:t> es un ejemplo de los asuntos que afectan el patrimonio ecológico local y en tal sentido debe ser regulado por los </a:t>
            </a:r>
            <a:r>
              <a:rPr lang="es-CO" sz="3600" b="1" dirty="0" smtClean="0">
                <a:solidFill>
                  <a:srgbClr val="FF0000"/>
                </a:solidFill>
              </a:rPr>
              <a:t>concejos </a:t>
            </a:r>
            <a:r>
              <a:rPr lang="es-CO" sz="3600" dirty="0" smtClean="0"/>
              <a:t>municipales o distritales</a:t>
            </a:r>
            <a:endParaRPr lang="es-CO" sz="3600" dirty="0"/>
          </a:p>
        </p:txBody>
      </p:sp>
    </p:spTree>
    <p:extLst>
      <p:ext uri="{BB962C8B-B14F-4D97-AF65-F5344CB8AC3E}">
        <p14:creationId xmlns:p14="http://schemas.microsoft.com/office/powerpoint/2010/main" val="275868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1155</TotalTime>
  <Words>1907</Words>
  <Application>Microsoft Office PowerPoint</Application>
  <PresentationFormat>Presentación en pantalla (4:3)</PresentationFormat>
  <Paragraphs>323</Paragraphs>
  <Slides>54</Slides>
  <Notes>18</Notes>
  <HiddenSlides>0</HiddenSlides>
  <MMClips>8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54</vt:i4>
      </vt:variant>
    </vt:vector>
  </HeadingPairs>
  <TitlesOfParts>
    <vt:vector size="55" baseType="lpstr">
      <vt:lpstr>Tema de Office</vt:lpstr>
      <vt:lpstr>Presentación de PowerPoint</vt:lpstr>
      <vt:lpstr>¿Qué debe hacer la SDA?</vt:lpstr>
      <vt:lpstr>Presentación de PowerPoint</vt:lpstr>
      <vt:lpstr>Presentación de PowerPoint</vt:lpstr>
      <vt:lpstr>Marco Jurídico PEV</vt:lpstr>
      <vt:lpstr>Acuerdos Distritales</vt:lpstr>
      <vt:lpstr>Decreto 506 de 2003</vt:lpstr>
      <vt:lpstr>Pronunciamientos Judiciales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¿Cómo justificó la SDA los registros?</vt:lpstr>
      <vt:lpstr>¿Y esto que significa?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¿Y dónde están las pantallas?</vt:lpstr>
      <vt:lpstr>Carrera 15 # 85-15</vt:lpstr>
      <vt:lpstr>Carrera 15 # 85-15</vt:lpstr>
      <vt:lpstr>Presentación de PowerPoint</vt:lpstr>
      <vt:lpstr>Presentación de PowerPoint</vt:lpstr>
      <vt:lpstr>Presentación de PowerPoint</vt:lpstr>
      <vt:lpstr>Presentación de PowerPoint</vt:lpstr>
      <vt:lpstr>¿Y entonces?</vt:lpstr>
      <vt:lpstr>Explosión normativa en 2011</vt:lpstr>
      <vt:lpstr>Presentación de PowerPoint</vt:lpstr>
      <vt:lpstr>Presentación de PowerPoint</vt:lpstr>
      <vt:lpstr>Presentación de PowerPoint</vt:lpstr>
      <vt:lpstr>Pero….</vt:lpstr>
      <vt:lpstr>Presentación de PowerPoint</vt:lpstr>
      <vt:lpstr>Presentación de PowerPoint</vt:lpstr>
      <vt:lpstr>Presentación de PowerPoint</vt:lpstr>
      <vt:lpstr>Tasas de registro</vt:lpstr>
      <vt:lpstr>Tasas de registro</vt:lpstr>
      <vt:lpstr>Impuesto</vt:lpstr>
      <vt:lpstr>¿De cuánto es el negocio?</vt:lpstr>
      <vt:lpstr>Dimensión de la actividad</vt:lpstr>
      <vt:lpstr>Dimensión de la actividad</vt:lpstr>
      <vt:lpstr>Presentación de PowerPoint</vt:lpstr>
      <vt:lpstr>Presentación de PowerPoint</vt:lpstr>
      <vt:lpstr>Presentación de PowerPoint</vt:lpstr>
      <vt:lpstr>Multas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Carrera 15 # 85-15</dc:title>
  <dc:creator>ANGELICA LISBETH LOZANO CORREA</dc:creator>
  <cp:lastModifiedBy>USER</cp:lastModifiedBy>
  <cp:revision>111</cp:revision>
  <cp:lastPrinted>2012-07-28T16:11:48Z</cp:lastPrinted>
  <dcterms:created xsi:type="dcterms:W3CDTF">2012-07-27T21:54:57Z</dcterms:created>
  <dcterms:modified xsi:type="dcterms:W3CDTF">2012-07-29T04:58:17Z</dcterms:modified>
</cp:coreProperties>
</file>