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1016" r:id="rId5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ward Vasquez Balanta" initials="EVB" lastIdx="1" clrIdx="0">
    <p:extLst>
      <p:ext uri="{19B8F6BF-5375-455C-9EA6-DF929625EA0E}">
        <p15:presenceInfo xmlns:p15="http://schemas.microsoft.com/office/powerpoint/2012/main" userId="20e1d2fb25cbd94d" providerId="Windows Live"/>
      </p:ext>
    </p:extLst>
  </p:cmAuthor>
  <p:cmAuthor id="2" name="Sandra Janeth Florez Cajamarca" initials="SJFC" lastIdx="5" clrIdx="1">
    <p:extLst>
      <p:ext uri="{19B8F6BF-5375-455C-9EA6-DF929625EA0E}">
        <p15:presenceInfo xmlns:p15="http://schemas.microsoft.com/office/powerpoint/2012/main" userId="9067ee3159f29baf" providerId="Windows Live"/>
      </p:ext>
    </p:extLst>
  </p:cmAuthor>
  <p:cmAuthor id="3" name="Diego Andres Suarez Gomez" initials="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CCECFF"/>
    <a:srgbClr val="CCFFFF"/>
    <a:srgbClr val="66CCFF"/>
    <a:srgbClr val="00FFFF"/>
    <a:srgbClr val="2820C4"/>
    <a:srgbClr val="0050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171DF7-47D9-44C4-991A-A64F94BE2CFD}" v="1" dt="2024-12-12T19:02:33.9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25E5076-3810-47DD-B79F-674D7AD40C01}" styleName="Estilo oscuro 1 - Énfasi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27" autoAdjust="0"/>
    <p:restoredTop sz="87115" autoAdjust="0"/>
  </p:normalViewPr>
  <p:slideViewPr>
    <p:cSldViewPr snapToGrid="0">
      <p:cViewPr varScale="1">
        <p:scale>
          <a:sx n="96" d="100"/>
          <a:sy n="96" d="100"/>
        </p:scale>
        <p:origin x="82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florezc\Downloads\INF_U3U4_MEDv2%20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florezc\Downloads\INF_U3U4_MEDv2%20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1"/>
          <c:order val="0"/>
          <c:tx>
            <c:strRef>
              <c:f>Hoja1!$B$29</c:f>
              <c:strCache>
                <c:ptCount val="1"/>
                <c:pt idx="0">
                  <c:v>TOTAL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Hoja1!$A$30:$A$37</c:f>
              <c:strCache>
                <c:ptCount val="8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  <c:pt idx="7">
                  <c:v>2024*</c:v>
                </c:pt>
              </c:strCache>
            </c:strRef>
          </c:cat>
          <c:val>
            <c:numRef>
              <c:f>Hoja1!$B$30:$B$37</c:f>
              <c:numCache>
                <c:formatCode>#,##0</c:formatCode>
                <c:ptCount val="8"/>
                <c:pt idx="0">
                  <c:v>8554</c:v>
                </c:pt>
                <c:pt idx="1">
                  <c:v>13102</c:v>
                </c:pt>
                <c:pt idx="2">
                  <c:v>13652</c:v>
                </c:pt>
                <c:pt idx="3">
                  <c:v>12263</c:v>
                </c:pt>
                <c:pt idx="4">
                  <c:v>19242</c:v>
                </c:pt>
                <c:pt idx="5">
                  <c:v>23896</c:v>
                </c:pt>
                <c:pt idx="6">
                  <c:v>23011</c:v>
                </c:pt>
                <c:pt idx="7">
                  <c:v>11849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1E0-4FA9-95F8-9131F91FDB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495840"/>
        <c:axId val="1124162095"/>
      </c:lineChart>
      <c:catAx>
        <c:axId val="674958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124162095"/>
        <c:crosses val="autoZero"/>
        <c:auto val="1"/>
        <c:lblAlgn val="ctr"/>
        <c:lblOffset val="100"/>
        <c:noMultiLvlLbl val="0"/>
      </c:catAx>
      <c:valAx>
        <c:axId val="1124162095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6749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Hoja1!$B$20:$F$20</c:f>
              <c:strCache>
                <c:ptCount val="5"/>
                <c:pt idx="0">
                  <c:v>Zona 1</c:v>
                </c:pt>
                <c:pt idx="1">
                  <c:v>Zona 2</c:v>
                </c:pt>
                <c:pt idx="2">
                  <c:v>Zona 3</c:v>
                </c:pt>
                <c:pt idx="3">
                  <c:v>Zona 4</c:v>
                </c:pt>
                <c:pt idx="4">
                  <c:v>Zona 5</c:v>
                </c:pt>
              </c:strCache>
            </c:strRef>
          </c:cat>
          <c:val>
            <c:numRef>
              <c:f>Hoja1!$B$21:$F$21</c:f>
              <c:numCache>
                <c:formatCode>General</c:formatCode>
                <c:ptCount val="5"/>
                <c:pt idx="0">
                  <c:v>648</c:v>
                </c:pt>
                <c:pt idx="1">
                  <c:v>775</c:v>
                </c:pt>
                <c:pt idx="2">
                  <c:v>1055</c:v>
                </c:pt>
                <c:pt idx="3">
                  <c:v>521</c:v>
                </c:pt>
                <c:pt idx="4">
                  <c:v>753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EE-4C51-B063-4571790AA5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7"/>
        <c:overlap val="-43"/>
        <c:axId val="818374512"/>
        <c:axId val="684674015"/>
      </c:barChart>
      <c:catAx>
        <c:axId val="8183745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684674015"/>
        <c:crosses val="autoZero"/>
        <c:auto val="1"/>
        <c:lblAlgn val="ctr"/>
        <c:lblOffset val="100"/>
        <c:noMultiLvlLbl val="0"/>
      </c:catAx>
      <c:valAx>
        <c:axId val="684674015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818374512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48E4A1-3334-4D2C-BA2A-F0F61DAC6C21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58EA3-4DAD-42D9-B4FA-D9B2629FFBD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7661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B58EA3-4DAD-42D9-B4FA-D9B2629FFBD7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68139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ángulo 21">
            <a:extLst>
              <a:ext uri="{FF2B5EF4-FFF2-40B4-BE49-F238E27FC236}">
                <a16:creationId xmlns:a16="http://schemas.microsoft.com/office/drawing/2014/main" id="{2F7B62BC-5382-5752-DDD9-E8054B5BF7A1}"/>
              </a:ext>
            </a:extLst>
          </p:cNvPr>
          <p:cNvSpPr/>
          <p:nvPr/>
        </p:nvSpPr>
        <p:spPr>
          <a:xfrm>
            <a:off x="-20822" y="203201"/>
            <a:ext cx="12212822" cy="68864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01505CB-FFCD-58D9-43DD-10B75787E5FA}"/>
              </a:ext>
            </a:extLst>
          </p:cNvPr>
          <p:cNvSpPr txBox="1"/>
          <p:nvPr/>
        </p:nvSpPr>
        <p:spPr>
          <a:xfrm>
            <a:off x="2573897" y="307197"/>
            <a:ext cx="70442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Evolución medidores robados 2017 – 2024</a:t>
            </a:r>
          </a:p>
          <a:p>
            <a:pPr algn="ctr"/>
            <a:endParaRPr lang="es-CO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482476DE-6324-673C-26FD-6B7391BB0375}"/>
              </a:ext>
            </a:extLst>
          </p:cNvPr>
          <p:cNvSpPr txBox="1"/>
          <p:nvPr/>
        </p:nvSpPr>
        <p:spPr>
          <a:xfrm>
            <a:off x="188909" y="1116635"/>
            <a:ext cx="42796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800" b="1" dirty="0">
                <a:latin typeface="Century Gothic" panose="020B0502020202020204" pitchFamily="34" charset="0"/>
              </a:rPr>
              <a:t>Comportamiento Hurto medidores</a:t>
            </a:r>
          </a:p>
          <a:p>
            <a:pPr algn="ctr"/>
            <a:r>
              <a:rPr lang="es-MX" sz="1800" b="1" dirty="0">
                <a:latin typeface="Century Gothic" panose="020B0502020202020204" pitchFamily="34" charset="0"/>
              </a:rPr>
              <a:t>(2017 – 2024)</a:t>
            </a:r>
            <a:endParaRPr lang="es-CO" sz="1800" b="1" dirty="0">
              <a:latin typeface="Century Gothic" panose="020B0502020202020204" pitchFamily="34" charset="0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1D90ECC7-BD0B-B6D2-C3F6-11DD5F1052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7614521"/>
              </p:ext>
            </p:extLst>
          </p:nvPr>
        </p:nvGraphicFramePr>
        <p:xfrm>
          <a:off x="44411" y="2121312"/>
          <a:ext cx="4510201" cy="3074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88D5859-A4D4-7D36-FA60-FBC0F89D40F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5362228"/>
              </p:ext>
            </p:extLst>
          </p:nvPr>
        </p:nvGraphicFramePr>
        <p:xfrm>
          <a:off x="4774011" y="2121312"/>
          <a:ext cx="3904917" cy="2907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A078240B-1E9A-282A-608B-F5880900F843}"/>
              </a:ext>
            </a:extLst>
          </p:cNvPr>
          <p:cNvCxnSpPr/>
          <p:nvPr/>
        </p:nvCxnSpPr>
        <p:spPr>
          <a:xfrm>
            <a:off x="4614516" y="1052623"/>
            <a:ext cx="0" cy="4992822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0F4C6F39-30D7-A988-7CDC-16F3452EFA63}"/>
              </a:ext>
            </a:extLst>
          </p:cNvPr>
          <p:cNvCxnSpPr/>
          <p:nvPr/>
        </p:nvCxnSpPr>
        <p:spPr>
          <a:xfrm>
            <a:off x="8796654" y="1052623"/>
            <a:ext cx="0" cy="4992822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uadroTexto 8">
            <a:extLst>
              <a:ext uri="{FF2B5EF4-FFF2-40B4-BE49-F238E27FC236}">
                <a16:creationId xmlns:a16="http://schemas.microsoft.com/office/drawing/2014/main" id="{68EFB622-7225-3C17-093A-B09697CB4F42}"/>
              </a:ext>
            </a:extLst>
          </p:cNvPr>
          <p:cNvSpPr txBox="1"/>
          <p:nvPr/>
        </p:nvSpPr>
        <p:spPr>
          <a:xfrm>
            <a:off x="8893732" y="1107386"/>
            <a:ext cx="32087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800" b="1" dirty="0">
                <a:latin typeface="Century Gothic" panose="020B0502020202020204" pitchFamily="34" charset="0"/>
              </a:rPr>
              <a:t>Top 10 de Localidades con mayor hurto 2024*</a:t>
            </a:r>
            <a:endParaRPr lang="es-CO" sz="1800" b="1" dirty="0">
              <a:latin typeface="Century Gothic" panose="020B050202020202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31807A1-BFE0-9D78-5E68-15016CCB6FD3}"/>
              </a:ext>
            </a:extLst>
          </p:cNvPr>
          <p:cNvSpPr txBox="1"/>
          <p:nvPr/>
        </p:nvSpPr>
        <p:spPr>
          <a:xfrm>
            <a:off x="276447" y="5922335"/>
            <a:ext cx="35119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>
                <a:latin typeface="Century Gothic" panose="020B0502020202020204" pitchFamily="34" charset="0"/>
              </a:rPr>
              <a:t>(*) Corte 31 marzo de 2024</a:t>
            </a:r>
            <a:endParaRPr lang="es-CO" sz="1000" dirty="0">
              <a:latin typeface="Century Gothic" panose="020B0502020202020204" pitchFamily="34" charset="0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2BC3630D-3BFF-CAD0-269E-09A253E465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39134"/>
              </p:ext>
            </p:extLst>
          </p:nvPr>
        </p:nvGraphicFramePr>
        <p:xfrm>
          <a:off x="8983268" y="2144227"/>
          <a:ext cx="3029660" cy="36576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954847">
                  <a:extLst>
                    <a:ext uri="{9D8B030D-6E8A-4147-A177-3AD203B41FA5}">
                      <a16:colId xmlns:a16="http://schemas.microsoft.com/office/drawing/2014/main" val="3679096081"/>
                    </a:ext>
                  </a:extLst>
                </a:gridCol>
                <a:gridCol w="1074813">
                  <a:extLst>
                    <a:ext uri="{9D8B030D-6E8A-4147-A177-3AD203B41FA5}">
                      <a16:colId xmlns:a16="http://schemas.microsoft.com/office/drawing/2014/main" val="306475654"/>
                    </a:ext>
                  </a:extLst>
                </a:gridCol>
              </a:tblGrid>
              <a:tr h="290789">
                <a:tc>
                  <a:txBody>
                    <a:bodyPr/>
                    <a:lstStyle/>
                    <a:p>
                      <a:r>
                        <a:rPr lang="es-ES" dirty="0"/>
                        <a:t>Localidad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# Hurtos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7983904"/>
                  </a:ext>
                </a:extLst>
              </a:tr>
              <a:tr h="290789">
                <a:tc>
                  <a:txBody>
                    <a:bodyPr/>
                    <a:lstStyle/>
                    <a:p>
                      <a:r>
                        <a:rPr lang="es-ES" dirty="0"/>
                        <a:t>Kennedy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635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1196864"/>
                  </a:ext>
                </a:extLst>
              </a:tr>
              <a:tr h="290789">
                <a:tc>
                  <a:txBody>
                    <a:bodyPr/>
                    <a:lstStyle/>
                    <a:p>
                      <a:r>
                        <a:rPr lang="es-ES" dirty="0"/>
                        <a:t>Suba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458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1653221"/>
                  </a:ext>
                </a:extLst>
              </a:tr>
              <a:tr h="290789">
                <a:tc>
                  <a:txBody>
                    <a:bodyPr/>
                    <a:lstStyle/>
                    <a:p>
                      <a:r>
                        <a:rPr lang="es-ES" dirty="0"/>
                        <a:t>Engativá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266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6818483"/>
                  </a:ext>
                </a:extLst>
              </a:tr>
              <a:tr h="290789">
                <a:tc>
                  <a:txBody>
                    <a:bodyPr/>
                    <a:lstStyle/>
                    <a:p>
                      <a:r>
                        <a:rPr lang="es-ES" dirty="0"/>
                        <a:t>San Cristóbal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259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214196"/>
                  </a:ext>
                </a:extLst>
              </a:tr>
              <a:tr h="290789">
                <a:tc>
                  <a:txBody>
                    <a:bodyPr/>
                    <a:lstStyle/>
                    <a:p>
                      <a:r>
                        <a:rPr lang="es-ES" dirty="0"/>
                        <a:t>Teusaquillo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250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5283111"/>
                  </a:ext>
                </a:extLst>
              </a:tr>
              <a:tr h="290789">
                <a:tc>
                  <a:txBody>
                    <a:bodyPr/>
                    <a:lstStyle/>
                    <a:p>
                      <a:r>
                        <a:rPr lang="es-ES" dirty="0"/>
                        <a:t>Los Mártires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220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9910915"/>
                  </a:ext>
                </a:extLst>
              </a:tr>
              <a:tr h="290789">
                <a:tc>
                  <a:txBody>
                    <a:bodyPr/>
                    <a:lstStyle/>
                    <a:p>
                      <a:r>
                        <a:rPr lang="es-ES" dirty="0"/>
                        <a:t>Barrios Unidos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172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279077"/>
                  </a:ext>
                </a:extLst>
              </a:tr>
              <a:tr h="290789">
                <a:tc>
                  <a:txBody>
                    <a:bodyPr/>
                    <a:lstStyle/>
                    <a:p>
                      <a:r>
                        <a:rPr lang="es-ES" dirty="0"/>
                        <a:t>Antonio Nariño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148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0138169"/>
                  </a:ext>
                </a:extLst>
              </a:tr>
              <a:tr h="290789">
                <a:tc>
                  <a:txBody>
                    <a:bodyPr/>
                    <a:lstStyle/>
                    <a:p>
                      <a:r>
                        <a:rPr lang="es-ES" dirty="0"/>
                        <a:t>Rafael Uribe </a:t>
                      </a:r>
                      <a:r>
                        <a:rPr lang="es-ES" dirty="0" err="1"/>
                        <a:t>Uribe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147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0291998"/>
                  </a:ext>
                </a:extLst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F8181B3E-3F31-F1FF-4227-4C47B5748B9F}"/>
              </a:ext>
            </a:extLst>
          </p:cNvPr>
          <p:cNvSpPr txBox="1"/>
          <p:nvPr/>
        </p:nvSpPr>
        <p:spPr>
          <a:xfrm>
            <a:off x="4565590" y="1116636"/>
            <a:ext cx="42796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800" b="1" dirty="0">
                <a:latin typeface="Century Gothic" panose="020B0502020202020204" pitchFamily="34" charset="0"/>
              </a:rPr>
              <a:t>Comportamiento Hurto medidores</a:t>
            </a:r>
          </a:p>
          <a:p>
            <a:pPr algn="ctr"/>
            <a:r>
              <a:rPr lang="es-MX" sz="1800" b="1" dirty="0">
                <a:latin typeface="Century Gothic" panose="020B0502020202020204" pitchFamily="34" charset="0"/>
              </a:rPr>
              <a:t>Zonas año 2024</a:t>
            </a:r>
            <a:r>
              <a:rPr lang="es-MX" b="1" dirty="0">
                <a:latin typeface="Century Gothic" panose="020B0502020202020204" pitchFamily="34" charset="0"/>
              </a:rPr>
              <a:t>*</a:t>
            </a:r>
            <a:endParaRPr lang="es-CO" sz="1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544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e47c7796-1537-4ad5-ba1d-130f8d58605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3D4E44607FB545AF0BFCC35BD04AA4" ma:contentTypeVersion="12" ma:contentTypeDescription="Create a new document." ma:contentTypeScope="" ma:versionID="fcb39aecc2d9fb37fa6dcf8ee08c7d12">
  <xsd:schema xmlns:xsd="http://www.w3.org/2001/XMLSchema" xmlns:xs="http://www.w3.org/2001/XMLSchema" xmlns:p="http://schemas.microsoft.com/office/2006/metadata/properties" xmlns:ns3="e47c7796-1537-4ad5-ba1d-130f8d58605b" xmlns:ns4="ca709dc4-e78a-4462-a057-1f0b74389ae9" targetNamespace="http://schemas.microsoft.com/office/2006/metadata/properties" ma:root="true" ma:fieldsID="84864c351a61702872b0df2d1882fe69" ns3:_="" ns4:_="">
    <xsd:import namespace="e47c7796-1537-4ad5-ba1d-130f8d58605b"/>
    <xsd:import namespace="ca709dc4-e78a-4462-a057-1f0b74389ae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7c7796-1537-4ad5-ba1d-130f8d5860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709dc4-e78a-4462-a057-1f0b74389ae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ED8F45-8B1A-482B-ACF6-FCC81B0B869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68232E-F3BE-4105-BA06-70E7004EE776}">
  <ds:schemaRefs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ca709dc4-e78a-4462-a057-1f0b74389ae9"/>
    <ds:schemaRef ds:uri="http://purl.org/dc/dcmitype/"/>
    <ds:schemaRef ds:uri="http://schemas.microsoft.com/office/infopath/2007/PartnerControls"/>
    <ds:schemaRef ds:uri="e47c7796-1537-4ad5-ba1d-130f8d58605b"/>
  </ds:schemaRefs>
</ds:datastoreItem>
</file>

<file path=customXml/itemProps3.xml><?xml version="1.0" encoding="utf-8"?>
<ds:datastoreItem xmlns:ds="http://schemas.openxmlformats.org/officeDocument/2006/customXml" ds:itemID="{1ACD2B17-DA2F-45FD-81AE-57E84E7442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7c7796-1537-4ad5-ba1d-130f8d58605b"/>
    <ds:schemaRef ds:uri="ca709dc4-e78a-4462-a057-1f0b74389a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11216</TotalTime>
  <Words>64</Words>
  <Application>Microsoft Office PowerPoint</Application>
  <PresentationFormat>Panorámica</PresentationFormat>
  <Paragraphs>28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Century Gothic</vt:lpstr>
      <vt:lpstr>office theme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Vasquez Balanta</dc:creator>
  <cp:lastModifiedBy>Luz Adriana Sanchez Guzman</cp:lastModifiedBy>
  <cp:revision>432</cp:revision>
  <cp:lastPrinted>2024-01-23T19:23:51Z</cp:lastPrinted>
  <dcterms:created xsi:type="dcterms:W3CDTF">2020-08-10T12:19:35Z</dcterms:created>
  <dcterms:modified xsi:type="dcterms:W3CDTF">2025-12-16T23:22:11Z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0x010100493D4E44607FB545AF0BFCC35BD04AA4</vt:lpwstr>
  </property>
</Properties>
</file>