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325" r:id="rId2"/>
    <p:sldId id="301" r:id="rId3"/>
    <p:sldId id="311" r:id="rId4"/>
    <p:sldId id="323" r:id="rId5"/>
    <p:sldId id="312" r:id="rId6"/>
    <p:sldId id="313" r:id="rId7"/>
    <p:sldId id="314" r:id="rId8"/>
    <p:sldId id="315" r:id="rId9"/>
    <p:sldId id="316" r:id="rId10"/>
    <p:sldId id="317" r:id="rId11"/>
    <p:sldId id="318" r:id="rId12"/>
    <p:sldId id="319" r:id="rId13"/>
    <p:sldId id="320" r:id="rId14"/>
    <p:sldId id="326"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935" autoAdjust="0"/>
    <p:restoredTop sz="94660"/>
  </p:normalViewPr>
  <p:slideViewPr>
    <p:cSldViewPr snapToGrid="0">
      <p:cViewPr varScale="1">
        <p:scale>
          <a:sx n="85" d="100"/>
          <a:sy n="85" d="100"/>
        </p:scale>
        <p:origin x="917"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DF722B-EA17-4025-9CE8-39D1A73DFDAE}" type="datetimeFigureOut">
              <a:rPr lang="en-US" smtClean="0"/>
              <a:t>12/5/2024</a:t>
            </a:fld>
            <a:endParaRPr lang="en-US" dirty="0"/>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A6847F-4A1D-4386-83F1-D493E72C96A9}" type="slidenum">
              <a:rPr lang="en-US" smtClean="0"/>
              <a:t>‹Nº›</a:t>
            </a:fld>
            <a:endParaRPr lang="en-US" dirty="0"/>
          </a:p>
        </p:txBody>
      </p:sp>
    </p:spTree>
    <p:extLst>
      <p:ext uri="{BB962C8B-B14F-4D97-AF65-F5344CB8AC3E}">
        <p14:creationId xmlns:p14="http://schemas.microsoft.com/office/powerpoint/2010/main" val="31001921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250865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215648040c5_0_2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215648040c5_0_2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485565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n-US"/>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editar el estilo de subtítulo del patrón</a:t>
            </a:r>
            <a:endParaRPr lang="en-US"/>
          </a:p>
        </p:txBody>
      </p:sp>
      <p:sp>
        <p:nvSpPr>
          <p:cNvPr id="4" name="Marcador de fecha 3"/>
          <p:cNvSpPr>
            <a:spLocks noGrp="1"/>
          </p:cNvSpPr>
          <p:nvPr>
            <p:ph type="dt" sz="half" idx="10"/>
          </p:nvPr>
        </p:nvSpPr>
        <p:spPr/>
        <p:txBody>
          <a:bodyPr/>
          <a:lstStyle/>
          <a:p>
            <a:fld id="{41116F2D-BC9C-41EC-9EF2-4C56E1CAB616}" type="datetimeFigureOut">
              <a:rPr lang="en-US" smtClean="0"/>
              <a:t>12/5/2024</a:t>
            </a:fld>
            <a:endParaRPr lang="en-US" dirty="0"/>
          </a:p>
        </p:txBody>
      </p:sp>
      <p:sp>
        <p:nvSpPr>
          <p:cNvPr id="5" name="Marcador de pie de página 4"/>
          <p:cNvSpPr>
            <a:spLocks noGrp="1"/>
          </p:cNvSpPr>
          <p:nvPr>
            <p:ph type="ftr" sz="quarter" idx="11"/>
          </p:nvPr>
        </p:nvSpPr>
        <p:spPr/>
        <p:txBody>
          <a:bodyPr/>
          <a:lstStyle/>
          <a:p>
            <a:endParaRPr lang="en-US" dirty="0"/>
          </a:p>
        </p:txBody>
      </p:sp>
      <p:sp>
        <p:nvSpPr>
          <p:cNvPr id="6" name="Marcador de número de diapositiva 5"/>
          <p:cNvSpPr>
            <a:spLocks noGrp="1"/>
          </p:cNvSpPr>
          <p:nvPr>
            <p:ph type="sldNum" sz="quarter" idx="12"/>
          </p:nvPr>
        </p:nvSpPr>
        <p:spPr/>
        <p:txBody>
          <a:bodyPr/>
          <a:lstStyle/>
          <a:p>
            <a:fld id="{66209E90-DAA9-4EC9-ABA8-F567D942611B}" type="slidenum">
              <a:rPr lang="en-US" smtClean="0"/>
              <a:t>‹Nº›</a:t>
            </a:fld>
            <a:endParaRPr lang="en-US" dirty="0"/>
          </a:p>
        </p:txBody>
      </p:sp>
    </p:spTree>
    <p:extLst>
      <p:ext uri="{BB962C8B-B14F-4D97-AF65-F5344CB8AC3E}">
        <p14:creationId xmlns:p14="http://schemas.microsoft.com/office/powerpoint/2010/main" val="34585487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n-US"/>
          </a:p>
        </p:txBody>
      </p:sp>
      <p:sp>
        <p:nvSpPr>
          <p:cNvPr id="3" name="Marcador de texto vertical 2"/>
          <p:cNvSpPr>
            <a:spLocks noGrp="1"/>
          </p:cNvSpPr>
          <p:nvPr>
            <p:ph type="body" orient="vert" idx="1"/>
          </p:nvPr>
        </p:nvSpPr>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p:cNvSpPr>
            <a:spLocks noGrp="1"/>
          </p:cNvSpPr>
          <p:nvPr>
            <p:ph type="dt" sz="half" idx="10"/>
          </p:nvPr>
        </p:nvSpPr>
        <p:spPr/>
        <p:txBody>
          <a:bodyPr/>
          <a:lstStyle/>
          <a:p>
            <a:fld id="{41116F2D-BC9C-41EC-9EF2-4C56E1CAB616}" type="datetimeFigureOut">
              <a:rPr lang="en-US" smtClean="0"/>
              <a:t>12/5/2024</a:t>
            </a:fld>
            <a:endParaRPr lang="en-US" dirty="0"/>
          </a:p>
        </p:txBody>
      </p:sp>
      <p:sp>
        <p:nvSpPr>
          <p:cNvPr id="5" name="Marcador de pie de página 4"/>
          <p:cNvSpPr>
            <a:spLocks noGrp="1"/>
          </p:cNvSpPr>
          <p:nvPr>
            <p:ph type="ftr" sz="quarter" idx="11"/>
          </p:nvPr>
        </p:nvSpPr>
        <p:spPr/>
        <p:txBody>
          <a:bodyPr/>
          <a:lstStyle/>
          <a:p>
            <a:endParaRPr lang="en-US" dirty="0"/>
          </a:p>
        </p:txBody>
      </p:sp>
      <p:sp>
        <p:nvSpPr>
          <p:cNvPr id="6" name="Marcador de número de diapositiva 5"/>
          <p:cNvSpPr>
            <a:spLocks noGrp="1"/>
          </p:cNvSpPr>
          <p:nvPr>
            <p:ph type="sldNum" sz="quarter" idx="12"/>
          </p:nvPr>
        </p:nvSpPr>
        <p:spPr/>
        <p:txBody>
          <a:bodyPr/>
          <a:lstStyle/>
          <a:p>
            <a:fld id="{66209E90-DAA9-4EC9-ABA8-F567D942611B}" type="slidenum">
              <a:rPr lang="en-US" smtClean="0"/>
              <a:t>‹Nº›</a:t>
            </a:fld>
            <a:endParaRPr lang="en-US" dirty="0"/>
          </a:p>
        </p:txBody>
      </p:sp>
    </p:spTree>
    <p:extLst>
      <p:ext uri="{BB962C8B-B14F-4D97-AF65-F5344CB8AC3E}">
        <p14:creationId xmlns:p14="http://schemas.microsoft.com/office/powerpoint/2010/main" val="19722169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n-US"/>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p:cNvSpPr>
            <a:spLocks noGrp="1"/>
          </p:cNvSpPr>
          <p:nvPr>
            <p:ph type="dt" sz="half" idx="10"/>
          </p:nvPr>
        </p:nvSpPr>
        <p:spPr/>
        <p:txBody>
          <a:bodyPr/>
          <a:lstStyle/>
          <a:p>
            <a:fld id="{41116F2D-BC9C-41EC-9EF2-4C56E1CAB616}" type="datetimeFigureOut">
              <a:rPr lang="en-US" smtClean="0"/>
              <a:t>12/5/2024</a:t>
            </a:fld>
            <a:endParaRPr lang="en-US" dirty="0"/>
          </a:p>
        </p:txBody>
      </p:sp>
      <p:sp>
        <p:nvSpPr>
          <p:cNvPr id="5" name="Marcador de pie de página 4"/>
          <p:cNvSpPr>
            <a:spLocks noGrp="1"/>
          </p:cNvSpPr>
          <p:nvPr>
            <p:ph type="ftr" sz="quarter" idx="11"/>
          </p:nvPr>
        </p:nvSpPr>
        <p:spPr/>
        <p:txBody>
          <a:bodyPr/>
          <a:lstStyle/>
          <a:p>
            <a:endParaRPr lang="en-US" dirty="0"/>
          </a:p>
        </p:txBody>
      </p:sp>
      <p:sp>
        <p:nvSpPr>
          <p:cNvPr id="6" name="Marcador de número de diapositiva 5"/>
          <p:cNvSpPr>
            <a:spLocks noGrp="1"/>
          </p:cNvSpPr>
          <p:nvPr>
            <p:ph type="sldNum" sz="quarter" idx="12"/>
          </p:nvPr>
        </p:nvSpPr>
        <p:spPr/>
        <p:txBody>
          <a:bodyPr/>
          <a:lstStyle/>
          <a:p>
            <a:fld id="{66209E90-DAA9-4EC9-ABA8-F567D942611B}" type="slidenum">
              <a:rPr lang="en-US" smtClean="0"/>
              <a:t>‹Nº›</a:t>
            </a:fld>
            <a:endParaRPr lang="en-US" dirty="0"/>
          </a:p>
        </p:txBody>
      </p:sp>
    </p:spTree>
    <p:extLst>
      <p:ext uri="{BB962C8B-B14F-4D97-AF65-F5344CB8AC3E}">
        <p14:creationId xmlns:p14="http://schemas.microsoft.com/office/powerpoint/2010/main" val="36021174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rmAutofit/>
          </a:bodyPr>
          <a:lstStyle>
            <a:lvl1pPr marL="609585" lvl="0" indent="-457189">
              <a:spcBef>
                <a:spcPts val="0"/>
              </a:spcBef>
              <a:spcAft>
                <a:spcPts val="0"/>
              </a:spcAft>
              <a:buSzPts val="18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s-CO" smtClean="0"/>
              <a:pPr/>
              <a:t>‹Nº›</a:t>
            </a:fld>
            <a:endParaRPr lang="es-CO"/>
          </a:p>
        </p:txBody>
      </p:sp>
    </p:spTree>
    <p:extLst>
      <p:ext uri="{BB962C8B-B14F-4D97-AF65-F5344CB8AC3E}">
        <p14:creationId xmlns:p14="http://schemas.microsoft.com/office/powerpoint/2010/main" val="17062850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n-US"/>
          </a:p>
        </p:txBody>
      </p:sp>
      <p:sp>
        <p:nvSpPr>
          <p:cNvPr id="3" name="Marcador de contenido 2"/>
          <p:cNvSpPr>
            <a:spLocks noGrp="1"/>
          </p:cNvSpPr>
          <p:nvPr>
            <p:ph idx="1"/>
          </p:nvPr>
        </p:nvSpPr>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p:cNvSpPr>
            <a:spLocks noGrp="1"/>
          </p:cNvSpPr>
          <p:nvPr>
            <p:ph type="dt" sz="half" idx="10"/>
          </p:nvPr>
        </p:nvSpPr>
        <p:spPr/>
        <p:txBody>
          <a:bodyPr/>
          <a:lstStyle/>
          <a:p>
            <a:fld id="{41116F2D-BC9C-41EC-9EF2-4C56E1CAB616}" type="datetimeFigureOut">
              <a:rPr lang="en-US" smtClean="0"/>
              <a:t>12/5/2024</a:t>
            </a:fld>
            <a:endParaRPr lang="en-US" dirty="0"/>
          </a:p>
        </p:txBody>
      </p:sp>
      <p:sp>
        <p:nvSpPr>
          <p:cNvPr id="5" name="Marcador de pie de página 4"/>
          <p:cNvSpPr>
            <a:spLocks noGrp="1"/>
          </p:cNvSpPr>
          <p:nvPr>
            <p:ph type="ftr" sz="quarter" idx="11"/>
          </p:nvPr>
        </p:nvSpPr>
        <p:spPr/>
        <p:txBody>
          <a:bodyPr/>
          <a:lstStyle/>
          <a:p>
            <a:endParaRPr lang="en-US" dirty="0"/>
          </a:p>
        </p:txBody>
      </p:sp>
      <p:sp>
        <p:nvSpPr>
          <p:cNvPr id="6" name="Marcador de número de diapositiva 5"/>
          <p:cNvSpPr>
            <a:spLocks noGrp="1"/>
          </p:cNvSpPr>
          <p:nvPr>
            <p:ph type="sldNum" sz="quarter" idx="12"/>
          </p:nvPr>
        </p:nvSpPr>
        <p:spPr/>
        <p:txBody>
          <a:bodyPr/>
          <a:lstStyle/>
          <a:p>
            <a:fld id="{66209E90-DAA9-4EC9-ABA8-F567D942611B}" type="slidenum">
              <a:rPr lang="en-US" smtClean="0"/>
              <a:t>‹Nº›</a:t>
            </a:fld>
            <a:endParaRPr lang="en-US" dirty="0"/>
          </a:p>
        </p:txBody>
      </p:sp>
    </p:spTree>
    <p:extLst>
      <p:ext uri="{BB962C8B-B14F-4D97-AF65-F5344CB8AC3E}">
        <p14:creationId xmlns:p14="http://schemas.microsoft.com/office/powerpoint/2010/main" val="5342124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Editar el estilo de texto del patrón</a:t>
            </a:r>
          </a:p>
        </p:txBody>
      </p:sp>
      <p:sp>
        <p:nvSpPr>
          <p:cNvPr id="4" name="Marcador de fecha 3"/>
          <p:cNvSpPr>
            <a:spLocks noGrp="1"/>
          </p:cNvSpPr>
          <p:nvPr>
            <p:ph type="dt" sz="half" idx="10"/>
          </p:nvPr>
        </p:nvSpPr>
        <p:spPr/>
        <p:txBody>
          <a:bodyPr/>
          <a:lstStyle/>
          <a:p>
            <a:fld id="{41116F2D-BC9C-41EC-9EF2-4C56E1CAB616}" type="datetimeFigureOut">
              <a:rPr lang="en-US" smtClean="0"/>
              <a:t>12/5/2024</a:t>
            </a:fld>
            <a:endParaRPr lang="en-US" dirty="0"/>
          </a:p>
        </p:txBody>
      </p:sp>
      <p:sp>
        <p:nvSpPr>
          <p:cNvPr id="5" name="Marcador de pie de página 4"/>
          <p:cNvSpPr>
            <a:spLocks noGrp="1"/>
          </p:cNvSpPr>
          <p:nvPr>
            <p:ph type="ftr" sz="quarter" idx="11"/>
          </p:nvPr>
        </p:nvSpPr>
        <p:spPr/>
        <p:txBody>
          <a:bodyPr/>
          <a:lstStyle/>
          <a:p>
            <a:endParaRPr lang="en-US" dirty="0"/>
          </a:p>
        </p:txBody>
      </p:sp>
      <p:sp>
        <p:nvSpPr>
          <p:cNvPr id="6" name="Marcador de número de diapositiva 5"/>
          <p:cNvSpPr>
            <a:spLocks noGrp="1"/>
          </p:cNvSpPr>
          <p:nvPr>
            <p:ph type="sldNum" sz="quarter" idx="12"/>
          </p:nvPr>
        </p:nvSpPr>
        <p:spPr/>
        <p:txBody>
          <a:bodyPr/>
          <a:lstStyle/>
          <a:p>
            <a:fld id="{66209E90-DAA9-4EC9-ABA8-F567D942611B}" type="slidenum">
              <a:rPr lang="en-US" smtClean="0"/>
              <a:t>‹Nº›</a:t>
            </a:fld>
            <a:endParaRPr lang="en-US" dirty="0"/>
          </a:p>
        </p:txBody>
      </p:sp>
    </p:spTree>
    <p:extLst>
      <p:ext uri="{BB962C8B-B14F-4D97-AF65-F5344CB8AC3E}">
        <p14:creationId xmlns:p14="http://schemas.microsoft.com/office/powerpoint/2010/main" val="37328869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n-US"/>
          </a:p>
        </p:txBody>
      </p:sp>
      <p:sp>
        <p:nvSpPr>
          <p:cNvPr id="3" name="Marcador de contenido 2"/>
          <p:cNvSpPr>
            <a:spLocks noGrp="1"/>
          </p:cNvSpPr>
          <p:nvPr>
            <p:ph sz="half" idx="1"/>
          </p:nvPr>
        </p:nvSpPr>
        <p:spPr>
          <a:xfrm>
            <a:off x="838200" y="1825625"/>
            <a:ext cx="5181600" cy="435133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p:cNvSpPr>
            <a:spLocks noGrp="1"/>
          </p:cNvSpPr>
          <p:nvPr>
            <p:ph sz="half" idx="2"/>
          </p:nvPr>
        </p:nvSpPr>
        <p:spPr>
          <a:xfrm>
            <a:off x="6172200" y="1825625"/>
            <a:ext cx="5181600" cy="435133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fecha 4"/>
          <p:cNvSpPr>
            <a:spLocks noGrp="1"/>
          </p:cNvSpPr>
          <p:nvPr>
            <p:ph type="dt" sz="half" idx="10"/>
          </p:nvPr>
        </p:nvSpPr>
        <p:spPr/>
        <p:txBody>
          <a:bodyPr/>
          <a:lstStyle/>
          <a:p>
            <a:fld id="{41116F2D-BC9C-41EC-9EF2-4C56E1CAB616}" type="datetimeFigureOut">
              <a:rPr lang="en-US" smtClean="0"/>
              <a:t>12/5/2024</a:t>
            </a:fld>
            <a:endParaRPr lang="en-US" dirty="0"/>
          </a:p>
        </p:txBody>
      </p:sp>
      <p:sp>
        <p:nvSpPr>
          <p:cNvPr id="6" name="Marcador de pie de página 5"/>
          <p:cNvSpPr>
            <a:spLocks noGrp="1"/>
          </p:cNvSpPr>
          <p:nvPr>
            <p:ph type="ftr" sz="quarter" idx="11"/>
          </p:nvPr>
        </p:nvSpPr>
        <p:spPr/>
        <p:txBody>
          <a:bodyPr/>
          <a:lstStyle/>
          <a:p>
            <a:endParaRPr lang="en-US" dirty="0"/>
          </a:p>
        </p:txBody>
      </p:sp>
      <p:sp>
        <p:nvSpPr>
          <p:cNvPr id="7" name="Marcador de número de diapositiva 6"/>
          <p:cNvSpPr>
            <a:spLocks noGrp="1"/>
          </p:cNvSpPr>
          <p:nvPr>
            <p:ph type="sldNum" sz="quarter" idx="12"/>
          </p:nvPr>
        </p:nvSpPr>
        <p:spPr/>
        <p:txBody>
          <a:bodyPr/>
          <a:lstStyle/>
          <a:p>
            <a:fld id="{66209E90-DAA9-4EC9-ABA8-F567D942611B}" type="slidenum">
              <a:rPr lang="en-US" smtClean="0"/>
              <a:t>‹Nº›</a:t>
            </a:fld>
            <a:endParaRPr lang="en-US" dirty="0"/>
          </a:p>
        </p:txBody>
      </p:sp>
    </p:spTree>
    <p:extLst>
      <p:ext uri="{BB962C8B-B14F-4D97-AF65-F5344CB8AC3E}">
        <p14:creationId xmlns:p14="http://schemas.microsoft.com/office/powerpoint/2010/main" val="19728161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Marcador de fecha 6"/>
          <p:cNvSpPr>
            <a:spLocks noGrp="1"/>
          </p:cNvSpPr>
          <p:nvPr>
            <p:ph type="dt" sz="half" idx="10"/>
          </p:nvPr>
        </p:nvSpPr>
        <p:spPr/>
        <p:txBody>
          <a:bodyPr/>
          <a:lstStyle/>
          <a:p>
            <a:fld id="{41116F2D-BC9C-41EC-9EF2-4C56E1CAB616}" type="datetimeFigureOut">
              <a:rPr lang="en-US" smtClean="0"/>
              <a:t>12/5/2024</a:t>
            </a:fld>
            <a:endParaRPr lang="en-US" dirty="0"/>
          </a:p>
        </p:txBody>
      </p:sp>
      <p:sp>
        <p:nvSpPr>
          <p:cNvPr id="8" name="Marcador de pie de página 7"/>
          <p:cNvSpPr>
            <a:spLocks noGrp="1"/>
          </p:cNvSpPr>
          <p:nvPr>
            <p:ph type="ftr" sz="quarter" idx="11"/>
          </p:nvPr>
        </p:nvSpPr>
        <p:spPr/>
        <p:txBody>
          <a:bodyPr/>
          <a:lstStyle/>
          <a:p>
            <a:endParaRPr lang="en-US" dirty="0"/>
          </a:p>
        </p:txBody>
      </p:sp>
      <p:sp>
        <p:nvSpPr>
          <p:cNvPr id="9" name="Marcador de número de diapositiva 8"/>
          <p:cNvSpPr>
            <a:spLocks noGrp="1"/>
          </p:cNvSpPr>
          <p:nvPr>
            <p:ph type="sldNum" sz="quarter" idx="12"/>
          </p:nvPr>
        </p:nvSpPr>
        <p:spPr/>
        <p:txBody>
          <a:bodyPr/>
          <a:lstStyle/>
          <a:p>
            <a:fld id="{66209E90-DAA9-4EC9-ABA8-F567D942611B}" type="slidenum">
              <a:rPr lang="en-US" smtClean="0"/>
              <a:t>‹Nº›</a:t>
            </a:fld>
            <a:endParaRPr lang="en-US" dirty="0"/>
          </a:p>
        </p:txBody>
      </p:sp>
    </p:spTree>
    <p:extLst>
      <p:ext uri="{BB962C8B-B14F-4D97-AF65-F5344CB8AC3E}">
        <p14:creationId xmlns:p14="http://schemas.microsoft.com/office/powerpoint/2010/main" val="27960760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n-US"/>
          </a:p>
        </p:txBody>
      </p:sp>
      <p:sp>
        <p:nvSpPr>
          <p:cNvPr id="3" name="Marcador de fecha 2"/>
          <p:cNvSpPr>
            <a:spLocks noGrp="1"/>
          </p:cNvSpPr>
          <p:nvPr>
            <p:ph type="dt" sz="half" idx="10"/>
          </p:nvPr>
        </p:nvSpPr>
        <p:spPr/>
        <p:txBody>
          <a:bodyPr/>
          <a:lstStyle/>
          <a:p>
            <a:fld id="{41116F2D-BC9C-41EC-9EF2-4C56E1CAB616}" type="datetimeFigureOut">
              <a:rPr lang="en-US" smtClean="0"/>
              <a:t>12/5/2024</a:t>
            </a:fld>
            <a:endParaRPr lang="en-US" dirty="0"/>
          </a:p>
        </p:txBody>
      </p:sp>
      <p:sp>
        <p:nvSpPr>
          <p:cNvPr id="4" name="Marcador de pie de página 3"/>
          <p:cNvSpPr>
            <a:spLocks noGrp="1"/>
          </p:cNvSpPr>
          <p:nvPr>
            <p:ph type="ftr" sz="quarter" idx="11"/>
          </p:nvPr>
        </p:nvSpPr>
        <p:spPr/>
        <p:txBody>
          <a:bodyPr/>
          <a:lstStyle/>
          <a:p>
            <a:endParaRPr lang="en-US" dirty="0"/>
          </a:p>
        </p:txBody>
      </p:sp>
      <p:sp>
        <p:nvSpPr>
          <p:cNvPr id="5" name="Marcador de número de diapositiva 4"/>
          <p:cNvSpPr>
            <a:spLocks noGrp="1"/>
          </p:cNvSpPr>
          <p:nvPr>
            <p:ph type="sldNum" sz="quarter" idx="12"/>
          </p:nvPr>
        </p:nvSpPr>
        <p:spPr/>
        <p:txBody>
          <a:bodyPr/>
          <a:lstStyle/>
          <a:p>
            <a:fld id="{66209E90-DAA9-4EC9-ABA8-F567D942611B}" type="slidenum">
              <a:rPr lang="en-US" smtClean="0"/>
              <a:t>‹Nº›</a:t>
            </a:fld>
            <a:endParaRPr lang="en-US" dirty="0"/>
          </a:p>
        </p:txBody>
      </p:sp>
    </p:spTree>
    <p:extLst>
      <p:ext uri="{BB962C8B-B14F-4D97-AF65-F5344CB8AC3E}">
        <p14:creationId xmlns:p14="http://schemas.microsoft.com/office/powerpoint/2010/main" val="41777072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41116F2D-BC9C-41EC-9EF2-4C56E1CAB616}" type="datetimeFigureOut">
              <a:rPr lang="en-US" smtClean="0"/>
              <a:t>12/5/2024</a:t>
            </a:fld>
            <a:endParaRPr lang="en-US" dirty="0"/>
          </a:p>
        </p:txBody>
      </p:sp>
      <p:sp>
        <p:nvSpPr>
          <p:cNvPr id="3" name="Marcador de pie de página 2"/>
          <p:cNvSpPr>
            <a:spLocks noGrp="1"/>
          </p:cNvSpPr>
          <p:nvPr>
            <p:ph type="ftr" sz="quarter" idx="11"/>
          </p:nvPr>
        </p:nvSpPr>
        <p:spPr/>
        <p:txBody>
          <a:bodyPr/>
          <a:lstStyle/>
          <a:p>
            <a:endParaRPr lang="en-US" dirty="0"/>
          </a:p>
        </p:txBody>
      </p:sp>
      <p:sp>
        <p:nvSpPr>
          <p:cNvPr id="4" name="Marcador de número de diapositiva 3"/>
          <p:cNvSpPr>
            <a:spLocks noGrp="1"/>
          </p:cNvSpPr>
          <p:nvPr>
            <p:ph type="sldNum" sz="quarter" idx="12"/>
          </p:nvPr>
        </p:nvSpPr>
        <p:spPr/>
        <p:txBody>
          <a:bodyPr/>
          <a:lstStyle/>
          <a:p>
            <a:fld id="{66209E90-DAA9-4EC9-ABA8-F567D942611B}" type="slidenum">
              <a:rPr lang="en-US" smtClean="0"/>
              <a:t>‹Nº›</a:t>
            </a:fld>
            <a:endParaRPr lang="en-US" dirty="0"/>
          </a:p>
        </p:txBody>
      </p:sp>
    </p:spTree>
    <p:extLst>
      <p:ext uri="{BB962C8B-B14F-4D97-AF65-F5344CB8AC3E}">
        <p14:creationId xmlns:p14="http://schemas.microsoft.com/office/powerpoint/2010/main" val="41864645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5" name="Marcador de fecha 4"/>
          <p:cNvSpPr>
            <a:spLocks noGrp="1"/>
          </p:cNvSpPr>
          <p:nvPr>
            <p:ph type="dt" sz="half" idx="10"/>
          </p:nvPr>
        </p:nvSpPr>
        <p:spPr/>
        <p:txBody>
          <a:bodyPr/>
          <a:lstStyle/>
          <a:p>
            <a:fld id="{41116F2D-BC9C-41EC-9EF2-4C56E1CAB616}" type="datetimeFigureOut">
              <a:rPr lang="en-US" smtClean="0"/>
              <a:t>12/5/2024</a:t>
            </a:fld>
            <a:endParaRPr lang="en-US" dirty="0"/>
          </a:p>
        </p:txBody>
      </p:sp>
      <p:sp>
        <p:nvSpPr>
          <p:cNvPr id="6" name="Marcador de pie de página 5"/>
          <p:cNvSpPr>
            <a:spLocks noGrp="1"/>
          </p:cNvSpPr>
          <p:nvPr>
            <p:ph type="ftr" sz="quarter" idx="11"/>
          </p:nvPr>
        </p:nvSpPr>
        <p:spPr/>
        <p:txBody>
          <a:bodyPr/>
          <a:lstStyle/>
          <a:p>
            <a:endParaRPr lang="en-US" dirty="0"/>
          </a:p>
        </p:txBody>
      </p:sp>
      <p:sp>
        <p:nvSpPr>
          <p:cNvPr id="7" name="Marcador de número de diapositiva 6"/>
          <p:cNvSpPr>
            <a:spLocks noGrp="1"/>
          </p:cNvSpPr>
          <p:nvPr>
            <p:ph type="sldNum" sz="quarter" idx="12"/>
          </p:nvPr>
        </p:nvSpPr>
        <p:spPr/>
        <p:txBody>
          <a:bodyPr/>
          <a:lstStyle/>
          <a:p>
            <a:fld id="{66209E90-DAA9-4EC9-ABA8-F567D942611B}" type="slidenum">
              <a:rPr lang="en-US" smtClean="0"/>
              <a:t>‹Nº›</a:t>
            </a:fld>
            <a:endParaRPr lang="en-US" dirty="0"/>
          </a:p>
        </p:txBody>
      </p:sp>
    </p:spTree>
    <p:extLst>
      <p:ext uri="{BB962C8B-B14F-4D97-AF65-F5344CB8AC3E}">
        <p14:creationId xmlns:p14="http://schemas.microsoft.com/office/powerpoint/2010/main" val="31203657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5" name="Marcador de fecha 4"/>
          <p:cNvSpPr>
            <a:spLocks noGrp="1"/>
          </p:cNvSpPr>
          <p:nvPr>
            <p:ph type="dt" sz="half" idx="10"/>
          </p:nvPr>
        </p:nvSpPr>
        <p:spPr/>
        <p:txBody>
          <a:bodyPr/>
          <a:lstStyle/>
          <a:p>
            <a:fld id="{41116F2D-BC9C-41EC-9EF2-4C56E1CAB616}" type="datetimeFigureOut">
              <a:rPr lang="en-US" smtClean="0"/>
              <a:t>12/5/2024</a:t>
            </a:fld>
            <a:endParaRPr lang="en-US" dirty="0"/>
          </a:p>
        </p:txBody>
      </p:sp>
      <p:sp>
        <p:nvSpPr>
          <p:cNvPr id="6" name="Marcador de pie de página 5"/>
          <p:cNvSpPr>
            <a:spLocks noGrp="1"/>
          </p:cNvSpPr>
          <p:nvPr>
            <p:ph type="ftr" sz="quarter" idx="11"/>
          </p:nvPr>
        </p:nvSpPr>
        <p:spPr/>
        <p:txBody>
          <a:bodyPr/>
          <a:lstStyle/>
          <a:p>
            <a:endParaRPr lang="en-US" dirty="0"/>
          </a:p>
        </p:txBody>
      </p:sp>
      <p:sp>
        <p:nvSpPr>
          <p:cNvPr id="7" name="Marcador de número de diapositiva 6"/>
          <p:cNvSpPr>
            <a:spLocks noGrp="1"/>
          </p:cNvSpPr>
          <p:nvPr>
            <p:ph type="sldNum" sz="quarter" idx="12"/>
          </p:nvPr>
        </p:nvSpPr>
        <p:spPr/>
        <p:txBody>
          <a:bodyPr/>
          <a:lstStyle/>
          <a:p>
            <a:fld id="{66209E90-DAA9-4EC9-ABA8-F567D942611B}" type="slidenum">
              <a:rPr lang="en-US" smtClean="0"/>
              <a:t>‹Nº›</a:t>
            </a:fld>
            <a:endParaRPr lang="en-US" dirty="0"/>
          </a:p>
        </p:txBody>
      </p:sp>
    </p:spTree>
    <p:extLst>
      <p:ext uri="{BB962C8B-B14F-4D97-AF65-F5344CB8AC3E}">
        <p14:creationId xmlns:p14="http://schemas.microsoft.com/office/powerpoint/2010/main" val="30141345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116F2D-BC9C-41EC-9EF2-4C56E1CAB616}" type="datetimeFigureOut">
              <a:rPr lang="en-US" smtClean="0"/>
              <a:t>12/5/2024</a:t>
            </a:fld>
            <a:endParaRPr lang="en-US" dirty="0"/>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209E90-DAA9-4EC9-ABA8-F567D942611B}" type="slidenum">
              <a:rPr lang="en-US" smtClean="0"/>
              <a:t>‹Nº›</a:t>
            </a:fld>
            <a:endParaRPr lang="en-US" dirty="0"/>
          </a:p>
        </p:txBody>
      </p:sp>
    </p:spTree>
    <p:extLst>
      <p:ext uri="{BB962C8B-B14F-4D97-AF65-F5344CB8AC3E}">
        <p14:creationId xmlns:p14="http://schemas.microsoft.com/office/powerpoint/2010/main" val="16778436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https://sisjur.bogotajuridica.gov.co/sisjur/normas/Norma1.jsp?i=60095#0" TargetMode="Externa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167766" y="-651733"/>
            <a:ext cx="12527535" cy="8349668"/>
          </a:xfrm>
          <a:prstGeom prst="rect">
            <a:avLst/>
          </a:prstGeom>
          <a:noFill/>
          <a:ln>
            <a:noFill/>
          </a:ln>
        </p:spPr>
      </p:pic>
      <p:sp>
        <p:nvSpPr>
          <p:cNvPr id="55" name="Google Shape;55;p13"/>
          <p:cNvSpPr/>
          <p:nvPr/>
        </p:nvSpPr>
        <p:spPr>
          <a:xfrm>
            <a:off x="878233" y="1330400"/>
            <a:ext cx="5088800" cy="5527600"/>
          </a:xfrm>
          <a:prstGeom prst="rect">
            <a:avLst/>
          </a:prstGeom>
          <a:solidFill>
            <a:srgbClr val="FF0000"/>
          </a:solidFill>
          <a:ln>
            <a:noFill/>
          </a:ln>
        </p:spPr>
        <p:txBody>
          <a:bodyPr spcFirstLastPara="1" wrap="square" lIns="121900" tIns="121900" rIns="121900" bIns="121900" anchor="ctr" anchorCtr="0">
            <a:noAutofit/>
          </a:bodyPr>
          <a:lstStyle/>
          <a:p>
            <a:pPr algn="ctr"/>
            <a:endParaRPr sz="2400">
              <a:solidFill>
                <a:schemeClr val="lt1"/>
              </a:solidFill>
            </a:endParaRPr>
          </a:p>
        </p:txBody>
      </p:sp>
      <p:sp>
        <p:nvSpPr>
          <p:cNvPr id="57" name="Google Shape;57;p13"/>
          <p:cNvSpPr txBox="1"/>
          <p:nvPr/>
        </p:nvSpPr>
        <p:spPr>
          <a:xfrm>
            <a:off x="1140083" y="1963515"/>
            <a:ext cx="4565100" cy="2872797"/>
          </a:xfrm>
          <a:prstGeom prst="rect">
            <a:avLst/>
          </a:prstGeom>
          <a:noFill/>
          <a:ln>
            <a:noFill/>
          </a:ln>
        </p:spPr>
        <p:txBody>
          <a:bodyPr spcFirstLastPara="1" wrap="square" lIns="121900" tIns="121900" rIns="121900" bIns="121900" anchor="t" anchorCtr="0">
            <a:spAutoFit/>
          </a:bodyPr>
          <a:lstStyle/>
          <a:p>
            <a:pPr algn="ctr"/>
            <a:r>
              <a:rPr lang="es-ES" sz="4267" b="1" dirty="0">
                <a:solidFill>
                  <a:schemeClr val="bg1"/>
                </a:solidFill>
                <a:latin typeface="Arial Black" panose="020B0604020202020204" pitchFamily="34" charset="0"/>
                <a:cs typeface="Arial Black" panose="020B0604020202020204" pitchFamily="34" charset="0"/>
              </a:rPr>
              <a:t>CONSEJO LOCAL DE PAZ SANTA FE </a:t>
            </a:r>
          </a:p>
          <a:p>
            <a:pPr algn="ctr"/>
            <a:endParaRPr lang="es-ES" sz="4267" b="1" dirty="0">
              <a:solidFill>
                <a:schemeClr val="bg1"/>
              </a:solidFill>
              <a:latin typeface="Arial Black" panose="020B0604020202020204" pitchFamily="34" charset="0"/>
              <a:cs typeface="Arial Black" panose="020B0604020202020204" pitchFamily="34" charset="0"/>
            </a:endParaRPr>
          </a:p>
        </p:txBody>
      </p:sp>
      <p:sp>
        <p:nvSpPr>
          <p:cNvPr id="59" name="Google Shape;59;p13"/>
          <p:cNvSpPr/>
          <p:nvPr/>
        </p:nvSpPr>
        <p:spPr>
          <a:xfrm>
            <a:off x="878433" y="5540800"/>
            <a:ext cx="5088800" cy="1559600"/>
          </a:xfrm>
          <a:prstGeom prst="rect">
            <a:avLst/>
          </a:prstGeom>
          <a:solidFill>
            <a:srgbClr val="990000"/>
          </a:solidFill>
          <a:ln>
            <a:noFill/>
          </a:ln>
        </p:spPr>
        <p:txBody>
          <a:bodyPr spcFirstLastPara="1" wrap="square" lIns="121900" tIns="121900" rIns="121900" bIns="121900" anchor="ctr" anchorCtr="0">
            <a:noAutofit/>
          </a:bodyPr>
          <a:lstStyle/>
          <a:p>
            <a:pPr algn="ctr"/>
            <a:endParaRPr sz="2400"/>
          </a:p>
        </p:txBody>
      </p:sp>
      <p:pic>
        <p:nvPicPr>
          <p:cNvPr id="60" name="Google Shape;60;p13"/>
          <p:cNvPicPr preferRelativeResize="0"/>
          <p:nvPr/>
        </p:nvPicPr>
        <p:blipFill>
          <a:blip r:embed="rId4">
            <a:alphaModFix/>
          </a:blip>
          <a:stretch>
            <a:fillRect/>
          </a:stretch>
        </p:blipFill>
        <p:spPr>
          <a:xfrm>
            <a:off x="1520533" y="5735367"/>
            <a:ext cx="3922600" cy="928067"/>
          </a:xfrm>
          <a:prstGeom prst="rect">
            <a:avLst/>
          </a:prstGeom>
          <a:noFill/>
          <a:ln>
            <a:noFill/>
          </a:ln>
        </p:spPr>
      </p:pic>
      <p:sp>
        <p:nvSpPr>
          <p:cNvPr id="61" name="Google Shape;61;p13"/>
          <p:cNvSpPr/>
          <p:nvPr/>
        </p:nvSpPr>
        <p:spPr>
          <a:xfrm>
            <a:off x="596833" y="730333"/>
            <a:ext cx="5770000" cy="6967600"/>
          </a:xfrm>
          <a:prstGeom prst="rect">
            <a:avLst/>
          </a:prstGeom>
          <a:noFill/>
          <a:ln w="9525" cap="flat" cmpd="sng">
            <a:solidFill>
              <a:srgbClr val="FFF2CC"/>
            </a:solidFill>
            <a:prstDash val="solid"/>
            <a:round/>
            <a:headEnd type="none" w="sm" len="sm"/>
            <a:tailEnd type="none" w="sm" len="sm"/>
          </a:ln>
        </p:spPr>
        <p:txBody>
          <a:bodyPr spcFirstLastPara="1" wrap="square" lIns="121900" tIns="121900" rIns="121900" bIns="121900" anchor="ctr" anchorCtr="0">
            <a:noAutofit/>
          </a:bodyPr>
          <a:lstStyle/>
          <a:p>
            <a:pPr algn="ctr"/>
            <a:endParaRPr sz="2400"/>
          </a:p>
        </p:txBody>
      </p:sp>
    </p:spTree>
    <p:extLst>
      <p:ext uri="{BB962C8B-B14F-4D97-AF65-F5344CB8AC3E}">
        <p14:creationId xmlns:p14="http://schemas.microsoft.com/office/powerpoint/2010/main" val="3585932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Imagen 50">
            <a:extLst>
              <a:ext uri="{FF2B5EF4-FFF2-40B4-BE49-F238E27FC236}">
                <a16:creationId xmlns:a16="http://schemas.microsoft.com/office/drawing/2014/main" id="{47547B14-27EA-2543-B90C-4EE5588A6045}"/>
              </a:ext>
            </a:extLst>
          </p:cNvPr>
          <p:cNvPicPr>
            <a:picLocks noChangeAspect="1"/>
          </p:cNvPicPr>
          <p:nvPr/>
        </p:nvPicPr>
        <p:blipFill>
          <a:blip r:embed="rId2"/>
          <a:stretch>
            <a:fillRect/>
          </a:stretch>
        </p:blipFill>
        <p:spPr>
          <a:xfrm>
            <a:off x="231697" y="308485"/>
            <a:ext cx="715901" cy="608515"/>
          </a:xfrm>
          <a:prstGeom prst="rect">
            <a:avLst/>
          </a:prstGeom>
        </p:spPr>
      </p:pic>
      <p:pic>
        <p:nvPicPr>
          <p:cNvPr id="99" name="Imagen 98">
            <a:extLst>
              <a:ext uri="{FF2B5EF4-FFF2-40B4-BE49-F238E27FC236}">
                <a16:creationId xmlns:a16="http://schemas.microsoft.com/office/drawing/2014/main" id="{772741B2-9B25-9D45-AAA8-35EF268CBC41}"/>
              </a:ext>
            </a:extLst>
          </p:cNvPr>
          <p:cNvPicPr>
            <a:picLocks noChangeAspect="1"/>
          </p:cNvPicPr>
          <p:nvPr/>
        </p:nvPicPr>
        <p:blipFill>
          <a:blip r:embed="rId3"/>
          <a:stretch>
            <a:fillRect/>
          </a:stretch>
        </p:blipFill>
        <p:spPr>
          <a:xfrm>
            <a:off x="1588" y="893"/>
            <a:ext cx="427272" cy="427272"/>
          </a:xfrm>
          <a:prstGeom prst="rect">
            <a:avLst/>
          </a:prstGeom>
        </p:spPr>
      </p:pic>
      <p:pic>
        <p:nvPicPr>
          <p:cNvPr id="100" name="Imagen 99" descr="Recurso 2@1100x.png">
            <a:extLst>
              <a:ext uri="{FF2B5EF4-FFF2-40B4-BE49-F238E27FC236}">
                <a16:creationId xmlns:a16="http://schemas.microsoft.com/office/drawing/2014/main" id="{4D66F1A6-19AE-F741-9796-F0A0F7CFD0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11094963" y="5768564"/>
            <a:ext cx="773196" cy="1447423"/>
          </a:xfrm>
          <a:prstGeom prst="rect">
            <a:avLst/>
          </a:prstGeom>
        </p:spPr>
      </p:pic>
      <p:sp>
        <p:nvSpPr>
          <p:cNvPr id="23" name="CuadroTexto 22"/>
          <p:cNvSpPr txBox="1"/>
          <p:nvPr/>
        </p:nvSpPr>
        <p:spPr>
          <a:xfrm>
            <a:off x="1293268" y="202958"/>
            <a:ext cx="10188291" cy="1261884"/>
          </a:xfrm>
          <a:prstGeom prst="rect">
            <a:avLst/>
          </a:prstGeom>
          <a:noFill/>
        </p:spPr>
        <p:txBody>
          <a:bodyPr wrap="square" rtlCol="0">
            <a:spAutoFit/>
          </a:bodyPr>
          <a:lstStyle/>
          <a:p>
            <a:pPr algn="ctr"/>
            <a:r>
              <a:rPr lang="en-US" sz="2400" b="1" dirty="0">
                <a:solidFill>
                  <a:srgbClr val="FF0000"/>
                </a:solidFill>
                <a:latin typeface="Arial" panose="020B0604020202020204" pitchFamily="34" charset="0"/>
                <a:cs typeface="Arial" panose="020B0604020202020204" pitchFamily="34" charset="0"/>
              </a:rPr>
              <a:t>Comisión de </a:t>
            </a:r>
            <a:r>
              <a:rPr lang="es-ES" sz="24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Educación e Investigación para la Paz, Reconciliación y Convivencia</a:t>
            </a:r>
          </a:p>
          <a:p>
            <a:pPr algn="ctr"/>
            <a:endParaRPr lang="en-US" sz="2800" b="1" dirty="0">
              <a:solidFill>
                <a:srgbClr val="FF0000"/>
              </a:solidFill>
              <a:latin typeface="Arial" panose="020B0604020202020204" pitchFamily="34" charset="0"/>
              <a:cs typeface="Arial" panose="020B0604020202020204" pitchFamily="34" charset="0"/>
            </a:endParaRPr>
          </a:p>
        </p:txBody>
      </p:sp>
      <p:pic>
        <p:nvPicPr>
          <p:cNvPr id="29" name="Imagen 28"/>
          <p:cNvPicPr>
            <a:picLocks noChangeAspect="1"/>
          </p:cNvPicPr>
          <p:nvPr/>
        </p:nvPicPr>
        <p:blipFill rotWithShape="1">
          <a:blip r:embed="rId5" cstate="print">
            <a:extLst>
              <a:ext uri="{28A0092B-C50C-407E-A947-70E740481C1C}">
                <a14:useLocalDpi xmlns:a14="http://schemas.microsoft.com/office/drawing/2010/main" val="0"/>
              </a:ext>
            </a:extLst>
          </a:blip>
          <a:srcRect l="29496" t="36913" r="48648" b="40919"/>
          <a:stretch/>
        </p:blipFill>
        <p:spPr>
          <a:xfrm>
            <a:off x="11118064" y="6013313"/>
            <a:ext cx="489760" cy="419073"/>
          </a:xfrm>
          <a:prstGeom prst="rect">
            <a:avLst/>
          </a:prstGeom>
        </p:spPr>
      </p:pic>
      <p:sp>
        <p:nvSpPr>
          <p:cNvPr id="11" name="CuadroTexto 10"/>
          <p:cNvSpPr txBox="1"/>
          <p:nvPr/>
        </p:nvSpPr>
        <p:spPr>
          <a:xfrm>
            <a:off x="321411" y="1043731"/>
            <a:ext cx="11549177" cy="4770537"/>
          </a:xfrm>
          <a:prstGeom prst="rect">
            <a:avLst/>
          </a:prstGeom>
          <a:noFill/>
        </p:spPr>
        <p:txBody>
          <a:bodyPr wrap="square" rtlCol="0">
            <a:spAutoFit/>
          </a:bodyPr>
          <a:lstStyle/>
          <a:p>
            <a:pPr lvl="0" algn="just"/>
            <a:r>
              <a:rPr lang="es-CO" sz="1600" dirty="0">
                <a:latin typeface="Arial" panose="020B0604020202020204" pitchFamily="34" charset="0"/>
                <a:ea typeface="Times New Roman" panose="02020603050405020304" pitchFamily="18" charset="0"/>
                <a:cs typeface="Arial" panose="020B0604020202020204" pitchFamily="34" charset="0"/>
              </a:rPr>
              <a:t>E</a:t>
            </a:r>
            <a:r>
              <a:rPr lang="es-CO" sz="1600" b="0" dirty="0">
                <a:effectLst/>
                <a:latin typeface="Arial" panose="020B0604020202020204" pitchFamily="34" charset="0"/>
                <a:ea typeface="Times New Roman" panose="02020603050405020304" pitchFamily="18" charset="0"/>
                <a:cs typeface="Arial" panose="020B0604020202020204" pitchFamily="34" charset="0"/>
              </a:rPr>
              <a:t>sta comisión </a:t>
            </a:r>
            <a:r>
              <a:rPr lang="es-CO" sz="1600" dirty="0">
                <a:latin typeface="Arial" panose="020B0604020202020204" pitchFamily="34" charset="0"/>
                <a:ea typeface="Times New Roman" panose="02020603050405020304" pitchFamily="18" charset="0"/>
                <a:cs typeface="Arial" panose="020B0604020202020204" pitchFamily="34" charset="0"/>
              </a:rPr>
              <a:t>se encargará </a:t>
            </a:r>
            <a:r>
              <a:rPr lang="es-CO" sz="1600" b="0" dirty="0">
                <a:effectLst/>
                <a:latin typeface="Arial" panose="020B0604020202020204" pitchFamily="34" charset="0"/>
                <a:ea typeface="Times New Roman" panose="02020603050405020304" pitchFamily="18" charset="0"/>
                <a:cs typeface="Arial" panose="020B0604020202020204" pitchFamily="34" charset="0"/>
              </a:rPr>
              <a:t>de </a:t>
            </a:r>
            <a:r>
              <a:rPr lang="es-CO" sz="1600" b="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acompañar y asesorar espacios de investigación y formación con relación a paz que se establecen en los respectivos documentos oficiales, o se crean por disposición de los procesos de educación formal, no formal y para el trabajo que se puedan determinar según necesidad territorial, puede aportar en la construcción de cátedras, seminarios, foros, diplomados en relación al fortalecimiento de la paz. </a:t>
            </a:r>
          </a:p>
          <a:p>
            <a:pPr lvl="0" algn="just"/>
            <a:endParaRPr lang="es-CO" sz="1600" dirty="0">
              <a:solidFill>
                <a:srgbClr val="000000"/>
              </a:solidFill>
              <a:latin typeface="Arial" panose="020B0604020202020204" pitchFamily="34" charset="0"/>
              <a:ea typeface="Times New Roman" panose="02020603050405020304" pitchFamily="18" charset="0"/>
              <a:cs typeface="Arial" panose="020B0604020202020204" pitchFamily="34" charset="0"/>
            </a:endParaRPr>
          </a:p>
          <a:p>
            <a:pPr lvl="0" algn="just"/>
            <a:r>
              <a:rPr lang="es-CO" sz="1600" b="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Lo anterior teniendo como  marco de referencia el Decreto que reglamenta la Ley 1732 de 2015,  en el cual se establece manifestación la  implementación de la </a:t>
            </a:r>
            <a:r>
              <a:rPr lang="es-CO" sz="1600" b="0" i="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Cátedra de La Paz,</a:t>
            </a:r>
            <a:r>
              <a:rPr lang="es-CO" sz="1600" b="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en todos los establecimientos educativos de preescolar, básica y media de carácter oficial y privado. </a:t>
            </a:r>
            <a:r>
              <a:rPr lang="es-CO" sz="1600" b="1" dirty="0">
                <a:latin typeface="Arial" panose="020B0604020202020204" pitchFamily="34" charset="0"/>
                <a:ea typeface="Times New Roman" panose="02020603050405020304" pitchFamily="18" charset="0"/>
                <a:cs typeface="Arial" panose="020B0604020202020204" pitchFamily="34" charset="0"/>
              </a:rPr>
              <a:t> </a:t>
            </a:r>
            <a:r>
              <a:rPr lang="es-CO" sz="1600" i="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"Para corresponder al mandato constitucional consagrado en los artículos 22 y 41 de la Constitución Nacional"</a:t>
            </a:r>
            <a:r>
              <a:rPr lang="es-CO" sz="1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p>
          <a:p>
            <a:pPr lvl="0" algn="just"/>
            <a:endParaRPr lang="es-CO" sz="1600" dirty="0">
              <a:solidFill>
                <a:srgbClr val="000000"/>
              </a:solidFill>
              <a:latin typeface="Arial" panose="020B0604020202020204" pitchFamily="34" charset="0"/>
              <a:ea typeface="Calibri" panose="020F0502020204030204" pitchFamily="34" charset="0"/>
              <a:cs typeface="Arial" panose="020B0604020202020204" pitchFamily="34" charset="0"/>
            </a:endParaRPr>
          </a:p>
          <a:p>
            <a:pPr lvl="0" algn="just"/>
            <a:r>
              <a:rPr lang="es-CO" sz="1600" dirty="0">
                <a:solidFill>
                  <a:srgbClr val="000000"/>
                </a:solidFill>
                <a:effectLst/>
                <a:latin typeface="Arial" panose="020B0604020202020204" pitchFamily="34" charset="0"/>
                <a:ea typeface="Calibri" panose="020F0502020204030204" pitchFamily="34" charset="0"/>
                <a:cs typeface="Arial" panose="020B0604020202020204" pitchFamily="34" charset="0"/>
              </a:rPr>
              <a:t>Dar a conocer el Acuerdo de Paz, el Informe de la Comisión para el esclarecimiento de la verdad, Rutas de asistencia, atención victimas del conflicto armado, Rutas de</a:t>
            </a:r>
            <a:r>
              <a:rPr lang="es-CO" sz="1600" dirty="0">
                <a:solidFill>
                  <a:srgbClr val="000000"/>
                </a:solidFill>
                <a:latin typeface="Arial" panose="020B0604020202020204" pitchFamily="34" charset="0"/>
                <a:ea typeface="Calibri" panose="020F0502020204030204" pitchFamily="34" charset="0"/>
                <a:cs typeface="Arial" panose="020B0604020202020204" pitchFamily="34" charset="0"/>
              </a:rPr>
              <a:t> Prevención y Protección y demás temáticas que sean de alto interés para la planeación e implementación de estrategias y propuesta de paz.</a:t>
            </a:r>
          </a:p>
          <a:p>
            <a:pPr lvl="0" algn="just"/>
            <a:endParaRPr lang="es-CO" sz="1600" dirty="0">
              <a:solidFill>
                <a:srgbClr val="000000"/>
              </a:solidFill>
              <a:latin typeface="Arial" panose="020B0604020202020204" pitchFamily="34" charset="0"/>
              <a:ea typeface="Calibri" panose="020F0502020204030204" pitchFamily="34" charset="0"/>
              <a:cs typeface="Arial" panose="020B0604020202020204" pitchFamily="34" charset="0"/>
            </a:endParaRPr>
          </a:p>
          <a:p>
            <a:pPr lvl="0" algn="just"/>
            <a:r>
              <a:rPr lang="es-CO" sz="1600" dirty="0">
                <a:solidFill>
                  <a:srgbClr val="000000"/>
                </a:solidFill>
                <a:effectLst/>
                <a:latin typeface="Arial" panose="020B0604020202020204" pitchFamily="34" charset="0"/>
                <a:ea typeface="Calibri" panose="020F0502020204030204" pitchFamily="34" charset="0"/>
                <a:cs typeface="Arial" panose="020B0604020202020204" pitchFamily="34" charset="0"/>
              </a:rPr>
              <a:t>Pro</a:t>
            </a:r>
            <a:r>
              <a:rPr lang="es-CO" sz="1600" dirty="0">
                <a:solidFill>
                  <a:srgbClr val="000000"/>
                </a:solidFill>
                <a:latin typeface="Arial" panose="020B0604020202020204" pitchFamily="34" charset="0"/>
                <a:ea typeface="Calibri" panose="020F0502020204030204" pitchFamily="34" charset="0"/>
                <a:cs typeface="Arial" panose="020B0604020202020204" pitchFamily="34" charset="0"/>
              </a:rPr>
              <a:t>mover la articulación con la Academia para la elaboración e implementación de procesos de formación para la paz. (diplomados, cursos, talleres)</a:t>
            </a:r>
          </a:p>
          <a:p>
            <a:pPr lvl="0" algn="just"/>
            <a:endParaRPr lang="es-CO" sz="160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lvl="0" algn="just"/>
            <a:r>
              <a:rPr lang="es-CO" sz="1600" dirty="0">
                <a:solidFill>
                  <a:srgbClr val="000000"/>
                </a:solidFill>
                <a:latin typeface="Arial" panose="020B0604020202020204" pitchFamily="34" charset="0"/>
                <a:ea typeface="Calibri" panose="020F0502020204030204" pitchFamily="34" charset="0"/>
                <a:cs typeface="Arial" panose="020B0604020202020204" pitchFamily="34" charset="0"/>
              </a:rPr>
              <a:t>Realizar procesos de formación permanentes dirigidos a los integrantes del CLP de Chapinero, que aporten en el desarrollo de las funciones de la instancia. </a:t>
            </a:r>
            <a:endParaRPr lang="es-CO" sz="160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908973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Imagen 50">
            <a:extLst>
              <a:ext uri="{FF2B5EF4-FFF2-40B4-BE49-F238E27FC236}">
                <a16:creationId xmlns:a16="http://schemas.microsoft.com/office/drawing/2014/main" id="{47547B14-27EA-2543-B90C-4EE5588A6045}"/>
              </a:ext>
            </a:extLst>
          </p:cNvPr>
          <p:cNvPicPr>
            <a:picLocks noChangeAspect="1"/>
          </p:cNvPicPr>
          <p:nvPr/>
        </p:nvPicPr>
        <p:blipFill>
          <a:blip r:embed="rId2"/>
          <a:stretch>
            <a:fillRect/>
          </a:stretch>
        </p:blipFill>
        <p:spPr>
          <a:xfrm>
            <a:off x="231697" y="308485"/>
            <a:ext cx="715901" cy="608515"/>
          </a:xfrm>
          <a:prstGeom prst="rect">
            <a:avLst/>
          </a:prstGeom>
        </p:spPr>
      </p:pic>
      <p:pic>
        <p:nvPicPr>
          <p:cNvPr id="99" name="Imagen 98">
            <a:extLst>
              <a:ext uri="{FF2B5EF4-FFF2-40B4-BE49-F238E27FC236}">
                <a16:creationId xmlns:a16="http://schemas.microsoft.com/office/drawing/2014/main" id="{772741B2-9B25-9D45-AAA8-35EF268CBC41}"/>
              </a:ext>
            </a:extLst>
          </p:cNvPr>
          <p:cNvPicPr>
            <a:picLocks noChangeAspect="1"/>
          </p:cNvPicPr>
          <p:nvPr/>
        </p:nvPicPr>
        <p:blipFill>
          <a:blip r:embed="rId3"/>
          <a:stretch>
            <a:fillRect/>
          </a:stretch>
        </p:blipFill>
        <p:spPr>
          <a:xfrm>
            <a:off x="1588" y="893"/>
            <a:ext cx="427272" cy="427272"/>
          </a:xfrm>
          <a:prstGeom prst="rect">
            <a:avLst/>
          </a:prstGeom>
        </p:spPr>
      </p:pic>
      <p:pic>
        <p:nvPicPr>
          <p:cNvPr id="100" name="Imagen 99" descr="Recurso 2@1100x.png">
            <a:extLst>
              <a:ext uri="{FF2B5EF4-FFF2-40B4-BE49-F238E27FC236}">
                <a16:creationId xmlns:a16="http://schemas.microsoft.com/office/drawing/2014/main" id="{4D66F1A6-19AE-F741-9796-F0A0F7CFD0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11094963" y="5768564"/>
            <a:ext cx="773196" cy="1447423"/>
          </a:xfrm>
          <a:prstGeom prst="rect">
            <a:avLst/>
          </a:prstGeom>
        </p:spPr>
      </p:pic>
      <p:sp>
        <p:nvSpPr>
          <p:cNvPr id="23" name="CuadroTexto 22"/>
          <p:cNvSpPr txBox="1"/>
          <p:nvPr/>
        </p:nvSpPr>
        <p:spPr>
          <a:xfrm>
            <a:off x="1293270" y="384358"/>
            <a:ext cx="10188291" cy="1261884"/>
          </a:xfrm>
          <a:prstGeom prst="rect">
            <a:avLst/>
          </a:prstGeom>
          <a:noFill/>
        </p:spPr>
        <p:txBody>
          <a:bodyPr wrap="square" rtlCol="0">
            <a:spAutoFit/>
          </a:bodyPr>
          <a:lstStyle/>
          <a:p>
            <a:pPr algn="ctr"/>
            <a:r>
              <a:rPr lang="en-US" sz="2400" b="1" dirty="0">
                <a:solidFill>
                  <a:srgbClr val="FF0000"/>
                </a:solidFill>
                <a:latin typeface="Arial" panose="020B0604020202020204" pitchFamily="34" charset="0"/>
                <a:cs typeface="Arial" panose="020B0604020202020204" pitchFamily="34" charset="0"/>
              </a:rPr>
              <a:t>Comisión de </a:t>
            </a:r>
            <a:r>
              <a:rPr lang="es-ES" sz="24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Arte, Deporte y Cultura para la Paz, Reconciliación y Convivencia</a:t>
            </a:r>
          </a:p>
          <a:p>
            <a:pPr algn="ctr"/>
            <a:endParaRPr lang="en-US" sz="2800" b="1" dirty="0">
              <a:solidFill>
                <a:srgbClr val="FF0000"/>
              </a:solidFill>
              <a:latin typeface="Arial" panose="020B0604020202020204" pitchFamily="34" charset="0"/>
              <a:cs typeface="Arial" panose="020B0604020202020204" pitchFamily="34" charset="0"/>
            </a:endParaRPr>
          </a:p>
        </p:txBody>
      </p:sp>
      <p:pic>
        <p:nvPicPr>
          <p:cNvPr id="29" name="Imagen 28"/>
          <p:cNvPicPr>
            <a:picLocks noChangeAspect="1"/>
          </p:cNvPicPr>
          <p:nvPr/>
        </p:nvPicPr>
        <p:blipFill rotWithShape="1">
          <a:blip r:embed="rId5" cstate="print">
            <a:extLst>
              <a:ext uri="{28A0092B-C50C-407E-A947-70E740481C1C}">
                <a14:useLocalDpi xmlns:a14="http://schemas.microsoft.com/office/drawing/2010/main" val="0"/>
              </a:ext>
            </a:extLst>
          </a:blip>
          <a:srcRect l="29496" t="36913" r="48648" b="40919"/>
          <a:stretch/>
        </p:blipFill>
        <p:spPr>
          <a:xfrm>
            <a:off x="11118064" y="6013313"/>
            <a:ext cx="489760" cy="419073"/>
          </a:xfrm>
          <a:prstGeom prst="rect">
            <a:avLst/>
          </a:prstGeom>
        </p:spPr>
      </p:pic>
      <p:sp>
        <p:nvSpPr>
          <p:cNvPr id="11" name="CuadroTexto 10"/>
          <p:cNvSpPr txBox="1"/>
          <p:nvPr/>
        </p:nvSpPr>
        <p:spPr>
          <a:xfrm>
            <a:off x="482009" y="1438818"/>
            <a:ext cx="11227981" cy="4401205"/>
          </a:xfrm>
          <a:prstGeom prst="rect">
            <a:avLst/>
          </a:prstGeom>
          <a:noFill/>
        </p:spPr>
        <p:txBody>
          <a:bodyPr wrap="square" rtlCol="0">
            <a:spAutoFit/>
          </a:bodyPr>
          <a:lstStyle/>
          <a:p>
            <a:pPr marR="89535" lvl="0" algn="just"/>
            <a:r>
              <a:rPr lang="es-ES" sz="2000" dirty="0">
                <a:effectLst/>
                <a:latin typeface="Arial" panose="020B0604020202020204" pitchFamily="34" charset="0"/>
                <a:ea typeface="Times New Roman" panose="02020603050405020304" pitchFamily="18" charset="0"/>
                <a:cs typeface="Arial" panose="020B0604020202020204" pitchFamily="34" charset="0"/>
              </a:rPr>
              <a:t>Esta comisión propenderá por asesorar, impulsar y posibilitar la  creación de acciones que a través de las artes, el deporte y la cultura generen reflexiones desde lo ético y estético con relación a la importancia de la paz y la reconciliación, para la transformación del conflicto en los territorios.</a:t>
            </a:r>
          </a:p>
          <a:p>
            <a:pPr marR="89535" lvl="0" algn="just"/>
            <a:endParaRPr lang="es-ES" sz="2000" dirty="0">
              <a:effectLst/>
              <a:latin typeface="Arial" panose="020B0604020202020204" pitchFamily="34" charset="0"/>
              <a:ea typeface="Times New Roman" panose="02020603050405020304" pitchFamily="18" charset="0"/>
              <a:cs typeface="Arial" panose="020B0604020202020204" pitchFamily="34" charset="0"/>
            </a:endParaRPr>
          </a:p>
          <a:p>
            <a:pPr marR="89535" lvl="0" algn="just"/>
            <a:r>
              <a:rPr lang="es-ES" sz="2000" dirty="0">
                <a:latin typeface="Arial" panose="020B0604020202020204" pitchFamily="34" charset="0"/>
                <a:ea typeface="Times New Roman" panose="02020603050405020304" pitchFamily="18" charset="0"/>
                <a:cs typeface="Arial" panose="020B0604020202020204" pitchFamily="34" charset="0"/>
              </a:rPr>
              <a:t>R</a:t>
            </a:r>
            <a:r>
              <a:rPr lang="es-ES" sz="2000" dirty="0">
                <a:effectLst/>
                <a:latin typeface="Arial" panose="020B0604020202020204" pitchFamily="34" charset="0"/>
                <a:ea typeface="Times New Roman" panose="02020603050405020304" pitchFamily="18" charset="0"/>
                <a:cs typeface="Arial" panose="020B0604020202020204" pitchFamily="34" charset="0"/>
              </a:rPr>
              <a:t>econocerá  las acciones y propuestas existentes en la localidad realizadas por el </a:t>
            </a:r>
            <a:r>
              <a:rPr lang="es-CO" sz="2000" dirty="0">
                <a:effectLst/>
                <a:latin typeface="Arial" panose="020B0604020202020204" pitchFamily="34" charset="0"/>
                <a:ea typeface="Calibri" panose="020F0502020204030204" pitchFamily="34" charset="0"/>
                <a:cs typeface="Arial" panose="020B0604020202020204" pitchFamily="34" charset="0"/>
              </a:rPr>
              <a:t>Consejo Local de Arte, Cultura y Patrimonio, otras instancias de particip</a:t>
            </a:r>
            <a:r>
              <a:rPr lang="es-CO" sz="2000" dirty="0">
                <a:latin typeface="Arial" panose="020B0604020202020204" pitchFamily="34" charset="0"/>
                <a:ea typeface="Calibri" panose="020F0502020204030204" pitchFamily="34" charset="0"/>
                <a:cs typeface="Arial" panose="020B0604020202020204" pitchFamily="34" charset="0"/>
              </a:rPr>
              <a:t>ación que trabajen sobre estas temáticas y organizaciones sociales para promover su implementación y articularlas con lo establecido en el Plan de Trabajo del CLP de Chapinero.</a:t>
            </a:r>
          </a:p>
          <a:p>
            <a:pPr marR="89535" lvl="0" algn="just"/>
            <a:endParaRPr lang="es-CO" sz="2000" dirty="0">
              <a:latin typeface="Arial" panose="020B0604020202020204" pitchFamily="34" charset="0"/>
              <a:ea typeface="Calibri" panose="020F0502020204030204" pitchFamily="34" charset="0"/>
              <a:cs typeface="Arial" panose="020B0604020202020204" pitchFamily="34" charset="0"/>
            </a:endParaRPr>
          </a:p>
          <a:p>
            <a:pPr marR="89535" lvl="0" algn="just"/>
            <a:r>
              <a:rPr lang="es-CO" sz="2000" dirty="0">
                <a:latin typeface="Arial" panose="020B0604020202020204" pitchFamily="34" charset="0"/>
                <a:ea typeface="Calibri" panose="020F0502020204030204" pitchFamily="34" charset="0"/>
                <a:cs typeface="Arial" panose="020B0604020202020204" pitchFamily="34" charset="0"/>
              </a:rPr>
              <a:t>Gestionar con entidades publicas y privadas el desarrollo de actividades deportivas, culturales y artísticas en el marco de ejercicios de paz, memoria y reconciliación. </a:t>
            </a:r>
          </a:p>
          <a:p>
            <a:pPr marR="89535" lvl="0" algn="just"/>
            <a:endParaRPr lang="es-CO" sz="2000" dirty="0">
              <a:effectLst/>
              <a:latin typeface="Arial" panose="020B0604020202020204" pitchFamily="34" charset="0"/>
              <a:ea typeface="Calibri" panose="020F0502020204030204" pitchFamily="34" charset="0"/>
              <a:cs typeface="Arial" panose="020B0604020202020204" pitchFamily="34" charset="0"/>
            </a:endParaRPr>
          </a:p>
          <a:p>
            <a:pPr marR="89535" lvl="0" algn="just"/>
            <a:endParaRPr lang="es-CO" sz="2000"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25273793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Imagen 50">
            <a:extLst>
              <a:ext uri="{FF2B5EF4-FFF2-40B4-BE49-F238E27FC236}">
                <a16:creationId xmlns:a16="http://schemas.microsoft.com/office/drawing/2014/main" id="{47547B14-27EA-2543-B90C-4EE5588A6045}"/>
              </a:ext>
            </a:extLst>
          </p:cNvPr>
          <p:cNvPicPr>
            <a:picLocks noChangeAspect="1"/>
          </p:cNvPicPr>
          <p:nvPr/>
        </p:nvPicPr>
        <p:blipFill>
          <a:blip r:embed="rId2"/>
          <a:stretch>
            <a:fillRect/>
          </a:stretch>
        </p:blipFill>
        <p:spPr>
          <a:xfrm>
            <a:off x="231697" y="308485"/>
            <a:ext cx="715901" cy="608515"/>
          </a:xfrm>
          <a:prstGeom prst="rect">
            <a:avLst/>
          </a:prstGeom>
        </p:spPr>
      </p:pic>
      <p:pic>
        <p:nvPicPr>
          <p:cNvPr id="99" name="Imagen 98">
            <a:extLst>
              <a:ext uri="{FF2B5EF4-FFF2-40B4-BE49-F238E27FC236}">
                <a16:creationId xmlns:a16="http://schemas.microsoft.com/office/drawing/2014/main" id="{772741B2-9B25-9D45-AAA8-35EF268CBC41}"/>
              </a:ext>
            </a:extLst>
          </p:cNvPr>
          <p:cNvPicPr>
            <a:picLocks noChangeAspect="1"/>
          </p:cNvPicPr>
          <p:nvPr/>
        </p:nvPicPr>
        <p:blipFill>
          <a:blip r:embed="rId3"/>
          <a:stretch>
            <a:fillRect/>
          </a:stretch>
        </p:blipFill>
        <p:spPr>
          <a:xfrm>
            <a:off x="1588" y="893"/>
            <a:ext cx="427272" cy="427272"/>
          </a:xfrm>
          <a:prstGeom prst="rect">
            <a:avLst/>
          </a:prstGeom>
        </p:spPr>
      </p:pic>
      <p:pic>
        <p:nvPicPr>
          <p:cNvPr id="100" name="Imagen 99" descr="Recurso 2@1100x.png">
            <a:extLst>
              <a:ext uri="{FF2B5EF4-FFF2-40B4-BE49-F238E27FC236}">
                <a16:creationId xmlns:a16="http://schemas.microsoft.com/office/drawing/2014/main" id="{4D66F1A6-19AE-F741-9796-F0A0F7CFD0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11094963" y="5768564"/>
            <a:ext cx="773196" cy="1447423"/>
          </a:xfrm>
          <a:prstGeom prst="rect">
            <a:avLst/>
          </a:prstGeom>
        </p:spPr>
      </p:pic>
      <p:sp>
        <p:nvSpPr>
          <p:cNvPr id="23" name="CuadroTexto 22"/>
          <p:cNvSpPr txBox="1"/>
          <p:nvPr/>
        </p:nvSpPr>
        <p:spPr>
          <a:xfrm>
            <a:off x="1293270" y="384358"/>
            <a:ext cx="10188291" cy="1261884"/>
          </a:xfrm>
          <a:prstGeom prst="rect">
            <a:avLst/>
          </a:prstGeom>
          <a:noFill/>
        </p:spPr>
        <p:txBody>
          <a:bodyPr wrap="square" rtlCol="0">
            <a:spAutoFit/>
          </a:bodyPr>
          <a:lstStyle/>
          <a:p>
            <a:pPr algn="ctr"/>
            <a:r>
              <a:rPr lang="en-US" sz="2400" b="1" dirty="0">
                <a:solidFill>
                  <a:srgbClr val="FF0000"/>
                </a:solidFill>
                <a:latin typeface="Arial" panose="020B0604020202020204" pitchFamily="34" charset="0"/>
                <a:cs typeface="Arial" panose="020B0604020202020204" pitchFamily="34" charset="0"/>
              </a:rPr>
              <a:t>Comisión </a:t>
            </a:r>
            <a:r>
              <a:rPr lang="es-ES" sz="24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Comunicación y Divulgación para la Paz, Reconciliación y Convivencia</a:t>
            </a:r>
          </a:p>
          <a:p>
            <a:pPr algn="ctr"/>
            <a:endParaRPr lang="en-US" sz="2800" b="1" dirty="0">
              <a:solidFill>
                <a:srgbClr val="FF0000"/>
              </a:solidFill>
              <a:latin typeface="Arial" panose="020B0604020202020204" pitchFamily="34" charset="0"/>
              <a:cs typeface="Arial" panose="020B0604020202020204" pitchFamily="34" charset="0"/>
            </a:endParaRPr>
          </a:p>
        </p:txBody>
      </p:sp>
      <p:pic>
        <p:nvPicPr>
          <p:cNvPr id="29" name="Imagen 28"/>
          <p:cNvPicPr>
            <a:picLocks noChangeAspect="1"/>
          </p:cNvPicPr>
          <p:nvPr/>
        </p:nvPicPr>
        <p:blipFill rotWithShape="1">
          <a:blip r:embed="rId5" cstate="print">
            <a:extLst>
              <a:ext uri="{28A0092B-C50C-407E-A947-70E740481C1C}">
                <a14:useLocalDpi xmlns:a14="http://schemas.microsoft.com/office/drawing/2010/main" val="0"/>
              </a:ext>
            </a:extLst>
          </a:blip>
          <a:srcRect l="29496" t="36913" r="48648" b="40919"/>
          <a:stretch/>
        </p:blipFill>
        <p:spPr>
          <a:xfrm>
            <a:off x="11118064" y="6013313"/>
            <a:ext cx="489760" cy="419073"/>
          </a:xfrm>
          <a:prstGeom prst="rect">
            <a:avLst/>
          </a:prstGeom>
        </p:spPr>
      </p:pic>
      <p:sp>
        <p:nvSpPr>
          <p:cNvPr id="11" name="CuadroTexto 10"/>
          <p:cNvSpPr txBox="1"/>
          <p:nvPr/>
        </p:nvSpPr>
        <p:spPr>
          <a:xfrm>
            <a:off x="482009" y="1438818"/>
            <a:ext cx="11227981" cy="3477875"/>
          </a:xfrm>
          <a:prstGeom prst="rect">
            <a:avLst/>
          </a:prstGeom>
          <a:noFill/>
        </p:spPr>
        <p:txBody>
          <a:bodyPr wrap="square" rtlCol="0">
            <a:spAutoFit/>
          </a:bodyPr>
          <a:lstStyle/>
          <a:p>
            <a:pPr marR="89535" lvl="0" algn="just"/>
            <a:r>
              <a:rPr lang="es-CO" sz="2000" dirty="0">
                <a:latin typeface="Arial" panose="020B0604020202020204" pitchFamily="34" charset="0"/>
                <a:ea typeface="Calibri" panose="020F0502020204030204" pitchFamily="34" charset="0"/>
                <a:cs typeface="Arial" panose="020B0604020202020204" pitchFamily="34" charset="0"/>
              </a:rPr>
              <a:t>Elaborar e implementar una estrategia de comunicación en articulación con las institucionalidad que permita dar a conocer las acciones que desarrolla el Consejo Local de Paz de Chapinero, en el marco de la implementación de su plan de trabajo.</a:t>
            </a:r>
          </a:p>
          <a:p>
            <a:pPr marR="89535" lvl="0" algn="just"/>
            <a:endParaRPr lang="es-CO" sz="2000" dirty="0">
              <a:effectLst/>
              <a:latin typeface="Arial" panose="020B0604020202020204" pitchFamily="34" charset="0"/>
              <a:ea typeface="Calibri" panose="020F0502020204030204" pitchFamily="34" charset="0"/>
              <a:cs typeface="Arial" panose="020B0604020202020204" pitchFamily="34" charset="0"/>
            </a:endParaRPr>
          </a:p>
          <a:p>
            <a:pPr marR="89535" lvl="0" algn="just"/>
            <a:r>
              <a:rPr lang="es-CO" sz="2000" dirty="0">
                <a:latin typeface="Arial" panose="020B0604020202020204" pitchFamily="34" charset="0"/>
                <a:ea typeface="Calibri" panose="020F0502020204030204" pitchFamily="34" charset="0"/>
                <a:cs typeface="Arial" panose="020B0604020202020204" pitchFamily="34" charset="0"/>
              </a:rPr>
              <a:t>Generar procesos de articulación  con medios de comunicación locales para difundir las acciones que se realicen en la localidad relacionadas con la construcción de paz, garantía de los derechos de las victimas, de los Derechos Humanos, ejercicios de reconciliación, procesos para el tramite y transformación de conflictos entre otros.</a:t>
            </a:r>
          </a:p>
          <a:p>
            <a:pPr marR="89535" lvl="0" algn="just"/>
            <a:endParaRPr lang="es-CO" sz="2000" dirty="0">
              <a:effectLst/>
              <a:latin typeface="Arial" panose="020B0604020202020204" pitchFamily="34" charset="0"/>
              <a:ea typeface="Calibri" panose="020F0502020204030204" pitchFamily="34" charset="0"/>
              <a:cs typeface="Arial" panose="020B0604020202020204" pitchFamily="34" charset="0"/>
            </a:endParaRPr>
          </a:p>
          <a:p>
            <a:pPr marR="89535" lvl="0" algn="just"/>
            <a:r>
              <a:rPr lang="es-CO" sz="2000" dirty="0">
                <a:latin typeface="Arial" panose="020B0604020202020204" pitchFamily="34" charset="0"/>
                <a:ea typeface="Calibri" panose="020F0502020204030204" pitchFamily="34" charset="0"/>
                <a:cs typeface="Arial" panose="020B0604020202020204" pitchFamily="34" charset="0"/>
              </a:rPr>
              <a:t>Manejar las redes sociales del CLP sociedad civil </a:t>
            </a:r>
            <a:endParaRPr lang="es-CO" sz="2000" dirty="0">
              <a:effectLst/>
              <a:latin typeface="Arial" panose="020B0604020202020204" pitchFamily="34" charset="0"/>
              <a:ea typeface="Calibri" panose="020F0502020204030204" pitchFamily="34" charset="0"/>
              <a:cs typeface="Arial" panose="020B0604020202020204" pitchFamily="34" charset="0"/>
            </a:endParaRPr>
          </a:p>
          <a:p>
            <a:pPr marR="89535" lvl="0" algn="just"/>
            <a:endParaRPr lang="es-CO" sz="2000"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11198631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Imagen 50">
            <a:extLst>
              <a:ext uri="{FF2B5EF4-FFF2-40B4-BE49-F238E27FC236}">
                <a16:creationId xmlns:a16="http://schemas.microsoft.com/office/drawing/2014/main" id="{47547B14-27EA-2543-B90C-4EE5588A6045}"/>
              </a:ext>
            </a:extLst>
          </p:cNvPr>
          <p:cNvPicPr>
            <a:picLocks noChangeAspect="1"/>
          </p:cNvPicPr>
          <p:nvPr/>
        </p:nvPicPr>
        <p:blipFill>
          <a:blip r:embed="rId2"/>
          <a:stretch>
            <a:fillRect/>
          </a:stretch>
        </p:blipFill>
        <p:spPr>
          <a:xfrm>
            <a:off x="231697" y="308485"/>
            <a:ext cx="715901" cy="608515"/>
          </a:xfrm>
          <a:prstGeom prst="rect">
            <a:avLst/>
          </a:prstGeom>
        </p:spPr>
      </p:pic>
      <p:pic>
        <p:nvPicPr>
          <p:cNvPr id="99" name="Imagen 98">
            <a:extLst>
              <a:ext uri="{FF2B5EF4-FFF2-40B4-BE49-F238E27FC236}">
                <a16:creationId xmlns:a16="http://schemas.microsoft.com/office/drawing/2014/main" id="{772741B2-9B25-9D45-AAA8-35EF268CBC41}"/>
              </a:ext>
            </a:extLst>
          </p:cNvPr>
          <p:cNvPicPr>
            <a:picLocks noChangeAspect="1"/>
          </p:cNvPicPr>
          <p:nvPr/>
        </p:nvPicPr>
        <p:blipFill>
          <a:blip r:embed="rId3"/>
          <a:stretch>
            <a:fillRect/>
          </a:stretch>
        </p:blipFill>
        <p:spPr>
          <a:xfrm>
            <a:off x="1588" y="893"/>
            <a:ext cx="427272" cy="427272"/>
          </a:xfrm>
          <a:prstGeom prst="rect">
            <a:avLst/>
          </a:prstGeom>
        </p:spPr>
      </p:pic>
      <p:pic>
        <p:nvPicPr>
          <p:cNvPr id="100" name="Imagen 99" descr="Recurso 2@1100x.png">
            <a:extLst>
              <a:ext uri="{FF2B5EF4-FFF2-40B4-BE49-F238E27FC236}">
                <a16:creationId xmlns:a16="http://schemas.microsoft.com/office/drawing/2014/main" id="{4D66F1A6-19AE-F741-9796-F0A0F7CFD0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11094963" y="5768564"/>
            <a:ext cx="773196" cy="1447423"/>
          </a:xfrm>
          <a:prstGeom prst="rect">
            <a:avLst/>
          </a:prstGeom>
        </p:spPr>
      </p:pic>
      <p:sp>
        <p:nvSpPr>
          <p:cNvPr id="23" name="CuadroTexto 22"/>
          <p:cNvSpPr txBox="1"/>
          <p:nvPr/>
        </p:nvSpPr>
        <p:spPr>
          <a:xfrm>
            <a:off x="1293270" y="384358"/>
            <a:ext cx="10188291" cy="830997"/>
          </a:xfrm>
          <a:prstGeom prst="rect">
            <a:avLst/>
          </a:prstGeom>
          <a:noFill/>
        </p:spPr>
        <p:txBody>
          <a:bodyPr wrap="square" rtlCol="0">
            <a:spAutoFit/>
          </a:bodyPr>
          <a:lstStyle/>
          <a:p>
            <a:pPr algn="ctr"/>
            <a:r>
              <a:rPr lang="en-US" sz="2400" b="1" dirty="0">
                <a:solidFill>
                  <a:srgbClr val="FF0000"/>
                </a:solidFill>
                <a:latin typeface="Arial" panose="020B0604020202020204" pitchFamily="34" charset="0"/>
                <a:cs typeface="Arial" panose="020B0604020202020204" pitchFamily="34" charset="0"/>
              </a:rPr>
              <a:t>Comision </a:t>
            </a:r>
            <a:r>
              <a:rPr lang="es-ES" sz="24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Diálogo Social y Participación para la Reconciliación y Convivencia</a:t>
            </a:r>
            <a:endParaRPr lang="en-US" sz="2400" b="1" dirty="0">
              <a:solidFill>
                <a:srgbClr val="FF0000"/>
              </a:solidFill>
              <a:latin typeface="Arial" panose="020B0604020202020204" pitchFamily="34" charset="0"/>
              <a:cs typeface="Arial" panose="020B0604020202020204" pitchFamily="34" charset="0"/>
            </a:endParaRPr>
          </a:p>
        </p:txBody>
      </p:sp>
      <p:pic>
        <p:nvPicPr>
          <p:cNvPr id="29" name="Imagen 28"/>
          <p:cNvPicPr>
            <a:picLocks noChangeAspect="1"/>
          </p:cNvPicPr>
          <p:nvPr/>
        </p:nvPicPr>
        <p:blipFill rotWithShape="1">
          <a:blip r:embed="rId5" cstate="print">
            <a:extLst>
              <a:ext uri="{28A0092B-C50C-407E-A947-70E740481C1C}">
                <a14:useLocalDpi xmlns:a14="http://schemas.microsoft.com/office/drawing/2010/main" val="0"/>
              </a:ext>
            </a:extLst>
          </a:blip>
          <a:srcRect l="29496" t="36913" r="48648" b="40919"/>
          <a:stretch/>
        </p:blipFill>
        <p:spPr>
          <a:xfrm>
            <a:off x="11118064" y="6013313"/>
            <a:ext cx="489760" cy="419073"/>
          </a:xfrm>
          <a:prstGeom prst="rect">
            <a:avLst/>
          </a:prstGeom>
        </p:spPr>
      </p:pic>
      <p:sp>
        <p:nvSpPr>
          <p:cNvPr id="11" name="CuadroTexto 10"/>
          <p:cNvSpPr txBox="1"/>
          <p:nvPr/>
        </p:nvSpPr>
        <p:spPr>
          <a:xfrm>
            <a:off x="482009" y="1438818"/>
            <a:ext cx="11227981" cy="5016758"/>
          </a:xfrm>
          <a:prstGeom prst="rect">
            <a:avLst/>
          </a:prstGeom>
          <a:noFill/>
        </p:spPr>
        <p:txBody>
          <a:bodyPr wrap="square" rtlCol="0">
            <a:spAutoFit/>
          </a:bodyPr>
          <a:lstStyle/>
          <a:p>
            <a:pPr marR="89535" lvl="0" algn="just"/>
            <a:r>
              <a:rPr lang="es-ES" sz="2000" dirty="0">
                <a:effectLst/>
                <a:latin typeface="Arial" panose="020B0604020202020204" pitchFamily="34" charset="0"/>
                <a:ea typeface="Times New Roman" panose="02020603050405020304" pitchFamily="18" charset="0"/>
                <a:cs typeface="Arial" panose="020B0604020202020204" pitchFamily="34" charset="0"/>
              </a:rPr>
              <a:t>El trabajo de esta Comisión esta orientado a promover procesos de articulación con organizaciones sociales, lideres, lideresas y comunidad en general para la implementación de acciones de paz y reconciliación teniendo en cuenta las dinámicas de la localidad y aplicando los criterios del enfoque diferencial poblacional. </a:t>
            </a:r>
          </a:p>
          <a:p>
            <a:pPr marR="89535" lvl="0" algn="just"/>
            <a:endParaRPr lang="es-ES" sz="2000" dirty="0">
              <a:latin typeface="Arial" panose="020B0604020202020204" pitchFamily="34" charset="0"/>
              <a:ea typeface="Times New Roman" panose="02020603050405020304" pitchFamily="18" charset="0"/>
              <a:cs typeface="Arial" panose="020B0604020202020204" pitchFamily="34" charset="0"/>
            </a:endParaRPr>
          </a:p>
          <a:p>
            <a:pPr marR="89535" lvl="0" algn="just"/>
            <a:r>
              <a:rPr lang="es-ES" sz="2000" dirty="0">
                <a:latin typeface="Arial" panose="020B0604020202020204" pitchFamily="34" charset="0"/>
                <a:ea typeface="Times New Roman" panose="02020603050405020304" pitchFamily="18" charset="0"/>
                <a:cs typeface="Arial" panose="020B0604020202020204" pitchFamily="34" charset="0"/>
              </a:rPr>
              <a:t>Contribuir en la garantía del derecho a la participación al interior del CLP de Chapinero, de tal forma que las Consejeras/os cumplan con sus funciones según lo establecido en el marco normativo que regula dicha instancia y de conformidad con el trabajo que adelanten cada una de las comisiones.</a:t>
            </a:r>
          </a:p>
          <a:p>
            <a:pPr marR="89535" lvl="0" algn="just"/>
            <a:endParaRPr lang="es-CO" sz="2000" dirty="0">
              <a:latin typeface="Arial" panose="020B0604020202020204" pitchFamily="34" charset="0"/>
              <a:ea typeface="Times New Roman" panose="02020603050405020304" pitchFamily="18" charset="0"/>
              <a:cs typeface="Arial" panose="020B0604020202020204" pitchFamily="34" charset="0"/>
            </a:endParaRPr>
          </a:p>
          <a:p>
            <a:pPr marR="89535" lvl="0" algn="just"/>
            <a:r>
              <a:rPr lang="es-CO" sz="2000" dirty="0">
                <a:latin typeface="Arial" panose="020B0604020202020204" pitchFamily="34" charset="0"/>
                <a:ea typeface="Times New Roman" panose="02020603050405020304" pitchFamily="18" charset="0"/>
                <a:cs typeface="Arial" panose="020B0604020202020204" pitchFamily="34" charset="0"/>
              </a:rPr>
              <a:t>Promover la generación de consensos y la participación democrática el interior del CLP de Chapinero para que se tomen decisiones claras, informadas y con unidad de criterios en pro de la construcción de paz en la localidad. </a:t>
            </a:r>
          </a:p>
          <a:p>
            <a:pPr marR="89535" lvl="0" algn="just"/>
            <a:endParaRPr lang="es-CO" sz="2000" dirty="0">
              <a:effectLst/>
              <a:latin typeface="Arial" panose="020B0604020202020204" pitchFamily="34" charset="0"/>
              <a:ea typeface="Times New Roman" panose="02020603050405020304" pitchFamily="18" charset="0"/>
              <a:cs typeface="Arial" panose="020B0604020202020204" pitchFamily="34" charset="0"/>
            </a:endParaRPr>
          </a:p>
          <a:p>
            <a:pPr marR="89535" lvl="0" algn="just"/>
            <a:r>
              <a:rPr lang="es-CO" sz="2000" dirty="0">
                <a:latin typeface="Arial" panose="020B0604020202020204" pitchFamily="34" charset="0"/>
                <a:ea typeface="Times New Roman" panose="02020603050405020304" pitchFamily="18" charset="0"/>
                <a:cs typeface="Arial" panose="020B0604020202020204" pitchFamily="34" charset="0"/>
              </a:rPr>
              <a:t>Generar procesos de intercambio de experiencias y sabidurías  con otros Consejos de Paz a nivel Local, Distrital y/o Nacional. </a:t>
            </a:r>
            <a:endParaRPr lang="es-ES" sz="2000"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33507709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25"/>
          <p:cNvSpPr/>
          <p:nvPr/>
        </p:nvSpPr>
        <p:spPr>
          <a:xfrm>
            <a:off x="0" y="-73267"/>
            <a:ext cx="12192000" cy="7058400"/>
          </a:xfrm>
          <a:prstGeom prst="rect">
            <a:avLst/>
          </a:prstGeom>
          <a:solidFill>
            <a:srgbClr val="FF0000"/>
          </a:solidFill>
          <a:ln>
            <a:noFill/>
          </a:ln>
        </p:spPr>
        <p:txBody>
          <a:bodyPr spcFirstLastPara="1" wrap="square" lIns="121900" tIns="121900" rIns="121900" bIns="121900" anchor="ctr" anchorCtr="0">
            <a:noAutofit/>
          </a:bodyPr>
          <a:lstStyle/>
          <a:p>
            <a:pPr algn="ctr"/>
            <a:endParaRPr sz="2400"/>
          </a:p>
        </p:txBody>
      </p:sp>
      <p:sp>
        <p:nvSpPr>
          <p:cNvPr id="223" name="Google Shape;223;p25"/>
          <p:cNvSpPr txBox="1"/>
          <p:nvPr/>
        </p:nvSpPr>
        <p:spPr>
          <a:xfrm>
            <a:off x="4684867" y="2313267"/>
            <a:ext cx="2554000" cy="933613"/>
          </a:xfrm>
          <a:prstGeom prst="rect">
            <a:avLst/>
          </a:prstGeom>
          <a:noFill/>
          <a:ln>
            <a:noFill/>
          </a:ln>
        </p:spPr>
        <p:txBody>
          <a:bodyPr spcFirstLastPara="1" wrap="square" lIns="121900" tIns="121900" rIns="121900" bIns="121900" anchor="t" anchorCtr="0">
            <a:spAutoFit/>
          </a:bodyPr>
          <a:lstStyle/>
          <a:p>
            <a:r>
              <a:rPr lang="en" sz="4467" dirty="0">
                <a:solidFill>
                  <a:schemeClr val="lt1"/>
                </a:solidFill>
                <a:latin typeface="Open Sans"/>
                <a:ea typeface="Open Sans"/>
                <a:cs typeface="Open Sans"/>
                <a:sym typeface="Open Sans"/>
              </a:rPr>
              <a:t>¡Gracias!</a:t>
            </a:r>
            <a:r>
              <a:rPr lang="en" sz="1667" dirty="0">
                <a:solidFill>
                  <a:schemeClr val="lt1"/>
                </a:solidFill>
                <a:latin typeface="Open Sans"/>
                <a:ea typeface="Open Sans"/>
                <a:cs typeface="Open Sans"/>
                <a:sym typeface="Open Sans"/>
              </a:rPr>
              <a:t> </a:t>
            </a:r>
            <a:endParaRPr sz="2800" dirty="0">
              <a:solidFill>
                <a:schemeClr val="lt1"/>
              </a:solidFill>
              <a:latin typeface="Open Sans"/>
              <a:ea typeface="Open Sans"/>
              <a:cs typeface="Open Sans"/>
              <a:sym typeface="Open Sans"/>
            </a:endParaRPr>
          </a:p>
        </p:txBody>
      </p:sp>
      <p:pic>
        <p:nvPicPr>
          <p:cNvPr id="224" name="Google Shape;224;p25"/>
          <p:cNvPicPr preferRelativeResize="0"/>
          <p:nvPr/>
        </p:nvPicPr>
        <p:blipFill>
          <a:blip r:embed="rId3">
            <a:alphaModFix/>
          </a:blip>
          <a:stretch>
            <a:fillRect/>
          </a:stretch>
        </p:blipFill>
        <p:spPr>
          <a:xfrm>
            <a:off x="4325001" y="5957400"/>
            <a:ext cx="2841201" cy="672213"/>
          </a:xfrm>
          <a:prstGeom prst="rect">
            <a:avLst/>
          </a:prstGeom>
          <a:noFill/>
          <a:ln>
            <a:noFill/>
          </a:ln>
        </p:spPr>
      </p:pic>
    </p:spTree>
    <p:extLst>
      <p:ext uri="{BB962C8B-B14F-4D97-AF65-F5344CB8AC3E}">
        <p14:creationId xmlns:p14="http://schemas.microsoft.com/office/powerpoint/2010/main" val="39205977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Imagen 50">
            <a:extLst>
              <a:ext uri="{FF2B5EF4-FFF2-40B4-BE49-F238E27FC236}">
                <a16:creationId xmlns:a16="http://schemas.microsoft.com/office/drawing/2014/main" id="{47547B14-27EA-2543-B90C-4EE5588A6045}"/>
              </a:ext>
            </a:extLst>
          </p:cNvPr>
          <p:cNvPicPr>
            <a:picLocks noChangeAspect="1"/>
          </p:cNvPicPr>
          <p:nvPr/>
        </p:nvPicPr>
        <p:blipFill>
          <a:blip r:embed="rId2"/>
          <a:stretch>
            <a:fillRect/>
          </a:stretch>
        </p:blipFill>
        <p:spPr>
          <a:xfrm>
            <a:off x="231697" y="308485"/>
            <a:ext cx="715901" cy="608515"/>
          </a:xfrm>
          <a:prstGeom prst="rect">
            <a:avLst/>
          </a:prstGeom>
        </p:spPr>
      </p:pic>
      <p:pic>
        <p:nvPicPr>
          <p:cNvPr id="99" name="Imagen 98">
            <a:extLst>
              <a:ext uri="{FF2B5EF4-FFF2-40B4-BE49-F238E27FC236}">
                <a16:creationId xmlns:a16="http://schemas.microsoft.com/office/drawing/2014/main" id="{772741B2-9B25-9D45-AAA8-35EF268CBC41}"/>
              </a:ext>
            </a:extLst>
          </p:cNvPr>
          <p:cNvPicPr>
            <a:picLocks noChangeAspect="1"/>
          </p:cNvPicPr>
          <p:nvPr/>
        </p:nvPicPr>
        <p:blipFill>
          <a:blip r:embed="rId3"/>
          <a:stretch>
            <a:fillRect/>
          </a:stretch>
        </p:blipFill>
        <p:spPr>
          <a:xfrm>
            <a:off x="1588" y="893"/>
            <a:ext cx="427272" cy="427272"/>
          </a:xfrm>
          <a:prstGeom prst="rect">
            <a:avLst/>
          </a:prstGeom>
        </p:spPr>
      </p:pic>
      <p:pic>
        <p:nvPicPr>
          <p:cNvPr id="100" name="Imagen 99" descr="Recurso 2@1100x.png">
            <a:extLst>
              <a:ext uri="{FF2B5EF4-FFF2-40B4-BE49-F238E27FC236}">
                <a16:creationId xmlns:a16="http://schemas.microsoft.com/office/drawing/2014/main" id="{4D66F1A6-19AE-F741-9796-F0A0F7CFD0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11094963" y="5768564"/>
            <a:ext cx="773196" cy="1447423"/>
          </a:xfrm>
          <a:prstGeom prst="rect">
            <a:avLst/>
          </a:prstGeom>
        </p:spPr>
      </p:pic>
      <p:sp>
        <p:nvSpPr>
          <p:cNvPr id="23" name="CuadroTexto 22"/>
          <p:cNvSpPr txBox="1"/>
          <p:nvPr/>
        </p:nvSpPr>
        <p:spPr>
          <a:xfrm>
            <a:off x="1051560" y="332048"/>
            <a:ext cx="10066504" cy="954107"/>
          </a:xfrm>
          <a:prstGeom prst="rect">
            <a:avLst/>
          </a:prstGeom>
          <a:noFill/>
        </p:spPr>
        <p:txBody>
          <a:bodyPr wrap="square" rtlCol="0">
            <a:spAutoFit/>
          </a:bodyPr>
          <a:lstStyle/>
          <a:p>
            <a:pPr algn="ctr"/>
            <a:r>
              <a:rPr lang="es-MX" sz="2800" b="1" dirty="0">
                <a:solidFill>
                  <a:srgbClr val="FF0000"/>
                </a:solidFill>
                <a:latin typeface="Arial" panose="020B0604020202020204" pitchFamily="34" charset="0"/>
                <a:cs typeface="Arial" panose="020B0604020202020204" pitchFamily="34" charset="0"/>
              </a:rPr>
              <a:t>¿Qué es el Consejo Local de Paz, Reconciliación, Convivencia y Transformación de Conflictos de Santa Fe?</a:t>
            </a:r>
            <a:endParaRPr lang="en-US" sz="2800" dirty="0">
              <a:solidFill>
                <a:srgbClr val="FF0000"/>
              </a:solidFill>
              <a:latin typeface="Arial" panose="020B0604020202020204" pitchFamily="34" charset="0"/>
              <a:cs typeface="Arial" panose="020B0604020202020204" pitchFamily="34" charset="0"/>
            </a:endParaRPr>
          </a:p>
        </p:txBody>
      </p:sp>
      <p:pic>
        <p:nvPicPr>
          <p:cNvPr id="29" name="Imagen 28"/>
          <p:cNvPicPr>
            <a:picLocks noChangeAspect="1"/>
          </p:cNvPicPr>
          <p:nvPr/>
        </p:nvPicPr>
        <p:blipFill rotWithShape="1">
          <a:blip r:embed="rId5" cstate="print">
            <a:extLst>
              <a:ext uri="{28A0092B-C50C-407E-A947-70E740481C1C}">
                <a14:useLocalDpi xmlns:a14="http://schemas.microsoft.com/office/drawing/2010/main" val="0"/>
              </a:ext>
            </a:extLst>
          </a:blip>
          <a:srcRect l="29496" t="36913" r="48648" b="40919"/>
          <a:stretch/>
        </p:blipFill>
        <p:spPr>
          <a:xfrm>
            <a:off x="11118064" y="6013313"/>
            <a:ext cx="489760" cy="419073"/>
          </a:xfrm>
          <a:prstGeom prst="rect">
            <a:avLst/>
          </a:prstGeom>
        </p:spPr>
      </p:pic>
      <p:sp>
        <p:nvSpPr>
          <p:cNvPr id="11" name="CuadroTexto 10"/>
          <p:cNvSpPr txBox="1"/>
          <p:nvPr/>
        </p:nvSpPr>
        <p:spPr>
          <a:xfrm>
            <a:off x="1051560" y="3981973"/>
            <a:ext cx="10853444" cy="1323439"/>
          </a:xfrm>
          <a:prstGeom prst="rect">
            <a:avLst/>
          </a:prstGeom>
          <a:noFill/>
        </p:spPr>
        <p:txBody>
          <a:bodyPr wrap="square" rtlCol="0">
            <a:spAutoFit/>
          </a:bodyPr>
          <a:lstStyle/>
          <a:p>
            <a:pPr algn="just"/>
            <a:r>
              <a:rPr lang="es-ES" sz="2000" b="0" dirty="0">
                <a:solidFill>
                  <a:srgbClr val="000000"/>
                </a:solidFill>
                <a:effectLst/>
                <a:latin typeface="Arial" panose="020B0604020202020204" pitchFamily="34" charset="0"/>
                <a:cs typeface="Arial" panose="020B0604020202020204" pitchFamily="34" charset="0"/>
              </a:rPr>
              <a:t>Es el órgano asesor, consultivo y vinculante del gobierno local con participación de la sociedad civil para la implementación de acciones que contribuyan en la construcción de paz en la localidad. </a:t>
            </a:r>
          </a:p>
          <a:p>
            <a:pPr algn="just"/>
            <a:endParaRPr lang="es-ES" sz="2000" dirty="0">
              <a:solidFill>
                <a:srgbClr val="000000"/>
              </a:solidFill>
              <a:latin typeface="Arial" panose="020B0604020202020204" pitchFamily="34" charset="0"/>
              <a:cs typeface="Arial" panose="020B0604020202020204" pitchFamily="34" charset="0"/>
            </a:endParaRPr>
          </a:p>
        </p:txBody>
      </p:sp>
      <p:sp>
        <p:nvSpPr>
          <p:cNvPr id="9" name="CuadroTexto 8">
            <a:extLst>
              <a:ext uri="{FF2B5EF4-FFF2-40B4-BE49-F238E27FC236}">
                <a16:creationId xmlns:a16="http://schemas.microsoft.com/office/drawing/2014/main" id="{1B1B33DF-26D8-4796-A904-432F24813B51}"/>
              </a:ext>
            </a:extLst>
          </p:cNvPr>
          <p:cNvSpPr txBox="1"/>
          <p:nvPr/>
        </p:nvSpPr>
        <p:spPr>
          <a:xfrm>
            <a:off x="947598" y="1945426"/>
            <a:ext cx="10660226" cy="1631216"/>
          </a:xfrm>
          <a:prstGeom prst="rect">
            <a:avLst/>
          </a:prstGeom>
          <a:noFill/>
        </p:spPr>
        <p:txBody>
          <a:bodyPr wrap="square">
            <a:spAutoFit/>
          </a:bodyPr>
          <a:lstStyle/>
          <a:p>
            <a:pPr algn="ctr">
              <a:spcAft>
                <a:spcPts val="0"/>
              </a:spcAft>
            </a:pPr>
            <a:r>
              <a:rPr lang="es-ES" sz="2000" b="1" i="0" dirty="0">
                <a:solidFill>
                  <a:srgbClr val="333333"/>
                </a:solidFill>
                <a:effectLst/>
                <a:latin typeface="Arial" panose="020B0604020202020204" pitchFamily="34" charset="0"/>
              </a:rPr>
              <a:t>ACUERDO LOCAL 003 DE 2023</a:t>
            </a:r>
            <a:endParaRPr lang="es-ES" sz="2000" b="1" i="0" dirty="0">
              <a:solidFill>
                <a:srgbClr val="333333"/>
              </a:solidFill>
              <a:effectLst/>
              <a:latin typeface="Calibri" panose="020F0502020204030204" pitchFamily="34" charset="0"/>
            </a:endParaRPr>
          </a:p>
          <a:p>
            <a:pPr algn="ctr">
              <a:spcAft>
                <a:spcPts val="0"/>
              </a:spcAft>
            </a:pPr>
            <a:r>
              <a:rPr lang="es-ES" sz="2000" i="0" dirty="0">
                <a:solidFill>
                  <a:srgbClr val="333333"/>
                </a:solidFill>
                <a:effectLst/>
                <a:latin typeface="Arial" panose="020B0604020202020204" pitchFamily="34" charset="0"/>
              </a:rPr>
              <a:t> </a:t>
            </a:r>
            <a:endParaRPr lang="es-ES" sz="2000" i="0" dirty="0">
              <a:solidFill>
                <a:srgbClr val="333333"/>
              </a:solidFill>
              <a:effectLst/>
              <a:latin typeface="Calibri" panose="020F0502020204030204" pitchFamily="34" charset="0"/>
            </a:endParaRPr>
          </a:p>
          <a:p>
            <a:pPr algn="just"/>
            <a:r>
              <a:rPr lang="es-ES" sz="2000" dirty="0">
                <a:solidFill>
                  <a:srgbClr val="333333"/>
                </a:solidFill>
                <a:effectLst/>
                <a:latin typeface="Arial" panose="020B0604020202020204" pitchFamily="34" charset="0"/>
              </a:rPr>
              <a:t>Por medio del cual se crea y reglamenta el Consejo Local de Paz, Reconciliación, Convivencia y Transformación de Conflictos y se deroga el Acuerdo Local </a:t>
            </a:r>
            <a:r>
              <a:rPr lang="es-ES" sz="2000" u="none" strike="noStrike" dirty="0">
                <a:solidFill>
                  <a:srgbClr val="0000FF"/>
                </a:solidFill>
                <a:effectLst/>
                <a:latin typeface="Arial" panose="020B0604020202020204" pitchFamily="34" charset="0"/>
                <a:hlinkClick r:id="rId6"/>
              </a:rPr>
              <a:t>002</a:t>
            </a:r>
            <a:r>
              <a:rPr lang="es-ES" sz="2000" dirty="0">
                <a:solidFill>
                  <a:srgbClr val="333333"/>
                </a:solidFill>
                <a:effectLst/>
                <a:latin typeface="Arial" panose="020B0604020202020204" pitchFamily="34" charset="0"/>
              </a:rPr>
              <a:t> de 2014 de la localidad tercera Santa Fe</a:t>
            </a:r>
            <a:endParaRPr lang="es-CO" sz="2000" dirty="0"/>
          </a:p>
        </p:txBody>
      </p:sp>
    </p:spTree>
    <p:extLst>
      <p:ext uri="{BB962C8B-B14F-4D97-AF65-F5344CB8AC3E}">
        <p14:creationId xmlns:p14="http://schemas.microsoft.com/office/powerpoint/2010/main" val="31936436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Imagen 50">
            <a:extLst>
              <a:ext uri="{FF2B5EF4-FFF2-40B4-BE49-F238E27FC236}">
                <a16:creationId xmlns:a16="http://schemas.microsoft.com/office/drawing/2014/main" id="{47547B14-27EA-2543-B90C-4EE5588A6045}"/>
              </a:ext>
            </a:extLst>
          </p:cNvPr>
          <p:cNvPicPr>
            <a:picLocks noChangeAspect="1"/>
          </p:cNvPicPr>
          <p:nvPr/>
        </p:nvPicPr>
        <p:blipFill>
          <a:blip r:embed="rId2"/>
          <a:stretch>
            <a:fillRect/>
          </a:stretch>
        </p:blipFill>
        <p:spPr>
          <a:xfrm>
            <a:off x="231697" y="308485"/>
            <a:ext cx="715901" cy="608515"/>
          </a:xfrm>
          <a:prstGeom prst="rect">
            <a:avLst/>
          </a:prstGeom>
        </p:spPr>
      </p:pic>
      <p:pic>
        <p:nvPicPr>
          <p:cNvPr id="99" name="Imagen 98">
            <a:extLst>
              <a:ext uri="{FF2B5EF4-FFF2-40B4-BE49-F238E27FC236}">
                <a16:creationId xmlns:a16="http://schemas.microsoft.com/office/drawing/2014/main" id="{772741B2-9B25-9D45-AAA8-35EF268CBC41}"/>
              </a:ext>
            </a:extLst>
          </p:cNvPr>
          <p:cNvPicPr>
            <a:picLocks noChangeAspect="1"/>
          </p:cNvPicPr>
          <p:nvPr/>
        </p:nvPicPr>
        <p:blipFill>
          <a:blip r:embed="rId3"/>
          <a:stretch>
            <a:fillRect/>
          </a:stretch>
        </p:blipFill>
        <p:spPr>
          <a:xfrm>
            <a:off x="1588" y="893"/>
            <a:ext cx="427272" cy="427272"/>
          </a:xfrm>
          <a:prstGeom prst="rect">
            <a:avLst/>
          </a:prstGeom>
        </p:spPr>
      </p:pic>
      <p:pic>
        <p:nvPicPr>
          <p:cNvPr id="100" name="Imagen 99" descr="Recurso 2@1100x.png">
            <a:extLst>
              <a:ext uri="{FF2B5EF4-FFF2-40B4-BE49-F238E27FC236}">
                <a16:creationId xmlns:a16="http://schemas.microsoft.com/office/drawing/2014/main" id="{4D66F1A6-19AE-F741-9796-F0A0F7CFD0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11094963" y="5768564"/>
            <a:ext cx="773196" cy="1447423"/>
          </a:xfrm>
          <a:prstGeom prst="rect">
            <a:avLst/>
          </a:prstGeom>
        </p:spPr>
      </p:pic>
      <p:sp>
        <p:nvSpPr>
          <p:cNvPr id="23" name="CuadroTexto 22"/>
          <p:cNvSpPr txBox="1"/>
          <p:nvPr/>
        </p:nvSpPr>
        <p:spPr>
          <a:xfrm>
            <a:off x="1076931" y="271530"/>
            <a:ext cx="10066504" cy="954107"/>
          </a:xfrm>
          <a:prstGeom prst="rect">
            <a:avLst/>
          </a:prstGeom>
          <a:noFill/>
        </p:spPr>
        <p:txBody>
          <a:bodyPr wrap="square" rtlCol="0">
            <a:spAutoFit/>
          </a:bodyPr>
          <a:lstStyle/>
          <a:p>
            <a:pPr algn="ctr"/>
            <a:r>
              <a:rPr lang="es-MX" sz="2800" b="1" dirty="0">
                <a:solidFill>
                  <a:srgbClr val="FF0000"/>
                </a:solidFill>
                <a:latin typeface="Arial" panose="020B0604020202020204" pitchFamily="34" charset="0"/>
                <a:cs typeface="Arial" panose="020B0604020202020204" pitchFamily="34" charset="0"/>
              </a:rPr>
              <a:t>Funciones Como Órgano Asesor y Consultor del Gobierno Local</a:t>
            </a:r>
            <a:endParaRPr lang="en-US" sz="2800" dirty="0">
              <a:solidFill>
                <a:srgbClr val="FF0000"/>
              </a:solidFill>
              <a:latin typeface="Arial" panose="020B0604020202020204" pitchFamily="34" charset="0"/>
              <a:cs typeface="Arial" panose="020B0604020202020204" pitchFamily="34" charset="0"/>
            </a:endParaRPr>
          </a:p>
        </p:txBody>
      </p:sp>
      <p:pic>
        <p:nvPicPr>
          <p:cNvPr id="29" name="Imagen 28"/>
          <p:cNvPicPr>
            <a:picLocks noChangeAspect="1"/>
          </p:cNvPicPr>
          <p:nvPr/>
        </p:nvPicPr>
        <p:blipFill rotWithShape="1">
          <a:blip r:embed="rId5" cstate="print">
            <a:extLst>
              <a:ext uri="{28A0092B-C50C-407E-A947-70E740481C1C}">
                <a14:useLocalDpi xmlns:a14="http://schemas.microsoft.com/office/drawing/2010/main" val="0"/>
              </a:ext>
            </a:extLst>
          </a:blip>
          <a:srcRect l="29496" t="36913" r="48648" b="40919"/>
          <a:stretch/>
        </p:blipFill>
        <p:spPr>
          <a:xfrm>
            <a:off x="11118064" y="6013313"/>
            <a:ext cx="489760" cy="419073"/>
          </a:xfrm>
          <a:prstGeom prst="rect">
            <a:avLst/>
          </a:prstGeom>
        </p:spPr>
      </p:pic>
      <p:sp>
        <p:nvSpPr>
          <p:cNvPr id="11" name="CuadroTexto 10"/>
          <p:cNvSpPr txBox="1"/>
          <p:nvPr/>
        </p:nvSpPr>
        <p:spPr>
          <a:xfrm>
            <a:off x="428860" y="1135039"/>
            <a:ext cx="11362647" cy="5078313"/>
          </a:xfrm>
          <a:prstGeom prst="rect">
            <a:avLst/>
          </a:prstGeom>
          <a:noFill/>
        </p:spPr>
        <p:txBody>
          <a:bodyPr wrap="square" rtlCol="0">
            <a:spAutoFit/>
          </a:bodyPr>
          <a:lstStyle/>
          <a:p>
            <a:pPr marL="285750" indent="-285750" algn="just">
              <a:buFont typeface="Wingdings" panose="05000000000000000000" pitchFamily="2" charset="2"/>
              <a:buChar char="§"/>
            </a:pPr>
            <a:r>
              <a:rPr lang="es-ES" b="0" i="0" dirty="0">
                <a:solidFill>
                  <a:srgbClr val="000000"/>
                </a:solidFill>
                <a:effectLst/>
                <a:latin typeface="Arial" panose="020B0604020202020204" pitchFamily="34" charset="0"/>
                <a:cs typeface="Arial" panose="020B0604020202020204" pitchFamily="34" charset="0"/>
              </a:rPr>
              <a:t>Asesorar de manera permanente al Gobierno Local, en materias relacionadas con la paz, la reconciliación y la transformación de conflictos.</a:t>
            </a:r>
          </a:p>
          <a:p>
            <a:pPr algn="just"/>
            <a:endParaRPr lang="es-ES" b="0" i="0" dirty="0">
              <a:solidFill>
                <a:srgbClr val="000000"/>
              </a:solidFill>
              <a:effectLst/>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
            </a:pPr>
            <a:r>
              <a:rPr lang="es-ES" b="0" i="0" dirty="0">
                <a:solidFill>
                  <a:srgbClr val="000000"/>
                </a:solidFill>
                <a:effectLst/>
                <a:latin typeface="Arial" panose="020B0604020202020204" pitchFamily="34" charset="0"/>
                <a:cs typeface="Arial" panose="020B0604020202020204" pitchFamily="34" charset="0"/>
              </a:rPr>
              <a:t>Elaborar propuestas y recomendaciones al Gobierno Local, teniendo en cuenta las competencias de este acerca de la transformación pacífica de conflictos, en materia del respeto, promoción y defensa de los derechos humanos y la cultura democrática.</a:t>
            </a:r>
          </a:p>
          <a:p>
            <a:pPr marL="285750" indent="-285750" algn="just">
              <a:buFont typeface="Wingdings" panose="05000000000000000000" pitchFamily="2" charset="2"/>
              <a:buChar char="§"/>
            </a:pPr>
            <a:endParaRPr lang="es-ES" b="0" i="0" dirty="0">
              <a:solidFill>
                <a:srgbClr val="000000"/>
              </a:solidFill>
              <a:effectLst/>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
            </a:pPr>
            <a:r>
              <a:rPr lang="es-ES" b="0" i="0" dirty="0">
                <a:solidFill>
                  <a:srgbClr val="000000"/>
                </a:solidFill>
                <a:effectLst/>
                <a:latin typeface="Arial" panose="020B0604020202020204" pitchFamily="34" charset="0"/>
                <a:cs typeface="Arial" panose="020B0604020202020204" pitchFamily="34" charset="0"/>
              </a:rPr>
              <a:t>Promover y difundir estrategias para que se respeten los derechos humanos y el Derecho Internacional Humanitario, dentro de las acciones que impulsan la seguridad ciudadana y la convivencia adelantadas en la Localidad.</a:t>
            </a:r>
          </a:p>
          <a:p>
            <a:pPr marL="285750" indent="-285750" algn="just">
              <a:buFont typeface="Wingdings" panose="05000000000000000000" pitchFamily="2" charset="2"/>
              <a:buChar char="§"/>
            </a:pPr>
            <a:endParaRPr lang="es-ES" b="0" i="0" dirty="0">
              <a:solidFill>
                <a:srgbClr val="000000"/>
              </a:solidFill>
              <a:effectLst/>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
            </a:pPr>
            <a:r>
              <a:rPr lang="es-ES" b="0" i="0" dirty="0">
                <a:solidFill>
                  <a:srgbClr val="000000"/>
                </a:solidFill>
                <a:effectLst/>
                <a:latin typeface="Arial" panose="020B0604020202020204" pitchFamily="34" charset="0"/>
                <a:cs typeface="Arial" panose="020B0604020202020204" pitchFamily="34" charset="0"/>
              </a:rPr>
              <a:t>Motivar a la ciudadanía para presentar iniciativas en materia de paz, (En Presupuestos Participativos, y demás oferta institucional).</a:t>
            </a:r>
          </a:p>
          <a:p>
            <a:pPr marL="285750" indent="-285750" algn="just">
              <a:buFont typeface="Wingdings" panose="05000000000000000000" pitchFamily="2" charset="2"/>
              <a:buChar char="§"/>
            </a:pPr>
            <a:endParaRPr lang="es-ES" b="0" i="0" dirty="0">
              <a:solidFill>
                <a:srgbClr val="000000"/>
              </a:solidFill>
              <a:effectLst/>
              <a:latin typeface="Arial" panose="020B0604020202020204" pitchFamily="34" charset="0"/>
              <a:cs typeface="Arial" panose="020B0604020202020204" pitchFamily="34" charset="0"/>
            </a:endParaRPr>
          </a:p>
          <a:p>
            <a:pPr marL="285750" lvl="0" indent="-285750">
              <a:buFont typeface="Arial" panose="020B0604020202020204" pitchFamily="34" charset="0"/>
              <a:buChar char="•"/>
            </a:pPr>
            <a:r>
              <a:rPr lang="es-CO" dirty="0">
                <a:latin typeface="Arial" panose="020B0604020202020204" pitchFamily="34" charset="0"/>
                <a:cs typeface="Arial" panose="020B0604020202020204" pitchFamily="34" charset="0"/>
              </a:rPr>
              <a:t>Asesorar a la Alcaldía local en el diseño de un programa de reconciliación, transformación de conflictos y prevención de la estigmatización, con la participación de las entidades locales y la sociedad civil.</a:t>
            </a:r>
          </a:p>
          <a:p>
            <a:pPr marL="285750" lvl="0" indent="-285750">
              <a:buFont typeface="Arial" panose="020B0604020202020204" pitchFamily="34" charset="0"/>
              <a:buChar char="•"/>
            </a:pPr>
            <a:endParaRPr lang="es-CO" dirty="0">
              <a:latin typeface="Arial" panose="020B0604020202020204" pitchFamily="34" charset="0"/>
              <a:cs typeface="Arial" panose="020B0604020202020204" pitchFamily="34" charset="0"/>
            </a:endParaRPr>
          </a:p>
          <a:p>
            <a:pPr marL="285750" lvl="0" indent="-285750">
              <a:buFont typeface="Arial" panose="020B0604020202020204" pitchFamily="34" charset="0"/>
              <a:buChar char="•"/>
            </a:pPr>
            <a:r>
              <a:rPr lang="es-CO" dirty="0">
                <a:latin typeface="Arial" panose="020B0604020202020204" pitchFamily="34" charset="0"/>
                <a:cs typeface="Arial" panose="020B0604020202020204" pitchFamily="34" charset="0"/>
              </a:rPr>
              <a:t>Promover el respeto por la diferencia, la crítica y la oposición política.</a:t>
            </a:r>
          </a:p>
        </p:txBody>
      </p:sp>
    </p:spTree>
    <p:extLst>
      <p:ext uri="{BB962C8B-B14F-4D97-AF65-F5344CB8AC3E}">
        <p14:creationId xmlns:p14="http://schemas.microsoft.com/office/powerpoint/2010/main" val="13888191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Imagen 50">
            <a:extLst>
              <a:ext uri="{FF2B5EF4-FFF2-40B4-BE49-F238E27FC236}">
                <a16:creationId xmlns:a16="http://schemas.microsoft.com/office/drawing/2014/main" id="{47547B14-27EA-2543-B90C-4EE5588A6045}"/>
              </a:ext>
            </a:extLst>
          </p:cNvPr>
          <p:cNvPicPr>
            <a:picLocks noChangeAspect="1"/>
          </p:cNvPicPr>
          <p:nvPr/>
        </p:nvPicPr>
        <p:blipFill>
          <a:blip r:embed="rId2"/>
          <a:stretch>
            <a:fillRect/>
          </a:stretch>
        </p:blipFill>
        <p:spPr>
          <a:xfrm>
            <a:off x="231697" y="308485"/>
            <a:ext cx="715901" cy="608515"/>
          </a:xfrm>
          <a:prstGeom prst="rect">
            <a:avLst/>
          </a:prstGeom>
        </p:spPr>
      </p:pic>
      <p:pic>
        <p:nvPicPr>
          <p:cNvPr id="99" name="Imagen 98">
            <a:extLst>
              <a:ext uri="{FF2B5EF4-FFF2-40B4-BE49-F238E27FC236}">
                <a16:creationId xmlns:a16="http://schemas.microsoft.com/office/drawing/2014/main" id="{772741B2-9B25-9D45-AAA8-35EF268CBC41}"/>
              </a:ext>
            </a:extLst>
          </p:cNvPr>
          <p:cNvPicPr>
            <a:picLocks noChangeAspect="1"/>
          </p:cNvPicPr>
          <p:nvPr/>
        </p:nvPicPr>
        <p:blipFill>
          <a:blip r:embed="rId3"/>
          <a:stretch>
            <a:fillRect/>
          </a:stretch>
        </p:blipFill>
        <p:spPr>
          <a:xfrm>
            <a:off x="1588" y="893"/>
            <a:ext cx="427272" cy="427272"/>
          </a:xfrm>
          <a:prstGeom prst="rect">
            <a:avLst/>
          </a:prstGeom>
        </p:spPr>
      </p:pic>
      <p:pic>
        <p:nvPicPr>
          <p:cNvPr id="100" name="Imagen 99" descr="Recurso 2@1100x.png">
            <a:extLst>
              <a:ext uri="{FF2B5EF4-FFF2-40B4-BE49-F238E27FC236}">
                <a16:creationId xmlns:a16="http://schemas.microsoft.com/office/drawing/2014/main" id="{4D66F1A6-19AE-F741-9796-F0A0F7CFD0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11094963" y="5768564"/>
            <a:ext cx="773196" cy="1447423"/>
          </a:xfrm>
          <a:prstGeom prst="rect">
            <a:avLst/>
          </a:prstGeom>
        </p:spPr>
      </p:pic>
      <p:sp>
        <p:nvSpPr>
          <p:cNvPr id="23" name="CuadroTexto 22"/>
          <p:cNvSpPr txBox="1"/>
          <p:nvPr/>
        </p:nvSpPr>
        <p:spPr>
          <a:xfrm>
            <a:off x="658969" y="320618"/>
            <a:ext cx="10948855" cy="461665"/>
          </a:xfrm>
          <a:prstGeom prst="rect">
            <a:avLst/>
          </a:prstGeom>
          <a:noFill/>
        </p:spPr>
        <p:txBody>
          <a:bodyPr wrap="square" rtlCol="0">
            <a:spAutoFit/>
          </a:bodyPr>
          <a:lstStyle/>
          <a:p>
            <a:pPr algn="ctr"/>
            <a:r>
              <a:rPr lang="es-MX" sz="2400" b="1" dirty="0">
                <a:solidFill>
                  <a:srgbClr val="FF0000"/>
                </a:solidFill>
                <a:latin typeface="Arial" panose="020B0604020202020204" pitchFamily="34" charset="0"/>
                <a:cs typeface="Arial" panose="020B0604020202020204" pitchFamily="34" charset="0"/>
              </a:rPr>
              <a:t>Funciones Como Órgano Asesor y Consultor del Gobierno Local</a:t>
            </a:r>
            <a:endParaRPr lang="en-US" sz="2400" dirty="0">
              <a:solidFill>
                <a:srgbClr val="FF0000"/>
              </a:solidFill>
              <a:latin typeface="Arial" panose="020B0604020202020204" pitchFamily="34" charset="0"/>
              <a:cs typeface="Arial" panose="020B0604020202020204" pitchFamily="34" charset="0"/>
            </a:endParaRPr>
          </a:p>
        </p:txBody>
      </p:sp>
      <p:pic>
        <p:nvPicPr>
          <p:cNvPr id="29" name="Imagen 28"/>
          <p:cNvPicPr>
            <a:picLocks noChangeAspect="1"/>
          </p:cNvPicPr>
          <p:nvPr/>
        </p:nvPicPr>
        <p:blipFill rotWithShape="1">
          <a:blip r:embed="rId5" cstate="print">
            <a:extLst>
              <a:ext uri="{28A0092B-C50C-407E-A947-70E740481C1C}">
                <a14:useLocalDpi xmlns:a14="http://schemas.microsoft.com/office/drawing/2010/main" val="0"/>
              </a:ext>
            </a:extLst>
          </a:blip>
          <a:srcRect l="29496" t="36913" r="48648" b="40919"/>
          <a:stretch/>
        </p:blipFill>
        <p:spPr>
          <a:xfrm>
            <a:off x="11118064" y="6013313"/>
            <a:ext cx="489760" cy="419073"/>
          </a:xfrm>
          <a:prstGeom prst="rect">
            <a:avLst/>
          </a:prstGeom>
        </p:spPr>
      </p:pic>
      <p:sp>
        <p:nvSpPr>
          <p:cNvPr id="11" name="CuadroTexto 10"/>
          <p:cNvSpPr txBox="1"/>
          <p:nvPr/>
        </p:nvSpPr>
        <p:spPr>
          <a:xfrm>
            <a:off x="428860" y="936202"/>
            <a:ext cx="11362647" cy="5632311"/>
          </a:xfrm>
          <a:prstGeom prst="rect">
            <a:avLst/>
          </a:prstGeom>
          <a:noFill/>
        </p:spPr>
        <p:txBody>
          <a:bodyPr wrap="square" rtlCol="0">
            <a:spAutoFit/>
          </a:bodyPr>
          <a:lstStyle/>
          <a:p>
            <a:pPr marL="285750" indent="-285750" algn="just">
              <a:buFont typeface="Wingdings" panose="05000000000000000000" pitchFamily="2" charset="2"/>
              <a:buChar char="§"/>
            </a:pPr>
            <a:r>
              <a:rPr lang="es-MX" dirty="0">
                <a:solidFill>
                  <a:srgbClr val="000000"/>
                </a:solidFill>
                <a:latin typeface="Arial" panose="020B0604020202020204" pitchFamily="34" charset="0"/>
                <a:cs typeface="Arial" panose="020B0604020202020204" pitchFamily="34" charset="0"/>
              </a:rPr>
              <a:t>Promover el respeto por la labor que realizan en pro de la construcción de la paz y la reconciliación, diferentes movimientos y organizaciones políticas y sociales de la Localidad de Chapinero.</a:t>
            </a:r>
          </a:p>
          <a:p>
            <a:pPr marL="285750" indent="-285750" algn="just">
              <a:buFont typeface="Wingdings" panose="05000000000000000000" pitchFamily="2" charset="2"/>
              <a:buChar char="§"/>
            </a:pPr>
            <a:endParaRPr lang="es-MX" dirty="0">
              <a:solidFill>
                <a:srgbClr val="000000"/>
              </a:solidFill>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
            </a:pPr>
            <a:r>
              <a:rPr lang="es-MX" dirty="0">
                <a:solidFill>
                  <a:srgbClr val="000000"/>
                </a:solidFill>
                <a:latin typeface="Arial" panose="020B0604020202020204" pitchFamily="34" charset="0"/>
                <a:cs typeface="Arial" panose="020B0604020202020204" pitchFamily="34" charset="0"/>
              </a:rPr>
              <a:t>Promover el respeto por la labor que realizan las organizaciones sociales y de derechos humanos en particular aquellas que fiscalizan la gestión del gobierno y las que se opongan a sus políticas</a:t>
            </a:r>
          </a:p>
          <a:p>
            <a:pPr marL="285750" indent="-285750" algn="just">
              <a:buFont typeface="Wingdings" panose="05000000000000000000" pitchFamily="2" charset="2"/>
              <a:buChar char="§"/>
            </a:pPr>
            <a:endParaRPr lang="es-MX" dirty="0">
              <a:solidFill>
                <a:srgbClr val="000000"/>
              </a:solidFill>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
            </a:pPr>
            <a:r>
              <a:rPr lang="es-MX" dirty="0">
                <a:solidFill>
                  <a:srgbClr val="000000"/>
                </a:solidFill>
                <a:latin typeface="Arial" panose="020B0604020202020204" pitchFamily="34" charset="0"/>
                <a:cs typeface="Arial" panose="020B0604020202020204" pitchFamily="34" charset="0"/>
              </a:rPr>
              <a:t>Promover la no estigmatización a grupos en condiciones de vulnerabilidad o discriminados como las mujeres, los pueblos y comunidades étnicas, víctimas del conflicto armado interno, sectores LGBTIQ+ los jóvenes, niños y niñas y personas mayores, las personas con discapacidad, las minorías políticas, las minorías religiosas y las personas den proceso de reincorporación y reintegración. </a:t>
            </a:r>
          </a:p>
          <a:p>
            <a:pPr marL="285750" indent="-285750" algn="just">
              <a:buFont typeface="Wingdings" panose="05000000000000000000" pitchFamily="2" charset="2"/>
              <a:buChar char="§"/>
            </a:pPr>
            <a:endParaRPr lang="es-MX" dirty="0">
              <a:solidFill>
                <a:srgbClr val="000000"/>
              </a:solidFill>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
            </a:pPr>
            <a:r>
              <a:rPr lang="es-MX" dirty="0">
                <a:solidFill>
                  <a:srgbClr val="000000"/>
                </a:solidFill>
                <a:latin typeface="Arial" panose="020B0604020202020204" pitchFamily="34" charset="0"/>
                <a:cs typeface="Arial" panose="020B0604020202020204" pitchFamily="34" charset="0"/>
              </a:rPr>
              <a:t>Promover la veeduría ciudadana en temas de paz, reconciliación y transforma i de conflictos. Especialmente en el marco de los procesos de diseño, discusión e implementación del Plan de Desarrollo Local.</a:t>
            </a:r>
          </a:p>
          <a:p>
            <a:pPr algn="just"/>
            <a:endParaRPr lang="es-MX" dirty="0">
              <a:solidFill>
                <a:srgbClr val="000000"/>
              </a:solidFill>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
            </a:pPr>
            <a:r>
              <a:rPr lang="es-MX" dirty="0">
                <a:solidFill>
                  <a:srgbClr val="000000"/>
                </a:solidFill>
                <a:latin typeface="Arial" panose="020B0604020202020204" pitchFamily="34" charset="0"/>
                <a:cs typeface="Arial" panose="020B0604020202020204" pitchFamily="34" charset="0"/>
              </a:rPr>
              <a:t>Promover la reconciliación, la transformación de conflictos y la tolerancia, teniendo en cuenta el impacto desproporcionado del conflicto sobre las mujeres, los pueblos y comunidades étnicas, víctimas del conflicto armado interno, sectores LGBTIQ+ los jóvenes, niños y niñas y personas mayores, las personas con discapacidad, las minorías políticas, las minorías religiosas y las personas den proceso de reincorporación y reintegración.</a:t>
            </a:r>
          </a:p>
        </p:txBody>
      </p:sp>
    </p:spTree>
    <p:extLst>
      <p:ext uri="{BB962C8B-B14F-4D97-AF65-F5344CB8AC3E}">
        <p14:creationId xmlns:p14="http://schemas.microsoft.com/office/powerpoint/2010/main" val="24317330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Imagen 50">
            <a:extLst>
              <a:ext uri="{FF2B5EF4-FFF2-40B4-BE49-F238E27FC236}">
                <a16:creationId xmlns:a16="http://schemas.microsoft.com/office/drawing/2014/main" id="{47547B14-27EA-2543-B90C-4EE5588A6045}"/>
              </a:ext>
            </a:extLst>
          </p:cNvPr>
          <p:cNvPicPr>
            <a:picLocks noChangeAspect="1"/>
          </p:cNvPicPr>
          <p:nvPr/>
        </p:nvPicPr>
        <p:blipFill>
          <a:blip r:embed="rId2"/>
          <a:stretch>
            <a:fillRect/>
          </a:stretch>
        </p:blipFill>
        <p:spPr>
          <a:xfrm>
            <a:off x="231697" y="308485"/>
            <a:ext cx="715901" cy="608515"/>
          </a:xfrm>
          <a:prstGeom prst="rect">
            <a:avLst/>
          </a:prstGeom>
        </p:spPr>
      </p:pic>
      <p:pic>
        <p:nvPicPr>
          <p:cNvPr id="99" name="Imagen 98">
            <a:extLst>
              <a:ext uri="{FF2B5EF4-FFF2-40B4-BE49-F238E27FC236}">
                <a16:creationId xmlns:a16="http://schemas.microsoft.com/office/drawing/2014/main" id="{772741B2-9B25-9D45-AAA8-35EF268CBC41}"/>
              </a:ext>
            </a:extLst>
          </p:cNvPr>
          <p:cNvPicPr>
            <a:picLocks noChangeAspect="1"/>
          </p:cNvPicPr>
          <p:nvPr/>
        </p:nvPicPr>
        <p:blipFill>
          <a:blip r:embed="rId3"/>
          <a:stretch>
            <a:fillRect/>
          </a:stretch>
        </p:blipFill>
        <p:spPr>
          <a:xfrm>
            <a:off x="1588" y="893"/>
            <a:ext cx="427272" cy="427272"/>
          </a:xfrm>
          <a:prstGeom prst="rect">
            <a:avLst/>
          </a:prstGeom>
        </p:spPr>
      </p:pic>
      <p:pic>
        <p:nvPicPr>
          <p:cNvPr id="100" name="Imagen 99" descr="Recurso 2@1100x.png">
            <a:extLst>
              <a:ext uri="{FF2B5EF4-FFF2-40B4-BE49-F238E27FC236}">
                <a16:creationId xmlns:a16="http://schemas.microsoft.com/office/drawing/2014/main" id="{4D66F1A6-19AE-F741-9796-F0A0F7CFD0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11094963" y="5768564"/>
            <a:ext cx="773196" cy="1447423"/>
          </a:xfrm>
          <a:prstGeom prst="rect">
            <a:avLst/>
          </a:prstGeom>
        </p:spPr>
      </p:pic>
      <p:sp>
        <p:nvSpPr>
          <p:cNvPr id="23" name="CuadroTexto 22"/>
          <p:cNvSpPr txBox="1"/>
          <p:nvPr/>
        </p:nvSpPr>
        <p:spPr>
          <a:xfrm>
            <a:off x="849541" y="135688"/>
            <a:ext cx="10927782" cy="830997"/>
          </a:xfrm>
          <a:prstGeom prst="rect">
            <a:avLst/>
          </a:prstGeom>
          <a:noFill/>
        </p:spPr>
        <p:txBody>
          <a:bodyPr wrap="square" rtlCol="0">
            <a:spAutoFit/>
          </a:bodyPr>
          <a:lstStyle/>
          <a:p>
            <a:pPr algn="ctr"/>
            <a:r>
              <a:rPr lang="es-MX" sz="2400" b="1" dirty="0">
                <a:solidFill>
                  <a:srgbClr val="FF0000"/>
                </a:solidFill>
                <a:latin typeface="Arial" panose="020B0604020202020204" pitchFamily="34" charset="0"/>
                <a:cs typeface="Arial" panose="020B0604020202020204" pitchFamily="34" charset="0"/>
              </a:rPr>
              <a:t>Funciones  como </a:t>
            </a:r>
            <a:r>
              <a:rPr lang="es-ES" sz="2400" b="1" i="0" dirty="0">
                <a:solidFill>
                  <a:srgbClr val="FF0000"/>
                </a:solidFill>
                <a:effectLst/>
                <a:latin typeface="Arial" panose="020B0604020202020204" pitchFamily="34" charset="0"/>
                <a:cs typeface="Arial" panose="020B0604020202020204" pitchFamily="34" charset="0"/>
              </a:rPr>
              <a:t>facilitador de la colaboración armónica en las acciones de las entidades y órganos del Estado en la Localidad</a:t>
            </a:r>
            <a:endParaRPr lang="en-US" sz="2400" b="1" dirty="0">
              <a:solidFill>
                <a:srgbClr val="FF0000"/>
              </a:solidFill>
              <a:latin typeface="Arial" panose="020B0604020202020204" pitchFamily="34" charset="0"/>
              <a:cs typeface="Arial" panose="020B0604020202020204" pitchFamily="34" charset="0"/>
            </a:endParaRPr>
          </a:p>
        </p:txBody>
      </p:sp>
      <p:pic>
        <p:nvPicPr>
          <p:cNvPr id="29" name="Imagen 28"/>
          <p:cNvPicPr>
            <a:picLocks noChangeAspect="1"/>
          </p:cNvPicPr>
          <p:nvPr/>
        </p:nvPicPr>
        <p:blipFill rotWithShape="1">
          <a:blip r:embed="rId5" cstate="print">
            <a:extLst>
              <a:ext uri="{28A0092B-C50C-407E-A947-70E740481C1C}">
                <a14:useLocalDpi xmlns:a14="http://schemas.microsoft.com/office/drawing/2010/main" val="0"/>
              </a:ext>
            </a:extLst>
          </a:blip>
          <a:srcRect l="29496" t="36913" r="48648" b="40919"/>
          <a:stretch/>
        </p:blipFill>
        <p:spPr>
          <a:xfrm>
            <a:off x="11118064" y="6013313"/>
            <a:ext cx="489760" cy="419073"/>
          </a:xfrm>
          <a:prstGeom prst="rect">
            <a:avLst/>
          </a:prstGeom>
        </p:spPr>
      </p:pic>
      <p:sp>
        <p:nvSpPr>
          <p:cNvPr id="11" name="CuadroTexto 10"/>
          <p:cNvSpPr txBox="1"/>
          <p:nvPr/>
        </p:nvSpPr>
        <p:spPr>
          <a:xfrm>
            <a:off x="428861" y="1550584"/>
            <a:ext cx="11178964" cy="2616101"/>
          </a:xfrm>
          <a:prstGeom prst="rect">
            <a:avLst/>
          </a:prstGeom>
          <a:noFill/>
        </p:spPr>
        <p:txBody>
          <a:bodyPr wrap="square" rtlCol="0">
            <a:spAutoFit/>
          </a:bodyPr>
          <a:lstStyle/>
          <a:p>
            <a:pPr marL="285750" indent="-285750" algn="just">
              <a:buFont typeface="Arial" panose="020B0604020202020204" pitchFamily="34" charset="0"/>
              <a:buChar char="•"/>
            </a:pPr>
            <a:r>
              <a:rPr lang="es-MX" dirty="0">
                <a:solidFill>
                  <a:srgbClr val="000000"/>
                </a:solidFill>
                <a:latin typeface="Arial" panose="020B0604020202020204" pitchFamily="34" charset="0"/>
                <a:cs typeface="Arial" panose="020B0604020202020204" pitchFamily="34" charset="0"/>
              </a:rPr>
              <a:t>Diseñar anteproyectos de programas y proyectos orientados a la construcción y consolidación de la paz, la reconciliación y la transformación de conflictos y sugerir a las distintas entidades y organismos de la Administración central y descentralizada, inclusiones de sus programas y proyectos. Las sugerencias deben ser evaluadas por las entidades y organismos correspondientes.</a:t>
            </a:r>
          </a:p>
          <a:p>
            <a:pPr marL="285750" indent="-285750" algn="just">
              <a:buFont typeface="Arial" panose="020B0604020202020204" pitchFamily="34" charset="0"/>
              <a:buChar char="•"/>
            </a:pPr>
            <a:endParaRPr lang="es-MX" dirty="0">
              <a:solidFill>
                <a:srgbClr val="000000"/>
              </a:solidFill>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r>
              <a:rPr lang="es-MX" dirty="0">
                <a:solidFill>
                  <a:srgbClr val="000000"/>
                </a:solidFill>
                <a:latin typeface="Arial" panose="020B0604020202020204" pitchFamily="34" charset="0"/>
                <a:cs typeface="Arial" panose="020B0604020202020204" pitchFamily="34" charset="0"/>
              </a:rPr>
              <a:t>Promover un Pacto Local, mediante diálogos entre actores estratégicos de la ciudad, que puedan contribuir a la construcción de paz y a una cultura de reconciliación y transformación de conflictos de manera no violenta.</a:t>
            </a:r>
          </a:p>
          <a:p>
            <a:pPr marL="342900" indent="-342900" algn="just">
              <a:buFont typeface="Arial" panose="020B0604020202020204" pitchFamily="34" charset="0"/>
              <a:buChar char="•"/>
            </a:pPr>
            <a:endParaRPr lang="en-US" sz="20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986292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Imagen 50">
            <a:extLst>
              <a:ext uri="{FF2B5EF4-FFF2-40B4-BE49-F238E27FC236}">
                <a16:creationId xmlns:a16="http://schemas.microsoft.com/office/drawing/2014/main" id="{47547B14-27EA-2543-B90C-4EE5588A6045}"/>
              </a:ext>
            </a:extLst>
          </p:cNvPr>
          <p:cNvPicPr>
            <a:picLocks noChangeAspect="1"/>
          </p:cNvPicPr>
          <p:nvPr/>
        </p:nvPicPr>
        <p:blipFill>
          <a:blip r:embed="rId2"/>
          <a:stretch>
            <a:fillRect/>
          </a:stretch>
        </p:blipFill>
        <p:spPr>
          <a:xfrm>
            <a:off x="231697" y="308485"/>
            <a:ext cx="715901" cy="608515"/>
          </a:xfrm>
          <a:prstGeom prst="rect">
            <a:avLst/>
          </a:prstGeom>
        </p:spPr>
      </p:pic>
      <p:pic>
        <p:nvPicPr>
          <p:cNvPr id="99" name="Imagen 98">
            <a:extLst>
              <a:ext uri="{FF2B5EF4-FFF2-40B4-BE49-F238E27FC236}">
                <a16:creationId xmlns:a16="http://schemas.microsoft.com/office/drawing/2014/main" id="{772741B2-9B25-9D45-AAA8-35EF268CBC41}"/>
              </a:ext>
            </a:extLst>
          </p:cNvPr>
          <p:cNvPicPr>
            <a:picLocks noChangeAspect="1"/>
          </p:cNvPicPr>
          <p:nvPr/>
        </p:nvPicPr>
        <p:blipFill>
          <a:blip r:embed="rId3"/>
          <a:stretch>
            <a:fillRect/>
          </a:stretch>
        </p:blipFill>
        <p:spPr>
          <a:xfrm>
            <a:off x="1588" y="893"/>
            <a:ext cx="427272" cy="427272"/>
          </a:xfrm>
          <a:prstGeom prst="rect">
            <a:avLst/>
          </a:prstGeom>
        </p:spPr>
      </p:pic>
      <p:pic>
        <p:nvPicPr>
          <p:cNvPr id="100" name="Imagen 99" descr="Recurso 2@1100x.png">
            <a:extLst>
              <a:ext uri="{FF2B5EF4-FFF2-40B4-BE49-F238E27FC236}">
                <a16:creationId xmlns:a16="http://schemas.microsoft.com/office/drawing/2014/main" id="{4D66F1A6-19AE-F741-9796-F0A0F7CFD0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11094963" y="5768564"/>
            <a:ext cx="773196" cy="1447423"/>
          </a:xfrm>
          <a:prstGeom prst="rect">
            <a:avLst/>
          </a:prstGeom>
        </p:spPr>
      </p:pic>
      <p:sp>
        <p:nvSpPr>
          <p:cNvPr id="23" name="CuadroTexto 22"/>
          <p:cNvSpPr txBox="1"/>
          <p:nvPr/>
        </p:nvSpPr>
        <p:spPr>
          <a:xfrm>
            <a:off x="589647" y="428165"/>
            <a:ext cx="10927782" cy="461665"/>
          </a:xfrm>
          <a:prstGeom prst="rect">
            <a:avLst/>
          </a:prstGeom>
          <a:noFill/>
        </p:spPr>
        <p:txBody>
          <a:bodyPr wrap="square" rtlCol="0">
            <a:spAutoFit/>
          </a:bodyPr>
          <a:lstStyle/>
          <a:p>
            <a:pPr algn="ctr"/>
            <a:r>
              <a:rPr lang="es-MX" sz="2400" b="1" dirty="0">
                <a:solidFill>
                  <a:srgbClr val="FF0000"/>
                </a:solidFill>
                <a:latin typeface="Arial" panose="020B0604020202020204" pitchFamily="34" charset="0"/>
                <a:cs typeface="Arial" panose="020B0604020202020204" pitchFamily="34" charset="0"/>
              </a:rPr>
              <a:t>Funciones como </a:t>
            </a:r>
            <a:r>
              <a:rPr lang="es-ES" sz="2400" b="1" i="0" dirty="0">
                <a:solidFill>
                  <a:srgbClr val="FF0000"/>
                </a:solidFill>
                <a:effectLst/>
                <a:latin typeface="Arial" panose="020B0604020202020204" pitchFamily="34" charset="0"/>
                <a:cs typeface="Arial" panose="020B0604020202020204" pitchFamily="34" charset="0"/>
              </a:rPr>
              <a:t>asesor y facilitador del Gobierno Local</a:t>
            </a:r>
            <a:endParaRPr lang="en-US" sz="2400" b="1" dirty="0">
              <a:solidFill>
                <a:srgbClr val="FF0000"/>
              </a:solidFill>
              <a:latin typeface="Arial" panose="020B0604020202020204" pitchFamily="34" charset="0"/>
              <a:cs typeface="Arial" panose="020B0604020202020204" pitchFamily="34" charset="0"/>
            </a:endParaRPr>
          </a:p>
        </p:txBody>
      </p:sp>
      <p:pic>
        <p:nvPicPr>
          <p:cNvPr id="29" name="Imagen 28"/>
          <p:cNvPicPr>
            <a:picLocks noChangeAspect="1"/>
          </p:cNvPicPr>
          <p:nvPr/>
        </p:nvPicPr>
        <p:blipFill rotWithShape="1">
          <a:blip r:embed="rId5" cstate="print">
            <a:extLst>
              <a:ext uri="{28A0092B-C50C-407E-A947-70E740481C1C}">
                <a14:useLocalDpi xmlns:a14="http://schemas.microsoft.com/office/drawing/2010/main" val="0"/>
              </a:ext>
            </a:extLst>
          </a:blip>
          <a:srcRect l="29496" t="36913" r="48648" b="40919"/>
          <a:stretch/>
        </p:blipFill>
        <p:spPr>
          <a:xfrm>
            <a:off x="11118064" y="6013313"/>
            <a:ext cx="489760" cy="419073"/>
          </a:xfrm>
          <a:prstGeom prst="rect">
            <a:avLst/>
          </a:prstGeom>
        </p:spPr>
      </p:pic>
      <p:sp>
        <p:nvSpPr>
          <p:cNvPr id="11" name="CuadroTexto 10"/>
          <p:cNvSpPr txBox="1"/>
          <p:nvPr/>
        </p:nvSpPr>
        <p:spPr>
          <a:xfrm>
            <a:off x="231697" y="1046296"/>
            <a:ext cx="11376127" cy="5663089"/>
          </a:xfrm>
          <a:prstGeom prst="rect">
            <a:avLst/>
          </a:prstGeom>
          <a:noFill/>
        </p:spPr>
        <p:txBody>
          <a:bodyPr wrap="square" rtlCol="0">
            <a:spAutoFit/>
          </a:bodyPr>
          <a:lstStyle/>
          <a:p>
            <a:pPr marL="285750" indent="-285750" algn="just">
              <a:buFont typeface="Arial" panose="020B0604020202020204" pitchFamily="34" charset="0"/>
              <a:buChar char="•"/>
            </a:pPr>
            <a:r>
              <a:rPr lang="es-MX" dirty="0">
                <a:solidFill>
                  <a:srgbClr val="000000"/>
                </a:solidFill>
                <a:latin typeface="Arial" panose="020B0604020202020204" pitchFamily="34" charset="0"/>
                <a:cs typeface="Arial" panose="020B0604020202020204" pitchFamily="34" charset="0"/>
              </a:rPr>
              <a:t>Diseñar una estrategia de reconciliación, transformación de conflictos y prevención de la estigmatización, con la participación de las entidades locales y la sociedad civil, con base a las necesidades de la localidad de Chapinero.</a:t>
            </a:r>
          </a:p>
          <a:p>
            <a:pPr marL="285750" indent="-285750" algn="just">
              <a:buFont typeface="Arial" panose="020B0604020202020204" pitchFamily="34" charset="0"/>
              <a:buChar char="•"/>
            </a:pPr>
            <a:endParaRPr lang="es-MX" dirty="0">
              <a:solidFill>
                <a:srgbClr val="000000"/>
              </a:solidFill>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r>
              <a:rPr lang="es-MX" dirty="0">
                <a:solidFill>
                  <a:srgbClr val="000000"/>
                </a:solidFill>
                <a:latin typeface="Arial" panose="020B0604020202020204" pitchFamily="34" charset="0"/>
                <a:cs typeface="Arial" panose="020B0604020202020204" pitchFamily="34" charset="0"/>
              </a:rPr>
              <a:t>Promover el respeto por la diferencia, la crítica y la oposición política.</a:t>
            </a:r>
          </a:p>
          <a:p>
            <a:pPr marL="285750" indent="-285750" algn="just">
              <a:buFont typeface="Arial" panose="020B0604020202020204" pitchFamily="34" charset="0"/>
              <a:buChar char="•"/>
            </a:pPr>
            <a:r>
              <a:rPr lang="es-MX" dirty="0">
                <a:solidFill>
                  <a:srgbClr val="000000"/>
                </a:solidFill>
                <a:latin typeface="Arial" panose="020B0604020202020204" pitchFamily="34" charset="0"/>
                <a:cs typeface="Arial" panose="020B0604020202020204" pitchFamily="34" charset="0"/>
              </a:rPr>
              <a:t>Promover la no estigmatización a grupos en condiciones de vulnerabilidad o discriminados como las mujeres, los pueblos y comunidades étnicas, sectores LGBTI, los jóvenes, niños y niñas, personas mayores, las personas con discapacidad, las minorías políticas y las minorías religiosas. </a:t>
            </a:r>
          </a:p>
          <a:p>
            <a:pPr marL="285750" indent="-285750" algn="just">
              <a:buFont typeface="Arial" panose="020B0604020202020204" pitchFamily="34" charset="0"/>
              <a:buChar char="•"/>
            </a:pPr>
            <a:endParaRPr lang="es-MX" dirty="0">
              <a:solidFill>
                <a:srgbClr val="000000"/>
              </a:solidFill>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r>
              <a:rPr lang="es-MX" dirty="0">
                <a:solidFill>
                  <a:srgbClr val="000000"/>
                </a:solidFill>
                <a:latin typeface="Arial" panose="020B0604020202020204" pitchFamily="34" charset="0"/>
                <a:cs typeface="Arial" panose="020B0604020202020204" pitchFamily="34" charset="0"/>
              </a:rPr>
              <a:t>Promover la veeduría ciudadana en temas de paz, reconciliación y transformación de conflictos. Especialmente en el marco de los procesos de diseño, discusión e implementación del Plan de Desarrollo Local. </a:t>
            </a:r>
          </a:p>
          <a:p>
            <a:pPr marL="285750" indent="-285750" algn="just">
              <a:buFont typeface="Arial" panose="020B0604020202020204" pitchFamily="34" charset="0"/>
              <a:buChar char="•"/>
            </a:pPr>
            <a:endParaRPr lang="es-MX" dirty="0">
              <a:solidFill>
                <a:srgbClr val="000000"/>
              </a:solidFill>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r>
              <a:rPr lang="es-MX" dirty="0">
                <a:solidFill>
                  <a:srgbClr val="000000"/>
                </a:solidFill>
                <a:latin typeface="Arial" panose="020B0604020202020204" pitchFamily="34" charset="0"/>
                <a:cs typeface="Arial" panose="020B0604020202020204" pitchFamily="34" charset="0"/>
              </a:rPr>
              <a:t>Sensibilizar a organizaciones y movimientos sociales, en la tramitación, resolución de conflictos y acción sin daño; en el marco del enfoque diferencial y territorial.</a:t>
            </a:r>
          </a:p>
          <a:p>
            <a:pPr marL="285750" indent="-285750" algn="just">
              <a:buFont typeface="Arial" panose="020B0604020202020204" pitchFamily="34" charset="0"/>
              <a:buChar char="•"/>
            </a:pPr>
            <a:endParaRPr lang="es-MX" dirty="0">
              <a:solidFill>
                <a:srgbClr val="000000"/>
              </a:solidFill>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r>
              <a:rPr lang="es-MX" dirty="0" err="1">
                <a:solidFill>
                  <a:srgbClr val="000000"/>
                </a:solidFill>
                <a:latin typeface="Arial" panose="020B0604020202020204" pitchFamily="34" charset="0"/>
                <a:cs typeface="Arial" panose="020B0604020202020204" pitchFamily="34" charset="0"/>
              </a:rPr>
              <a:t>fPromover</a:t>
            </a:r>
            <a:r>
              <a:rPr lang="es-MX" dirty="0">
                <a:solidFill>
                  <a:srgbClr val="000000"/>
                </a:solidFill>
                <a:latin typeface="Arial" panose="020B0604020202020204" pitchFamily="34" charset="0"/>
                <a:cs typeface="Arial" panose="020B0604020202020204" pitchFamily="34" charset="0"/>
              </a:rPr>
              <a:t> Pactos Locales, mediante diálogos entre actores estratégicos de la ciudad, que puedan contribuir a la construcción de paz y a una cultura de reconciliación y transformación de conflictos de manera no violenta.</a:t>
            </a:r>
          </a:p>
          <a:p>
            <a:pPr marL="342900" indent="-342900" algn="just">
              <a:buFont typeface="Arial" panose="020B0604020202020204" pitchFamily="34" charset="0"/>
              <a:buChar char="•"/>
            </a:pPr>
            <a:endParaRPr lang="en-US" sz="20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35306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Imagen 50">
            <a:extLst>
              <a:ext uri="{FF2B5EF4-FFF2-40B4-BE49-F238E27FC236}">
                <a16:creationId xmlns:a16="http://schemas.microsoft.com/office/drawing/2014/main" id="{47547B14-27EA-2543-B90C-4EE5588A6045}"/>
              </a:ext>
            </a:extLst>
          </p:cNvPr>
          <p:cNvPicPr>
            <a:picLocks noChangeAspect="1"/>
          </p:cNvPicPr>
          <p:nvPr/>
        </p:nvPicPr>
        <p:blipFill>
          <a:blip r:embed="rId2"/>
          <a:stretch>
            <a:fillRect/>
          </a:stretch>
        </p:blipFill>
        <p:spPr>
          <a:xfrm>
            <a:off x="231697" y="308485"/>
            <a:ext cx="715901" cy="608515"/>
          </a:xfrm>
          <a:prstGeom prst="rect">
            <a:avLst/>
          </a:prstGeom>
        </p:spPr>
      </p:pic>
      <p:pic>
        <p:nvPicPr>
          <p:cNvPr id="99" name="Imagen 98">
            <a:extLst>
              <a:ext uri="{FF2B5EF4-FFF2-40B4-BE49-F238E27FC236}">
                <a16:creationId xmlns:a16="http://schemas.microsoft.com/office/drawing/2014/main" id="{772741B2-9B25-9D45-AAA8-35EF268CBC41}"/>
              </a:ext>
            </a:extLst>
          </p:cNvPr>
          <p:cNvPicPr>
            <a:picLocks noChangeAspect="1"/>
          </p:cNvPicPr>
          <p:nvPr/>
        </p:nvPicPr>
        <p:blipFill>
          <a:blip r:embed="rId3"/>
          <a:stretch>
            <a:fillRect/>
          </a:stretch>
        </p:blipFill>
        <p:spPr>
          <a:xfrm>
            <a:off x="1588" y="893"/>
            <a:ext cx="427272" cy="427272"/>
          </a:xfrm>
          <a:prstGeom prst="rect">
            <a:avLst/>
          </a:prstGeom>
        </p:spPr>
      </p:pic>
      <p:pic>
        <p:nvPicPr>
          <p:cNvPr id="100" name="Imagen 99" descr="Recurso 2@1100x.png">
            <a:extLst>
              <a:ext uri="{FF2B5EF4-FFF2-40B4-BE49-F238E27FC236}">
                <a16:creationId xmlns:a16="http://schemas.microsoft.com/office/drawing/2014/main" id="{4D66F1A6-19AE-F741-9796-F0A0F7CFD0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11094963" y="5768564"/>
            <a:ext cx="773196" cy="1447423"/>
          </a:xfrm>
          <a:prstGeom prst="rect">
            <a:avLst/>
          </a:prstGeom>
        </p:spPr>
      </p:pic>
      <p:sp>
        <p:nvSpPr>
          <p:cNvPr id="23" name="CuadroTexto 22"/>
          <p:cNvSpPr txBox="1"/>
          <p:nvPr/>
        </p:nvSpPr>
        <p:spPr>
          <a:xfrm>
            <a:off x="1293270" y="435948"/>
            <a:ext cx="10188291" cy="461665"/>
          </a:xfrm>
          <a:prstGeom prst="rect">
            <a:avLst/>
          </a:prstGeom>
          <a:noFill/>
        </p:spPr>
        <p:txBody>
          <a:bodyPr wrap="square" rtlCol="0">
            <a:spAutoFit/>
          </a:bodyPr>
          <a:lstStyle/>
          <a:p>
            <a:pPr algn="ctr"/>
            <a:r>
              <a:rPr lang="en-US" sz="2400" b="1" dirty="0">
                <a:solidFill>
                  <a:srgbClr val="FF0000"/>
                </a:solidFill>
                <a:latin typeface="Arial" panose="020B0604020202020204" pitchFamily="34" charset="0"/>
                <a:cs typeface="Arial" panose="020B0604020202020204" pitchFamily="34" charset="0"/>
              </a:rPr>
              <a:t>La Importancia de las Comisiones en las Instancias de Participación</a:t>
            </a:r>
            <a:r>
              <a:rPr lang="en-US" sz="2400" b="1" dirty="0">
                <a:latin typeface="Arial" panose="020B0604020202020204" pitchFamily="34" charset="0"/>
                <a:cs typeface="Arial" panose="020B0604020202020204" pitchFamily="34" charset="0"/>
              </a:rPr>
              <a:t>  </a:t>
            </a:r>
          </a:p>
        </p:txBody>
      </p:sp>
      <p:pic>
        <p:nvPicPr>
          <p:cNvPr id="29" name="Imagen 28"/>
          <p:cNvPicPr>
            <a:picLocks noChangeAspect="1"/>
          </p:cNvPicPr>
          <p:nvPr/>
        </p:nvPicPr>
        <p:blipFill rotWithShape="1">
          <a:blip r:embed="rId5" cstate="print">
            <a:extLst>
              <a:ext uri="{28A0092B-C50C-407E-A947-70E740481C1C}">
                <a14:useLocalDpi xmlns:a14="http://schemas.microsoft.com/office/drawing/2010/main" val="0"/>
              </a:ext>
            </a:extLst>
          </a:blip>
          <a:srcRect l="29496" t="36913" r="48648" b="40919"/>
          <a:stretch/>
        </p:blipFill>
        <p:spPr>
          <a:xfrm>
            <a:off x="11118064" y="6013313"/>
            <a:ext cx="489760" cy="419073"/>
          </a:xfrm>
          <a:prstGeom prst="rect">
            <a:avLst/>
          </a:prstGeom>
        </p:spPr>
      </p:pic>
      <p:sp>
        <p:nvSpPr>
          <p:cNvPr id="11" name="CuadroTexto 10"/>
          <p:cNvSpPr txBox="1"/>
          <p:nvPr/>
        </p:nvSpPr>
        <p:spPr>
          <a:xfrm>
            <a:off x="584176" y="1090086"/>
            <a:ext cx="11054931" cy="5355312"/>
          </a:xfrm>
          <a:prstGeom prst="rect">
            <a:avLst/>
          </a:prstGeom>
          <a:noFill/>
        </p:spPr>
        <p:txBody>
          <a:bodyPr wrap="square" rtlCol="0">
            <a:spAutoFit/>
          </a:bodyPr>
          <a:lstStyle/>
          <a:p>
            <a:pPr algn="just"/>
            <a:r>
              <a:rPr lang="es-ES" b="0" i="0" dirty="0">
                <a:effectLst/>
                <a:latin typeface="Arial" panose="020B0604020202020204" pitchFamily="34" charset="0"/>
                <a:cs typeface="Arial" panose="020B0604020202020204" pitchFamily="34" charset="0"/>
              </a:rPr>
              <a:t>Las comisiones del Consejo Local de Paz de Chapinero sirven para Coordinar, organizar, armonizar, programar, dirigir, articular entre otras cosas la realización de las actividades </a:t>
            </a:r>
            <a:r>
              <a:rPr lang="es-ES" dirty="0">
                <a:latin typeface="Arial" panose="020B0604020202020204" pitchFamily="34" charset="0"/>
                <a:cs typeface="Arial" panose="020B0604020202020204" pitchFamily="34" charset="0"/>
              </a:rPr>
              <a:t>como:</a:t>
            </a:r>
          </a:p>
          <a:p>
            <a:pPr algn="just"/>
            <a:endParaRPr lang="es-ES" b="0" i="0" dirty="0">
              <a:effectLst/>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v"/>
            </a:pPr>
            <a:r>
              <a:rPr lang="es-ES" b="0" i="0" dirty="0">
                <a:effectLst/>
                <a:latin typeface="Arial" panose="020B0604020202020204" pitchFamily="34" charset="0"/>
                <a:cs typeface="Arial" panose="020B0604020202020204" pitchFamily="34" charset="0"/>
              </a:rPr>
              <a:t>Formación de sus miembros en los temas de interés de la Comisi</a:t>
            </a:r>
            <a:r>
              <a:rPr lang="es-ES" dirty="0">
                <a:latin typeface="Arial" panose="020B0604020202020204" pitchFamily="34" charset="0"/>
                <a:cs typeface="Arial" panose="020B0604020202020204" pitchFamily="34" charset="0"/>
              </a:rPr>
              <a:t>ón y en los que se requieran para el ejercicios de sus funciones </a:t>
            </a:r>
          </a:p>
          <a:p>
            <a:pPr marL="285750" indent="-285750" algn="just">
              <a:buFont typeface="Wingdings" panose="05000000000000000000" pitchFamily="2" charset="2"/>
              <a:buChar char="v"/>
            </a:pPr>
            <a:endParaRPr lang="es-ES" b="0" i="0" dirty="0">
              <a:effectLst/>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v"/>
            </a:pPr>
            <a:r>
              <a:rPr lang="es-ES" dirty="0">
                <a:latin typeface="Arial" panose="020B0604020202020204" pitchFamily="34" charset="0"/>
                <a:cs typeface="Arial" panose="020B0604020202020204" pitchFamily="34" charset="0"/>
              </a:rPr>
              <a:t>Planeación, elaboración, presentación y e</a:t>
            </a:r>
            <a:r>
              <a:rPr lang="es-ES" b="0" i="0" dirty="0">
                <a:effectLst/>
                <a:latin typeface="Arial" panose="020B0604020202020204" pitchFamily="34" charset="0"/>
                <a:cs typeface="Arial" panose="020B0604020202020204" pitchFamily="34" charset="0"/>
              </a:rPr>
              <a:t>jecución de proyectos que beneficien a la comunidad.</a:t>
            </a:r>
          </a:p>
          <a:p>
            <a:pPr marL="285750" indent="-285750" algn="just">
              <a:buFont typeface="Wingdings" panose="05000000000000000000" pitchFamily="2" charset="2"/>
              <a:buChar char="v"/>
            </a:pPr>
            <a:endParaRPr lang="es-ES" dirty="0">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v"/>
            </a:pPr>
            <a:r>
              <a:rPr lang="es-ES" b="0" i="0" dirty="0">
                <a:effectLst/>
                <a:latin typeface="Arial" panose="020B0604020202020204" pitchFamily="34" charset="0"/>
                <a:cs typeface="Arial" panose="020B0604020202020204" pitchFamily="34" charset="0"/>
              </a:rPr>
              <a:t>Elaboración de propuestas para la implementación de procesos de construcción de paz, ejercicios de reconciliación, en la localidad dirigidas a las instituciones a nivel Local, Distrital, Nacional,  </a:t>
            </a:r>
            <a:r>
              <a:rPr lang="es-ES" dirty="0">
                <a:latin typeface="Arial" panose="020B0604020202020204" pitchFamily="34" charset="0"/>
                <a:cs typeface="Arial" panose="020B0604020202020204" pitchFamily="34" charset="0"/>
              </a:rPr>
              <a:t>A</a:t>
            </a:r>
            <a:r>
              <a:rPr lang="es-ES" b="0" i="0" dirty="0">
                <a:effectLst/>
                <a:latin typeface="Arial" panose="020B0604020202020204" pitchFamily="34" charset="0"/>
                <a:cs typeface="Arial" panose="020B0604020202020204" pitchFamily="34" charset="0"/>
              </a:rPr>
              <a:t>gencias de Cooperación </a:t>
            </a:r>
            <a:r>
              <a:rPr lang="es-ES" dirty="0">
                <a:latin typeface="Arial" panose="020B0604020202020204" pitchFamily="34" charset="0"/>
                <a:cs typeface="Arial" panose="020B0604020202020204" pitchFamily="34" charset="0"/>
              </a:rPr>
              <a:t>I</a:t>
            </a:r>
            <a:r>
              <a:rPr lang="es-ES" b="0" i="0" dirty="0">
                <a:effectLst/>
                <a:latin typeface="Arial" panose="020B0604020202020204" pitchFamily="34" charset="0"/>
                <a:cs typeface="Arial" panose="020B0604020202020204" pitchFamily="34" charset="0"/>
              </a:rPr>
              <a:t>nternacional, sector privado y demás socios estratégicos </a:t>
            </a:r>
          </a:p>
          <a:p>
            <a:pPr marL="285750" indent="-285750" algn="just">
              <a:buFont typeface="Wingdings" panose="05000000000000000000" pitchFamily="2" charset="2"/>
              <a:buChar char="v"/>
            </a:pPr>
            <a:endParaRPr lang="es-ES" dirty="0">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v"/>
            </a:pPr>
            <a:r>
              <a:rPr lang="es-ES" b="0" i="0" dirty="0">
                <a:effectLst/>
                <a:latin typeface="Arial" panose="020B0604020202020204" pitchFamily="34" charset="0"/>
                <a:cs typeface="Arial" panose="020B0604020202020204" pitchFamily="34" charset="0"/>
              </a:rPr>
              <a:t>Convocar a  las reuniones de los miembros de la comisión para elaborar el plan de trabajo</a:t>
            </a:r>
          </a:p>
          <a:p>
            <a:pPr marL="285750" indent="-285750" algn="just">
              <a:buFont typeface="Wingdings" panose="05000000000000000000" pitchFamily="2" charset="2"/>
              <a:buChar char="v"/>
            </a:pPr>
            <a:endParaRPr lang="es-ES" dirty="0">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v"/>
            </a:pPr>
            <a:r>
              <a:rPr lang="es-ES" b="0" i="0" dirty="0">
                <a:effectLst/>
                <a:latin typeface="Arial" panose="020B0604020202020204" pitchFamily="34" charset="0"/>
                <a:cs typeface="Arial" panose="020B0604020202020204" pitchFamily="34" charset="0"/>
              </a:rPr>
              <a:t>Participar activamente en las convocatorias que realice la Sec Técnica, el </a:t>
            </a:r>
            <a:r>
              <a:rPr lang="es-ES" dirty="0">
                <a:latin typeface="Arial" panose="020B0604020202020204" pitchFamily="34" charset="0"/>
                <a:cs typeface="Arial" panose="020B0604020202020204" pitchFamily="34" charset="0"/>
              </a:rPr>
              <a:t>Comité Ejecutivo y/o el Plenario del CLP </a:t>
            </a:r>
          </a:p>
          <a:p>
            <a:pPr marL="285750" indent="-285750" algn="just">
              <a:buFont typeface="Wingdings" panose="05000000000000000000" pitchFamily="2" charset="2"/>
              <a:buChar char="v"/>
            </a:pPr>
            <a:endParaRPr lang="es-ES" b="0" i="0" dirty="0">
              <a:effectLst/>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v"/>
            </a:pPr>
            <a:r>
              <a:rPr lang="es-ES" dirty="0">
                <a:latin typeface="Arial" panose="020B0604020202020204" pitchFamily="34" charset="0"/>
                <a:cs typeface="Arial" panose="020B0604020202020204" pitchFamily="34" charset="0"/>
              </a:rPr>
              <a:t>Orientar el trabajo de las otras comisiones del Consejo cuando se requiera y sea pertinente para la efectiva ejecución del Plan de Trabajo de la Instancia. </a:t>
            </a:r>
          </a:p>
        </p:txBody>
      </p:sp>
    </p:spTree>
    <p:extLst>
      <p:ext uri="{BB962C8B-B14F-4D97-AF65-F5344CB8AC3E}">
        <p14:creationId xmlns:p14="http://schemas.microsoft.com/office/powerpoint/2010/main" val="114838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Imagen 50">
            <a:extLst>
              <a:ext uri="{FF2B5EF4-FFF2-40B4-BE49-F238E27FC236}">
                <a16:creationId xmlns:a16="http://schemas.microsoft.com/office/drawing/2014/main" id="{47547B14-27EA-2543-B90C-4EE5588A6045}"/>
              </a:ext>
            </a:extLst>
          </p:cNvPr>
          <p:cNvPicPr>
            <a:picLocks noChangeAspect="1"/>
          </p:cNvPicPr>
          <p:nvPr/>
        </p:nvPicPr>
        <p:blipFill>
          <a:blip r:embed="rId2"/>
          <a:stretch>
            <a:fillRect/>
          </a:stretch>
        </p:blipFill>
        <p:spPr>
          <a:xfrm>
            <a:off x="231697" y="308485"/>
            <a:ext cx="715901" cy="608515"/>
          </a:xfrm>
          <a:prstGeom prst="rect">
            <a:avLst/>
          </a:prstGeom>
        </p:spPr>
      </p:pic>
      <p:pic>
        <p:nvPicPr>
          <p:cNvPr id="99" name="Imagen 98">
            <a:extLst>
              <a:ext uri="{FF2B5EF4-FFF2-40B4-BE49-F238E27FC236}">
                <a16:creationId xmlns:a16="http://schemas.microsoft.com/office/drawing/2014/main" id="{772741B2-9B25-9D45-AAA8-35EF268CBC41}"/>
              </a:ext>
            </a:extLst>
          </p:cNvPr>
          <p:cNvPicPr>
            <a:picLocks noChangeAspect="1"/>
          </p:cNvPicPr>
          <p:nvPr/>
        </p:nvPicPr>
        <p:blipFill>
          <a:blip r:embed="rId3"/>
          <a:stretch>
            <a:fillRect/>
          </a:stretch>
        </p:blipFill>
        <p:spPr>
          <a:xfrm>
            <a:off x="1588" y="893"/>
            <a:ext cx="427272" cy="427272"/>
          </a:xfrm>
          <a:prstGeom prst="rect">
            <a:avLst/>
          </a:prstGeom>
        </p:spPr>
      </p:pic>
      <p:pic>
        <p:nvPicPr>
          <p:cNvPr id="100" name="Imagen 99" descr="Recurso 2@1100x.png">
            <a:extLst>
              <a:ext uri="{FF2B5EF4-FFF2-40B4-BE49-F238E27FC236}">
                <a16:creationId xmlns:a16="http://schemas.microsoft.com/office/drawing/2014/main" id="{4D66F1A6-19AE-F741-9796-F0A0F7CFD0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11094963" y="5768564"/>
            <a:ext cx="773196" cy="1447423"/>
          </a:xfrm>
          <a:prstGeom prst="rect">
            <a:avLst/>
          </a:prstGeom>
        </p:spPr>
      </p:pic>
      <p:sp>
        <p:nvSpPr>
          <p:cNvPr id="23" name="CuadroTexto 22"/>
          <p:cNvSpPr txBox="1"/>
          <p:nvPr/>
        </p:nvSpPr>
        <p:spPr>
          <a:xfrm>
            <a:off x="1076609" y="466770"/>
            <a:ext cx="10188291" cy="523220"/>
          </a:xfrm>
          <a:prstGeom prst="rect">
            <a:avLst/>
          </a:prstGeom>
          <a:noFill/>
        </p:spPr>
        <p:txBody>
          <a:bodyPr wrap="square" rtlCol="0">
            <a:spAutoFit/>
          </a:bodyPr>
          <a:lstStyle/>
          <a:p>
            <a:pPr algn="ctr"/>
            <a:r>
              <a:rPr lang="en-US" sz="2800" b="1" dirty="0">
                <a:solidFill>
                  <a:srgbClr val="FF0000"/>
                </a:solidFill>
                <a:latin typeface="Arial" panose="020B0604020202020204" pitchFamily="34" charset="0"/>
                <a:cs typeface="Arial" panose="020B0604020202020204" pitchFamily="34" charset="0"/>
              </a:rPr>
              <a:t>Comisiones del CLP de </a:t>
            </a:r>
            <a:r>
              <a:rPr lang="en-US" sz="2800" b="1" dirty="0" err="1">
                <a:solidFill>
                  <a:srgbClr val="FF0000"/>
                </a:solidFill>
                <a:latin typeface="Arial" panose="020B0604020202020204" pitchFamily="34" charset="0"/>
                <a:cs typeface="Arial" panose="020B0604020202020204" pitchFamily="34" charset="0"/>
              </a:rPr>
              <a:t>Chapinero</a:t>
            </a:r>
            <a:endParaRPr lang="en-US" sz="2800" b="1" dirty="0">
              <a:solidFill>
                <a:srgbClr val="FF0000"/>
              </a:solidFill>
              <a:latin typeface="Arial" panose="020B0604020202020204" pitchFamily="34" charset="0"/>
              <a:cs typeface="Arial" panose="020B0604020202020204" pitchFamily="34" charset="0"/>
            </a:endParaRPr>
          </a:p>
        </p:txBody>
      </p:sp>
      <p:pic>
        <p:nvPicPr>
          <p:cNvPr id="29" name="Imagen 28"/>
          <p:cNvPicPr>
            <a:picLocks noChangeAspect="1"/>
          </p:cNvPicPr>
          <p:nvPr/>
        </p:nvPicPr>
        <p:blipFill rotWithShape="1">
          <a:blip r:embed="rId5" cstate="print">
            <a:extLst>
              <a:ext uri="{28A0092B-C50C-407E-A947-70E740481C1C}">
                <a14:useLocalDpi xmlns:a14="http://schemas.microsoft.com/office/drawing/2010/main" val="0"/>
              </a:ext>
            </a:extLst>
          </a:blip>
          <a:srcRect l="29496" t="36913" r="48648" b="40919"/>
          <a:stretch/>
        </p:blipFill>
        <p:spPr>
          <a:xfrm>
            <a:off x="11118064" y="6013313"/>
            <a:ext cx="489760" cy="419073"/>
          </a:xfrm>
          <a:prstGeom prst="rect">
            <a:avLst/>
          </a:prstGeom>
        </p:spPr>
      </p:pic>
      <p:sp>
        <p:nvSpPr>
          <p:cNvPr id="11" name="CuadroTexto 10"/>
          <p:cNvSpPr txBox="1"/>
          <p:nvPr/>
        </p:nvSpPr>
        <p:spPr>
          <a:xfrm>
            <a:off x="859949" y="1338438"/>
            <a:ext cx="11054931" cy="3622467"/>
          </a:xfrm>
          <a:prstGeom prst="rect">
            <a:avLst/>
          </a:prstGeom>
          <a:noFill/>
        </p:spPr>
        <p:txBody>
          <a:bodyPr wrap="square" rtlCol="0">
            <a:spAutoFit/>
          </a:bodyPr>
          <a:lstStyle/>
          <a:p>
            <a:pPr marL="342900" marR="89535" lvl="0" indent="-342900" algn="just">
              <a:lnSpc>
                <a:spcPct val="105000"/>
              </a:lnSpc>
              <a:spcAft>
                <a:spcPts val="0"/>
              </a:spcAft>
              <a:buFont typeface="Symbol" panose="05050102010706020507" pitchFamily="18" charset="2"/>
              <a:buChar char=""/>
            </a:pPr>
            <a:r>
              <a:rPr lang="es-ES" sz="2200" dirty="0">
                <a:effectLst/>
                <a:latin typeface="Arial" panose="020B0604020202020204" pitchFamily="34" charset="0"/>
                <a:ea typeface="Times New Roman" panose="02020603050405020304" pitchFamily="18" charset="0"/>
                <a:cs typeface="Arial" panose="020B0604020202020204" pitchFamily="34" charset="0"/>
              </a:rPr>
              <a:t>Articulación Distrital y Nacional para la Paz, Reconciliación y Convivencia</a:t>
            </a:r>
          </a:p>
          <a:p>
            <a:pPr marR="89535" lvl="0" algn="just">
              <a:lnSpc>
                <a:spcPct val="105000"/>
              </a:lnSpc>
              <a:spcAft>
                <a:spcPts val="0"/>
              </a:spcAft>
            </a:pPr>
            <a:endParaRPr lang="es-CO" sz="2200" dirty="0">
              <a:effectLst/>
              <a:latin typeface="Arial" panose="020B0604020202020204" pitchFamily="34" charset="0"/>
              <a:ea typeface="Times New Roman" panose="02020603050405020304" pitchFamily="18" charset="0"/>
              <a:cs typeface="Arial" panose="020B0604020202020204" pitchFamily="34" charset="0"/>
            </a:endParaRPr>
          </a:p>
          <a:p>
            <a:pPr marL="342900" marR="89535" lvl="0" indent="-342900" algn="just">
              <a:lnSpc>
                <a:spcPct val="105000"/>
              </a:lnSpc>
              <a:spcAft>
                <a:spcPts val="0"/>
              </a:spcAft>
              <a:buFont typeface="Symbol" panose="05050102010706020507" pitchFamily="18" charset="2"/>
              <a:buChar char=""/>
            </a:pPr>
            <a:r>
              <a:rPr lang="es-ES" sz="2200" dirty="0">
                <a:effectLst/>
                <a:latin typeface="Arial" panose="020B0604020202020204" pitchFamily="34" charset="0"/>
                <a:ea typeface="Times New Roman" panose="02020603050405020304" pitchFamily="18" charset="0"/>
                <a:cs typeface="Arial" panose="020B0604020202020204" pitchFamily="34" charset="0"/>
              </a:rPr>
              <a:t>Educación e Investigación para la Paz, Reconciliación y Convivencia</a:t>
            </a:r>
          </a:p>
          <a:p>
            <a:pPr marR="89535" lvl="0" algn="just">
              <a:lnSpc>
                <a:spcPct val="105000"/>
              </a:lnSpc>
              <a:spcAft>
                <a:spcPts val="0"/>
              </a:spcAft>
            </a:pPr>
            <a:endParaRPr lang="es-CO" sz="2200" dirty="0">
              <a:effectLst/>
              <a:latin typeface="Arial" panose="020B0604020202020204" pitchFamily="34" charset="0"/>
              <a:ea typeface="Times New Roman" panose="02020603050405020304" pitchFamily="18" charset="0"/>
              <a:cs typeface="Arial" panose="020B0604020202020204" pitchFamily="34" charset="0"/>
            </a:endParaRPr>
          </a:p>
          <a:p>
            <a:pPr marL="342900" marR="89535" lvl="0" indent="-342900" algn="just">
              <a:lnSpc>
                <a:spcPct val="105000"/>
              </a:lnSpc>
              <a:spcAft>
                <a:spcPts val="0"/>
              </a:spcAft>
              <a:buFont typeface="Symbol" panose="05050102010706020507" pitchFamily="18" charset="2"/>
              <a:buChar char=""/>
            </a:pPr>
            <a:r>
              <a:rPr lang="es-ES" sz="2200" dirty="0">
                <a:effectLst/>
                <a:latin typeface="Arial" panose="020B0604020202020204" pitchFamily="34" charset="0"/>
                <a:ea typeface="Times New Roman" panose="02020603050405020304" pitchFamily="18" charset="0"/>
                <a:cs typeface="Arial" panose="020B0604020202020204" pitchFamily="34" charset="0"/>
              </a:rPr>
              <a:t>Arte, Deporte y Cultura para la Paz, Reconciliación y Convivencia</a:t>
            </a:r>
          </a:p>
          <a:p>
            <a:pPr marR="89535" lvl="0" algn="just">
              <a:lnSpc>
                <a:spcPct val="105000"/>
              </a:lnSpc>
              <a:spcAft>
                <a:spcPts val="0"/>
              </a:spcAft>
            </a:pPr>
            <a:endParaRPr lang="es-CO" sz="2200" dirty="0">
              <a:effectLst/>
              <a:latin typeface="Arial" panose="020B0604020202020204" pitchFamily="34" charset="0"/>
              <a:ea typeface="Times New Roman" panose="02020603050405020304" pitchFamily="18" charset="0"/>
              <a:cs typeface="Arial" panose="020B0604020202020204" pitchFamily="34" charset="0"/>
            </a:endParaRPr>
          </a:p>
          <a:p>
            <a:pPr marL="342900" marR="89535" lvl="0" indent="-342900" algn="just">
              <a:lnSpc>
                <a:spcPct val="105000"/>
              </a:lnSpc>
              <a:spcAft>
                <a:spcPts val="0"/>
              </a:spcAft>
              <a:buFont typeface="Symbol" panose="05050102010706020507" pitchFamily="18" charset="2"/>
              <a:buChar char=""/>
            </a:pPr>
            <a:r>
              <a:rPr lang="es-ES" sz="2200" dirty="0">
                <a:effectLst/>
                <a:latin typeface="Arial" panose="020B0604020202020204" pitchFamily="34" charset="0"/>
                <a:ea typeface="Times New Roman" panose="02020603050405020304" pitchFamily="18" charset="0"/>
                <a:cs typeface="Arial" panose="020B0604020202020204" pitchFamily="34" charset="0"/>
              </a:rPr>
              <a:t>Comunicación y Divulgación para la Paz, Reconciliación y Convivencia</a:t>
            </a:r>
          </a:p>
          <a:p>
            <a:pPr marR="89535" lvl="0" algn="just">
              <a:lnSpc>
                <a:spcPct val="105000"/>
              </a:lnSpc>
              <a:spcAft>
                <a:spcPts val="0"/>
              </a:spcAft>
            </a:pPr>
            <a:endParaRPr lang="es-CO" sz="2200" dirty="0">
              <a:effectLst/>
              <a:latin typeface="Arial" panose="020B0604020202020204" pitchFamily="34" charset="0"/>
              <a:ea typeface="Times New Roman" panose="02020603050405020304" pitchFamily="18" charset="0"/>
              <a:cs typeface="Arial" panose="020B0604020202020204" pitchFamily="34" charset="0"/>
            </a:endParaRPr>
          </a:p>
          <a:p>
            <a:pPr marL="342900" marR="89535" lvl="0" indent="-342900" algn="just">
              <a:lnSpc>
                <a:spcPct val="105000"/>
              </a:lnSpc>
              <a:spcAft>
                <a:spcPts val="0"/>
              </a:spcAft>
              <a:buFont typeface="Symbol" panose="05050102010706020507" pitchFamily="18" charset="2"/>
              <a:buChar char=""/>
            </a:pPr>
            <a:r>
              <a:rPr lang="es-ES" sz="2200" dirty="0">
                <a:effectLst/>
                <a:latin typeface="Arial" panose="020B0604020202020204" pitchFamily="34" charset="0"/>
                <a:ea typeface="Times New Roman" panose="02020603050405020304" pitchFamily="18" charset="0"/>
                <a:cs typeface="Arial" panose="020B0604020202020204" pitchFamily="34" charset="0"/>
              </a:rPr>
              <a:t>Diálogo Social y Participación para la Reconciliación y Convivencia.</a:t>
            </a:r>
            <a:endParaRPr lang="es-CO" sz="2200" dirty="0">
              <a:effectLst/>
              <a:latin typeface="Arial" panose="020B0604020202020204" pitchFamily="34" charset="0"/>
              <a:ea typeface="Times New Roman" panose="02020603050405020304" pitchFamily="18" charset="0"/>
              <a:cs typeface="Arial" panose="020B0604020202020204" pitchFamily="34" charset="0"/>
            </a:endParaRPr>
          </a:p>
          <a:p>
            <a:pPr marL="457200" marR="89535" algn="just">
              <a:lnSpc>
                <a:spcPct val="105000"/>
              </a:lnSpc>
              <a:spcAft>
                <a:spcPts val="0"/>
              </a:spcAft>
            </a:pPr>
            <a:r>
              <a:rPr lang="es-ES" sz="2200" dirty="0">
                <a:effectLst/>
                <a:latin typeface="Arial" panose="020B0604020202020204" pitchFamily="34" charset="0"/>
                <a:ea typeface="Times New Roman" panose="02020603050405020304" pitchFamily="18" charset="0"/>
                <a:cs typeface="Arial" panose="020B0604020202020204" pitchFamily="34" charset="0"/>
              </a:rPr>
              <a:t> </a:t>
            </a:r>
            <a:endParaRPr lang="es-CO" sz="2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13" name="CuadroTexto 12">
            <a:extLst>
              <a:ext uri="{FF2B5EF4-FFF2-40B4-BE49-F238E27FC236}">
                <a16:creationId xmlns:a16="http://schemas.microsoft.com/office/drawing/2014/main" id="{42C2855D-0325-4AF8-9063-C2CCB9C138FB}"/>
              </a:ext>
            </a:extLst>
          </p:cNvPr>
          <p:cNvSpPr txBox="1"/>
          <p:nvPr/>
        </p:nvSpPr>
        <p:spPr>
          <a:xfrm>
            <a:off x="859949" y="4980393"/>
            <a:ext cx="10621612" cy="951607"/>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marR="89535" algn="just">
              <a:lnSpc>
                <a:spcPct val="105000"/>
              </a:lnSpc>
            </a:pPr>
            <a:r>
              <a:rPr lang="es-ES" sz="1800" b="1" dirty="0">
                <a:effectLst/>
                <a:latin typeface="Arial" panose="020B0604020202020204" pitchFamily="34" charset="0"/>
                <a:ea typeface="Times New Roman" panose="02020603050405020304" pitchFamily="18" charset="0"/>
                <a:cs typeface="Arial" panose="020B0604020202020204" pitchFamily="34" charset="0"/>
              </a:rPr>
              <a:t>Cada comisión deberá estar integrada por un número mínimo de tres (3) consejeros/as y máximo de siete (7) consejeros/as. La institucionalidad delegará de manera autónoma sus representantes en las distintas comisiones</a:t>
            </a:r>
            <a:endParaRPr lang="es-CO" sz="1400" b="1"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21178099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Imagen 50">
            <a:extLst>
              <a:ext uri="{FF2B5EF4-FFF2-40B4-BE49-F238E27FC236}">
                <a16:creationId xmlns:a16="http://schemas.microsoft.com/office/drawing/2014/main" id="{47547B14-27EA-2543-B90C-4EE5588A6045}"/>
              </a:ext>
            </a:extLst>
          </p:cNvPr>
          <p:cNvPicPr>
            <a:picLocks noChangeAspect="1"/>
          </p:cNvPicPr>
          <p:nvPr/>
        </p:nvPicPr>
        <p:blipFill>
          <a:blip r:embed="rId2"/>
          <a:stretch>
            <a:fillRect/>
          </a:stretch>
        </p:blipFill>
        <p:spPr>
          <a:xfrm>
            <a:off x="231697" y="308485"/>
            <a:ext cx="715901" cy="608515"/>
          </a:xfrm>
          <a:prstGeom prst="rect">
            <a:avLst/>
          </a:prstGeom>
        </p:spPr>
      </p:pic>
      <p:pic>
        <p:nvPicPr>
          <p:cNvPr id="99" name="Imagen 98">
            <a:extLst>
              <a:ext uri="{FF2B5EF4-FFF2-40B4-BE49-F238E27FC236}">
                <a16:creationId xmlns:a16="http://schemas.microsoft.com/office/drawing/2014/main" id="{772741B2-9B25-9D45-AAA8-35EF268CBC41}"/>
              </a:ext>
            </a:extLst>
          </p:cNvPr>
          <p:cNvPicPr>
            <a:picLocks noChangeAspect="1"/>
          </p:cNvPicPr>
          <p:nvPr/>
        </p:nvPicPr>
        <p:blipFill>
          <a:blip r:embed="rId3"/>
          <a:stretch>
            <a:fillRect/>
          </a:stretch>
        </p:blipFill>
        <p:spPr>
          <a:xfrm>
            <a:off x="1588" y="893"/>
            <a:ext cx="427272" cy="427272"/>
          </a:xfrm>
          <a:prstGeom prst="rect">
            <a:avLst/>
          </a:prstGeom>
        </p:spPr>
      </p:pic>
      <p:pic>
        <p:nvPicPr>
          <p:cNvPr id="100" name="Imagen 99" descr="Recurso 2@1100x.png">
            <a:extLst>
              <a:ext uri="{FF2B5EF4-FFF2-40B4-BE49-F238E27FC236}">
                <a16:creationId xmlns:a16="http://schemas.microsoft.com/office/drawing/2014/main" id="{4D66F1A6-19AE-F741-9796-F0A0F7CFD0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11094963" y="5768564"/>
            <a:ext cx="773196" cy="1447423"/>
          </a:xfrm>
          <a:prstGeom prst="rect">
            <a:avLst/>
          </a:prstGeom>
        </p:spPr>
      </p:pic>
      <p:sp>
        <p:nvSpPr>
          <p:cNvPr id="23" name="CuadroTexto 22"/>
          <p:cNvSpPr txBox="1"/>
          <p:nvPr/>
        </p:nvSpPr>
        <p:spPr>
          <a:xfrm>
            <a:off x="1293268" y="202958"/>
            <a:ext cx="10188291" cy="1428083"/>
          </a:xfrm>
          <a:prstGeom prst="rect">
            <a:avLst/>
          </a:prstGeom>
          <a:noFill/>
        </p:spPr>
        <p:txBody>
          <a:bodyPr wrap="square" rtlCol="0">
            <a:spAutoFit/>
          </a:bodyPr>
          <a:lstStyle/>
          <a:p>
            <a:pPr algn="ctr"/>
            <a:r>
              <a:rPr lang="en-US" sz="2800" b="1" dirty="0">
                <a:solidFill>
                  <a:srgbClr val="FF0000"/>
                </a:solidFill>
                <a:latin typeface="Arial" panose="020B0604020202020204" pitchFamily="34" charset="0"/>
                <a:cs typeface="Arial" panose="020B0604020202020204" pitchFamily="34" charset="0"/>
              </a:rPr>
              <a:t>Comisión </a:t>
            </a:r>
            <a:r>
              <a:rPr lang="es-ES" sz="28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Articulación Distrital y Nacional para la Paz, Reconciliación y Convivencia</a:t>
            </a:r>
          </a:p>
          <a:p>
            <a:pPr algn="ctr"/>
            <a:r>
              <a:rPr lang="en-US" sz="2800" b="1" dirty="0">
                <a:solidFill>
                  <a:srgbClr val="FF0000"/>
                </a:solidFill>
                <a:latin typeface="Arial" panose="020B0604020202020204" pitchFamily="34" charset="0"/>
                <a:cs typeface="Arial" panose="020B0604020202020204" pitchFamily="34" charset="0"/>
              </a:rPr>
              <a:t> </a:t>
            </a:r>
          </a:p>
        </p:txBody>
      </p:sp>
      <p:pic>
        <p:nvPicPr>
          <p:cNvPr id="29" name="Imagen 28"/>
          <p:cNvPicPr>
            <a:picLocks noChangeAspect="1"/>
          </p:cNvPicPr>
          <p:nvPr/>
        </p:nvPicPr>
        <p:blipFill rotWithShape="1">
          <a:blip r:embed="rId5" cstate="print">
            <a:extLst>
              <a:ext uri="{28A0092B-C50C-407E-A947-70E740481C1C}">
                <a14:useLocalDpi xmlns:a14="http://schemas.microsoft.com/office/drawing/2010/main" val="0"/>
              </a:ext>
            </a:extLst>
          </a:blip>
          <a:srcRect l="29496" t="36913" r="48648" b="40919"/>
          <a:stretch/>
        </p:blipFill>
        <p:spPr>
          <a:xfrm>
            <a:off x="11118064" y="6013313"/>
            <a:ext cx="489760" cy="419073"/>
          </a:xfrm>
          <a:prstGeom prst="rect">
            <a:avLst/>
          </a:prstGeom>
        </p:spPr>
      </p:pic>
      <p:sp>
        <p:nvSpPr>
          <p:cNvPr id="11" name="CuadroTexto 10"/>
          <p:cNvSpPr txBox="1"/>
          <p:nvPr/>
        </p:nvSpPr>
        <p:spPr>
          <a:xfrm>
            <a:off x="231697" y="1008828"/>
            <a:ext cx="11783094" cy="5432193"/>
          </a:xfrm>
          <a:prstGeom prst="rect">
            <a:avLst/>
          </a:prstGeom>
          <a:noFill/>
        </p:spPr>
        <p:txBody>
          <a:bodyPr wrap="square" rtlCol="0">
            <a:spAutoFit/>
          </a:bodyPr>
          <a:lstStyle/>
          <a:p>
            <a:pPr marR="89535" lvl="0" algn="just">
              <a:lnSpc>
                <a:spcPct val="105000"/>
              </a:lnSpc>
              <a:spcAft>
                <a:spcPts val="0"/>
              </a:spcAft>
            </a:pPr>
            <a:endParaRPr lang="es-CO" sz="2200" dirty="0">
              <a:effectLst/>
              <a:latin typeface="Arial" panose="020B0604020202020204" pitchFamily="34" charset="0"/>
              <a:ea typeface="Times New Roman" panose="02020603050405020304" pitchFamily="18" charset="0"/>
              <a:cs typeface="Arial" panose="020B0604020202020204" pitchFamily="34" charset="0"/>
            </a:endParaRPr>
          </a:p>
          <a:p>
            <a:pPr marL="457200" marR="89535" algn="just">
              <a:lnSpc>
                <a:spcPct val="105000"/>
              </a:lnSpc>
              <a:spcAft>
                <a:spcPts val="0"/>
              </a:spcAft>
            </a:pPr>
            <a:r>
              <a:rPr lang="es-ES" dirty="0">
                <a:effectLst/>
                <a:latin typeface="Arial" panose="020B0604020202020204" pitchFamily="34" charset="0"/>
                <a:ea typeface="Times New Roman" panose="02020603050405020304" pitchFamily="18" charset="0"/>
                <a:cs typeface="Arial" panose="020B0604020202020204" pitchFamily="34" charset="0"/>
              </a:rPr>
              <a:t>Tiene como propósito realizar procesos de articulación con entidades, organizaciones a nivel Distrital y Nacional que permitan la implementación de progra</a:t>
            </a:r>
            <a:r>
              <a:rPr lang="es-ES" dirty="0">
                <a:latin typeface="Arial" panose="020B0604020202020204" pitchFamily="34" charset="0"/>
                <a:ea typeface="Times New Roman" panose="02020603050405020304" pitchFamily="18" charset="0"/>
                <a:cs typeface="Arial" panose="020B0604020202020204" pitchFamily="34" charset="0"/>
              </a:rPr>
              <a:t>mas, políticas, proyectos que aporten en la construcción de paz en la localidad. Así como articularse con el Sistema Integral de Verdad, Justicia y Reparación. </a:t>
            </a:r>
          </a:p>
          <a:p>
            <a:pPr marL="457200" marR="89535" algn="just">
              <a:lnSpc>
                <a:spcPct val="105000"/>
              </a:lnSpc>
              <a:spcAft>
                <a:spcPts val="0"/>
              </a:spcAft>
            </a:pPr>
            <a:endParaRPr lang="es-CO" dirty="0">
              <a:latin typeface="Arial" panose="020B0604020202020204" pitchFamily="34" charset="0"/>
              <a:ea typeface="Times New Roman" panose="02020603050405020304" pitchFamily="18" charset="0"/>
              <a:cs typeface="Arial" panose="020B0604020202020204" pitchFamily="34" charset="0"/>
            </a:endParaRPr>
          </a:p>
          <a:p>
            <a:pPr marL="457200" marR="89535" algn="just">
              <a:lnSpc>
                <a:spcPct val="105000"/>
              </a:lnSpc>
              <a:spcAft>
                <a:spcPts val="0"/>
              </a:spcAft>
            </a:pPr>
            <a:r>
              <a:rPr lang="es-CO" dirty="0">
                <a:latin typeface="Arial" panose="020B0604020202020204" pitchFamily="34" charset="0"/>
                <a:ea typeface="Times New Roman" panose="02020603050405020304" pitchFamily="18" charset="0"/>
                <a:cs typeface="Arial" panose="020B0604020202020204" pitchFamily="34" charset="0"/>
              </a:rPr>
              <a:t>Realizar incidencia para la inclusión de programas, metas y proyectos en temas relacionados con la paz, ley 1448 de 2011 sus Decretos Reglamentarios, procesos de memoria, ejercicios de reconciliación, fortalecimiento del tejido social, entre otros  en el Plan de Desarrollo Local de Chapinero</a:t>
            </a:r>
          </a:p>
          <a:p>
            <a:pPr marL="457200" marR="89535" algn="just">
              <a:lnSpc>
                <a:spcPct val="105000"/>
              </a:lnSpc>
              <a:spcAft>
                <a:spcPts val="0"/>
              </a:spcAft>
            </a:pPr>
            <a:endParaRPr lang="es-CO" dirty="0">
              <a:latin typeface="Arial" panose="020B0604020202020204" pitchFamily="34" charset="0"/>
              <a:ea typeface="Times New Roman" panose="02020603050405020304" pitchFamily="18" charset="0"/>
              <a:cs typeface="Arial" panose="020B0604020202020204" pitchFamily="34" charset="0"/>
            </a:endParaRPr>
          </a:p>
          <a:p>
            <a:pPr marL="457200" marR="89535" algn="just">
              <a:lnSpc>
                <a:spcPct val="105000"/>
              </a:lnSpc>
              <a:spcAft>
                <a:spcPts val="0"/>
              </a:spcAft>
            </a:pPr>
            <a:r>
              <a:rPr lang="es-CO" dirty="0">
                <a:latin typeface="Arial" panose="020B0604020202020204" pitchFamily="34" charset="0"/>
                <a:ea typeface="Times New Roman" panose="02020603050405020304" pitchFamily="18" charset="0"/>
                <a:cs typeface="Arial" panose="020B0604020202020204" pitchFamily="34" charset="0"/>
              </a:rPr>
              <a:t>Articularse con otras instancias de participación como Comité de DDHH, COLMYG, Consejo Local de Gobierno, CLIP, CLOPS, para la inclusión de acciones para la construcción de paz en el marco de sus correspondientes planes de trabajo. </a:t>
            </a:r>
          </a:p>
          <a:p>
            <a:pPr marL="457200" marR="89535" algn="just">
              <a:lnSpc>
                <a:spcPct val="105000"/>
              </a:lnSpc>
              <a:spcAft>
                <a:spcPts val="0"/>
              </a:spcAft>
            </a:pPr>
            <a:endParaRPr lang="es-ES" dirty="0">
              <a:latin typeface="Arial" panose="020B0604020202020204" pitchFamily="34" charset="0"/>
              <a:ea typeface="Times New Roman" panose="02020603050405020304" pitchFamily="18" charset="0"/>
              <a:cs typeface="Arial" panose="020B0604020202020204" pitchFamily="34" charset="0"/>
            </a:endParaRPr>
          </a:p>
          <a:p>
            <a:pPr marL="457200" marR="89535" algn="just">
              <a:lnSpc>
                <a:spcPct val="105000"/>
              </a:lnSpc>
              <a:spcAft>
                <a:spcPts val="0"/>
              </a:spcAft>
            </a:pPr>
            <a:r>
              <a:rPr lang="es-ES" dirty="0">
                <a:latin typeface="Arial" panose="020B0604020202020204" pitchFamily="34" charset="0"/>
                <a:ea typeface="Times New Roman" panose="02020603050405020304" pitchFamily="18" charset="0"/>
                <a:cs typeface="Arial" panose="020B0604020202020204" pitchFamily="34" charset="0"/>
              </a:rPr>
              <a:t>Ejecutar articuladamente </a:t>
            </a:r>
            <a:r>
              <a:rPr lang="es-MX" dirty="0">
                <a:latin typeface="Arial" panose="020B0604020202020204" pitchFamily="34" charset="0"/>
                <a:cs typeface="Arial" panose="020B0604020202020204" pitchFamily="34" charset="0"/>
              </a:rPr>
              <a:t>con las demás comisiones del CLP las Funciones  como </a:t>
            </a:r>
            <a:r>
              <a:rPr lang="es-ES" i="0" dirty="0">
                <a:effectLst/>
                <a:latin typeface="Arial" panose="020B0604020202020204" pitchFamily="34" charset="0"/>
                <a:cs typeface="Arial" panose="020B0604020202020204" pitchFamily="34" charset="0"/>
              </a:rPr>
              <a:t>facilitador de la colaboración armónica en las acciones de las entidades y órganos del Estado en la Localidad</a:t>
            </a:r>
            <a:endParaRPr lang="en-US" dirty="0">
              <a:latin typeface="Arial" panose="020B0604020202020204" pitchFamily="34" charset="0"/>
              <a:cs typeface="Arial" panose="020B0604020202020204" pitchFamily="34" charset="0"/>
            </a:endParaRPr>
          </a:p>
          <a:p>
            <a:pPr marL="457200" marR="89535" algn="just">
              <a:lnSpc>
                <a:spcPct val="105000"/>
              </a:lnSpc>
              <a:spcAft>
                <a:spcPts val="0"/>
              </a:spcAft>
            </a:pPr>
            <a:endParaRPr lang="es-CO" dirty="0">
              <a:effectLst/>
              <a:latin typeface="Arial" panose="020B0604020202020204" pitchFamily="34" charset="0"/>
              <a:ea typeface="Times New Roman" panose="02020603050405020304" pitchFamily="18" charset="0"/>
              <a:cs typeface="Arial" panose="020B0604020202020204" pitchFamily="34" charset="0"/>
            </a:endParaRPr>
          </a:p>
          <a:p>
            <a:pPr marL="457200" marR="89535" algn="just">
              <a:lnSpc>
                <a:spcPct val="105000"/>
              </a:lnSpc>
              <a:spcAft>
                <a:spcPts val="0"/>
              </a:spcAft>
            </a:pPr>
            <a:endParaRPr lang="es-CO" dirty="0">
              <a:effectLst/>
              <a:latin typeface="Arial" panose="020B0604020202020204" pitchFamily="34" charset="0"/>
              <a:ea typeface="Times New Roman" panose="02020603050405020304" pitchFamily="18" charset="0"/>
              <a:cs typeface="Arial" panose="020B0604020202020204" pitchFamily="34" charset="0"/>
            </a:endParaRPr>
          </a:p>
          <a:p>
            <a:pPr marL="457200" marR="89535" algn="just">
              <a:lnSpc>
                <a:spcPct val="105000"/>
              </a:lnSpc>
              <a:spcAft>
                <a:spcPts val="0"/>
              </a:spcAft>
            </a:pPr>
            <a:endParaRPr lang="es-ES" sz="2200"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4074050800"/>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3164</TotalTime>
  <Words>2008</Words>
  <Application>Microsoft Office PowerPoint</Application>
  <PresentationFormat>Panorámica</PresentationFormat>
  <Paragraphs>111</Paragraphs>
  <Slides>14</Slides>
  <Notes>2</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14</vt:i4>
      </vt:variant>
    </vt:vector>
  </HeadingPairs>
  <TitlesOfParts>
    <vt:vector size="22" baseType="lpstr">
      <vt:lpstr>Arial</vt:lpstr>
      <vt:lpstr>Arial Black</vt:lpstr>
      <vt:lpstr>Calibri</vt:lpstr>
      <vt:lpstr>Calibri Light</vt:lpstr>
      <vt:lpstr>Open Sans</vt:lpstr>
      <vt:lpstr>Symbol</vt:lpstr>
      <vt:lpstr>Wingdings</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Presentacion sobre PDET</dc:title>
  <dc:creator>PABLO</dc:creator>
  <cp:lastModifiedBy>Luz Karime Lopez Rodriguez</cp:lastModifiedBy>
  <cp:revision>111</cp:revision>
  <dcterms:created xsi:type="dcterms:W3CDTF">2021-07-12T19:28:04Z</dcterms:created>
  <dcterms:modified xsi:type="dcterms:W3CDTF">2024-12-05T16:28:33Z</dcterms:modified>
</cp:coreProperties>
</file>