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3895" r:id="rId2"/>
    <p:sldId id="257" r:id="rId3"/>
    <p:sldId id="269" r:id="rId4"/>
    <p:sldId id="270" r:id="rId5"/>
    <p:sldId id="271" r:id="rId6"/>
    <p:sldId id="272" r:id="rId7"/>
    <p:sldId id="3904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48"/>
    <p:restoredTop sz="94708"/>
  </p:normalViewPr>
  <p:slideViewPr>
    <p:cSldViewPr snapToGrid="0" snapToObjects="1">
      <p:cViewPr varScale="1">
        <p:scale>
          <a:sx n="60" d="100"/>
          <a:sy n="60" d="100"/>
        </p:scale>
        <p:origin x="10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BEB356-E5BB-4148-945B-305EB3CF154D}" type="doc">
      <dgm:prSet loTypeId="urn:microsoft.com/office/officeart/2005/8/layout/target3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93111217-3CF8-4EFC-BB95-07AE4C648C13}">
      <dgm:prSet/>
      <dgm:spPr/>
      <dgm:t>
        <a:bodyPr/>
        <a:lstStyle/>
        <a:p>
          <a:r>
            <a:rPr lang="es-CO" b="1" dirty="0"/>
            <a:t>PRESUPUESTO 20 FDL 2024- FUNCIONAMIENTO, INVERSIÓN DIRECTA Y OXP</a:t>
          </a:r>
        </a:p>
      </dgm:t>
    </dgm:pt>
    <dgm:pt modelId="{EB353841-8000-4188-8A8B-B21084308C1D}" type="parTrans" cxnId="{877C25AA-BEA1-4779-83D7-71B31A9CEA32}">
      <dgm:prSet/>
      <dgm:spPr/>
      <dgm:t>
        <a:bodyPr/>
        <a:lstStyle/>
        <a:p>
          <a:endParaRPr lang="es-ES"/>
        </a:p>
      </dgm:t>
    </dgm:pt>
    <dgm:pt modelId="{44597769-1AE3-4CBD-973F-368053CFEAD0}" type="sibTrans" cxnId="{877C25AA-BEA1-4779-83D7-71B31A9CEA32}">
      <dgm:prSet/>
      <dgm:spPr/>
      <dgm:t>
        <a:bodyPr/>
        <a:lstStyle/>
        <a:p>
          <a:endParaRPr lang="es-ES"/>
        </a:p>
      </dgm:t>
    </dgm:pt>
    <dgm:pt modelId="{C65D54FB-9749-4B26-A46C-36823CCAA582}" type="pres">
      <dgm:prSet presAssocID="{4EBEB356-E5BB-4148-945B-305EB3CF154D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B86BEA55-58AB-4EB7-A143-1B74A9E52944}" type="pres">
      <dgm:prSet presAssocID="{93111217-3CF8-4EFC-BB95-07AE4C648C13}" presName="circle1" presStyleLbl="node1" presStyleIdx="0" presStyleCnt="1"/>
      <dgm:spPr>
        <a:solidFill>
          <a:srgbClr val="C00000"/>
        </a:solidFill>
        <a:ln>
          <a:solidFill>
            <a:srgbClr val="FF0000"/>
          </a:solidFill>
        </a:ln>
      </dgm:spPr>
    </dgm:pt>
    <dgm:pt modelId="{651454DD-F06B-4474-BA93-F77656136B45}" type="pres">
      <dgm:prSet presAssocID="{93111217-3CF8-4EFC-BB95-07AE4C648C13}" presName="space" presStyleCnt="0"/>
      <dgm:spPr/>
    </dgm:pt>
    <dgm:pt modelId="{F793C6AD-5BDD-485C-BABD-53C25828DF55}" type="pres">
      <dgm:prSet presAssocID="{93111217-3CF8-4EFC-BB95-07AE4C648C13}" presName="rect1" presStyleLbl="alignAcc1" presStyleIdx="0" presStyleCnt="1" custLinFactNeighborX="4069" custLinFactNeighborY="17986"/>
      <dgm:spPr/>
    </dgm:pt>
    <dgm:pt modelId="{5524FB76-E91B-4188-8032-4B6A0999308A}" type="pres">
      <dgm:prSet presAssocID="{93111217-3CF8-4EFC-BB95-07AE4C648C13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2ABF5208-4F11-4F50-8AB1-9DC635B5A9D9}" type="presOf" srcId="{93111217-3CF8-4EFC-BB95-07AE4C648C13}" destId="{5524FB76-E91B-4188-8032-4B6A0999308A}" srcOrd="1" destOrd="0" presId="urn:microsoft.com/office/officeart/2005/8/layout/target3"/>
    <dgm:cxn modelId="{48B2891A-D71F-48D1-85B7-4E21C1BB1E0F}" type="presOf" srcId="{4EBEB356-E5BB-4148-945B-305EB3CF154D}" destId="{C65D54FB-9749-4B26-A46C-36823CCAA582}" srcOrd="0" destOrd="0" presId="urn:microsoft.com/office/officeart/2005/8/layout/target3"/>
    <dgm:cxn modelId="{6E80A665-E2D4-468F-829A-B3BAF03F9557}" type="presOf" srcId="{93111217-3CF8-4EFC-BB95-07AE4C648C13}" destId="{F793C6AD-5BDD-485C-BABD-53C25828DF55}" srcOrd="0" destOrd="0" presId="urn:microsoft.com/office/officeart/2005/8/layout/target3"/>
    <dgm:cxn modelId="{877C25AA-BEA1-4779-83D7-71B31A9CEA32}" srcId="{4EBEB356-E5BB-4148-945B-305EB3CF154D}" destId="{93111217-3CF8-4EFC-BB95-07AE4C648C13}" srcOrd="0" destOrd="0" parTransId="{EB353841-8000-4188-8A8B-B21084308C1D}" sibTransId="{44597769-1AE3-4CBD-973F-368053CFEAD0}"/>
    <dgm:cxn modelId="{CA3D1433-58A8-46BD-8D2B-940FA67D4998}" type="presParOf" srcId="{C65D54FB-9749-4B26-A46C-36823CCAA582}" destId="{B86BEA55-58AB-4EB7-A143-1B74A9E52944}" srcOrd="0" destOrd="0" presId="urn:microsoft.com/office/officeart/2005/8/layout/target3"/>
    <dgm:cxn modelId="{395E358E-501E-4691-B43E-2152B9AAC13D}" type="presParOf" srcId="{C65D54FB-9749-4B26-A46C-36823CCAA582}" destId="{651454DD-F06B-4474-BA93-F77656136B45}" srcOrd="1" destOrd="0" presId="urn:microsoft.com/office/officeart/2005/8/layout/target3"/>
    <dgm:cxn modelId="{AA3438D2-4107-4CD0-8E04-37B7F420DAB0}" type="presParOf" srcId="{C65D54FB-9749-4B26-A46C-36823CCAA582}" destId="{F793C6AD-5BDD-485C-BABD-53C25828DF55}" srcOrd="2" destOrd="0" presId="urn:microsoft.com/office/officeart/2005/8/layout/target3"/>
    <dgm:cxn modelId="{BBAD7201-EFD5-457D-BBD6-86B47A5FD0BC}" type="presParOf" srcId="{C65D54FB-9749-4B26-A46C-36823CCAA582}" destId="{5524FB76-E91B-4188-8032-4B6A0999308A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EBEB356-E5BB-4148-945B-305EB3CF154D}" type="doc">
      <dgm:prSet loTypeId="urn:microsoft.com/office/officeart/2005/8/layout/target3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93111217-3CF8-4EFC-BB95-07AE4C648C13}">
      <dgm:prSet/>
      <dgm:spPr/>
      <dgm:t>
        <a:bodyPr/>
        <a:lstStyle/>
        <a:p>
          <a:r>
            <a:rPr lang="es-CO" b="1" dirty="0"/>
            <a:t>EJECUCIÓN PRESUPUESTAL -20 FDL FUNCIONAMIENTO</a:t>
          </a:r>
        </a:p>
      </dgm:t>
    </dgm:pt>
    <dgm:pt modelId="{EB353841-8000-4188-8A8B-B21084308C1D}" type="parTrans" cxnId="{877C25AA-BEA1-4779-83D7-71B31A9CEA32}">
      <dgm:prSet/>
      <dgm:spPr/>
      <dgm:t>
        <a:bodyPr/>
        <a:lstStyle/>
        <a:p>
          <a:endParaRPr lang="es-ES"/>
        </a:p>
      </dgm:t>
    </dgm:pt>
    <dgm:pt modelId="{44597769-1AE3-4CBD-973F-368053CFEAD0}" type="sibTrans" cxnId="{877C25AA-BEA1-4779-83D7-71B31A9CEA32}">
      <dgm:prSet/>
      <dgm:spPr/>
      <dgm:t>
        <a:bodyPr/>
        <a:lstStyle/>
        <a:p>
          <a:endParaRPr lang="es-ES"/>
        </a:p>
      </dgm:t>
    </dgm:pt>
    <dgm:pt modelId="{C65D54FB-9749-4B26-A46C-36823CCAA582}" type="pres">
      <dgm:prSet presAssocID="{4EBEB356-E5BB-4148-945B-305EB3CF154D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B86BEA55-58AB-4EB7-A143-1B74A9E52944}" type="pres">
      <dgm:prSet presAssocID="{93111217-3CF8-4EFC-BB95-07AE4C648C13}" presName="circle1" presStyleLbl="node1" presStyleIdx="0" presStyleCnt="1"/>
      <dgm:spPr>
        <a:solidFill>
          <a:srgbClr val="C00000"/>
        </a:solidFill>
      </dgm:spPr>
    </dgm:pt>
    <dgm:pt modelId="{651454DD-F06B-4474-BA93-F77656136B45}" type="pres">
      <dgm:prSet presAssocID="{93111217-3CF8-4EFC-BB95-07AE4C648C13}" presName="space" presStyleCnt="0"/>
      <dgm:spPr/>
    </dgm:pt>
    <dgm:pt modelId="{F793C6AD-5BDD-485C-BABD-53C25828DF55}" type="pres">
      <dgm:prSet presAssocID="{93111217-3CF8-4EFC-BB95-07AE4C648C13}" presName="rect1" presStyleLbl="alignAcc1" presStyleIdx="0" presStyleCnt="1" custLinFactNeighborX="4069" custLinFactNeighborY="17986"/>
      <dgm:spPr/>
    </dgm:pt>
    <dgm:pt modelId="{5524FB76-E91B-4188-8032-4B6A0999308A}" type="pres">
      <dgm:prSet presAssocID="{93111217-3CF8-4EFC-BB95-07AE4C648C13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2ABF5208-4F11-4F50-8AB1-9DC635B5A9D9}" type="presOf" srcId="{93111217-3CF8-4EFC-BB95-07AE4C648C13}" destId="{5524FB76-E91B-4188-8032-4B6A0999308A}" srcOrd="1" destOrd="0" presId="urn:microsoft.com/office/officeart/2005/8/layout/target3"/>
    <dgm:cxn modelId="{48B2891A-D71F-48D1-85B7-4E21C1BB1E0F}" type="presOf" srcId="{4EBEB356-E5BB-4148-945B-305EB3CF154D}" destId="{C65D54FB-9749-4B26-A46C-36823CCAA582}" srcOrd="0" destOrd="0" presId="urn:microsoft.com/office/officeart/2005/8/layout/target3"/>
    <dgm:cxn modelId="{6E80A665-E2D4-468F-829A-B3BAF03F9557}" type="presOf" srcId="{93111217-3CF8-4EFC-BB95-07AE4C648C13}" destId="{F793C6AD-5BDD-485C-BABD-53C25828DF55}" srcOrd="0" destOrd="0" presId="urn:microsoft.com/office/officeart/2005/8/layout/target3"/>
    <dgm:cxn modelId="{877C25AA-BEA1-4779-83D7-71B31A9CEA32}" srcId="{4EBEB356-E5BB-4148-945B-305EB3CF154D}" destId="{93111217-3CF8-4EFC-BB95-07AE4C648C13}" srcOrd="0" destOrd="0" parTransId="{EB353841-8000-4188-8A8B-B21084308C1D}" sibTransId="{44597769-1AE3-4CBD-973F-368053CFEAD0}"/>
    <dgm:cxn modelId="{CA3D1433-58A8-46BD-8D2B-940FA67D4998}" type="presParOf" srcId="{C65D54FB-9749-4B26-A46C-36823CCAA582}" destId="{B86BEA55-58AB-4EB7-A143-1B74A9E52944}" srcOrd="0" destOrd="0" presId="urn:microsoft.com/office/officeart/2005/8/layout/target3"/>
    <dgm:cxn modelId="{395E358E-501E-4691-B43E-2152B9AAC13D}" type="presParOf" srcId="{C65D54FB-9749-4B26-A46C-36823CCAA582}" destId="{651454DD-F06B-4474-BA93-F77656136B45}" srcOrd="1" destOrd="0" presId="urn:microsoft.com/office/officeart/2005/8/layout/target3"/>
    <dgm:cxn modelId="{AA3438D2-4107-4CD0-8E04-37B7F420DAB0}" type="presParOf" srcId="{C65D54FB-9749-4B26-A46C-36823CCAA582}" destId="{F793C6AD-5BDD-485C-BABD-53C25828DF55}" srcOrd="2" destOrd="0" presId="urn:microsoft.com/office/officeart/2005/8/layout/target3"/>
    <dgm:cxn modelId="{BBAD7201-EFD5-457D-BBD6-86B47A5FD0BC}" type="presParOf" srcId="{C65D54FB-9749-4B26-A46C-36823CCAA582}" destId="{5524FB76-E91B-4188-8032-4B6A0999308A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EBEB356-E5BB-4148-945B-305EB3CF154D}" type="doc">
      <dgm:prSet loTypeId="urn:microsoft.com/office/officeart/2005/8/layout/target3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93111217-3CF8-4EFC-BB95-07AE4C648C13}">
      <dgm:prSet/>
      <dgm:spPr/>
      <dgm:t>
        <a:bodyPr/>
        <a:lstStyle/>
        <a:p>
          <a:r>
            <a:rPr lang="es-CO" b="1" dirty="0"/>
            <a:t>EJECUCIÓN PRESUPUESTAL -20 FDL INVERSIÓN DIRECTA</a:t>
          </a:r>
        </a:p>
      </dgm:t>
    </dgm:pt>
    <dgm:pt modelId="{EB353841-8000-4188-8A8B-B21084308C1D}" type="parTrans" cxnId="{877C25AA-BEA1-4779-83D7-71B31A9CEA32}">
      <dgm:prSet/>
      <dgm:spPr/>
      <dgm:t>
        <a:bodyPr/>
        <a:lstStyle/>
        <a:p>
          <a:endParaRPr lang="es-ES"/>
        </a:p>
      </dgm:t>
    </dgm:pt>
    <dgm:pt modelId="{44597769-1AE3-4CBD-973F-368053CFEAD0}" type="sibTrans" cxnId="{877C25AA-BEA1-4779-83D7-71B31A9CEA32}">
      <dgm:prSet/>
      <dgm:spPr/>
      <dgm:t>
        <a:bodyPr/>
        <a:lstStyle/>
        <a:p>
          <a:endParaRPr lang="es-ES"/>
        </a:p>
      </dgm:t>
    </dgm:pt>
    <dgm:pt modelId="{C65D54FB-9749-4B26-A46C-36823CCAA582}" type="pres">
      <dgm:prSet presAssocID="{4EBEB356-E5BB-4148-945B-305EB3CF154D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B86BEA55-58AB-4EB7-A143-1B74A9E52944}" type="pres">
      <dgm:prSet presAssocID="{93111217-3CF8-4EFC-BB95-07AE4C648C13}" presName="circle1" presStyleLbl="node1" presStyleIdx="0" presStyleCnt="1"/>
      <dgm:spPr>
        <a:solidFill>
          <a:srgbClr val="C00000"/>
        </a:solidFill>
      </dgm:spPr>
    </dgm:pt>
    <dgm:pt modelId="{651454DD-F06B-4474-BA93-F77656136B45}" type="pres">
      <dgm:prSet presAssocID="{93111217-3CF8-4EFC-BB95-07AE4C648C13}" presName="space" presStyleCnt="0"/>
      <dgm:spPr/>
    </dgm:pt>
    <dgm:pt modelId="{F793C6AD-5BDD-485C-BABD-53C25828DF55}" type="pres">
      <dgm:prSet presAssocID="{93111217-3CF8-4EFC-BB95-07AE4C648C13}" presName="rect1" presStyleLbl="alignAcc1" presStyleIdx="0" presStyleCnt="1" custLinFactNeighborX="4069" custLinFactNeighborY="17986"/>
      <dgm:spPr/>
    </dgm:pt>
    <dgm:pt modelId="{5524FB76-E91B-4188-8032-4B6A0999308A}" type="pres">
      <dgm:prSet presAssocID="{93111217-3CF8-4EFC-BB95-07AE4C648C13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2ABF5208-4F11-4F50-8AB1-9DC635B5A9D9}" type="presOf" srcId="{93111217-3CF8-4EFC-BB95-07AE4C648C13}" destId="{5524FB76-E91B-4188-8032-4B6A0999308A}" srcOrd="1" destOrd="0" presId="urn:microsoft.com/office/officeart/2005/8/layout/target3"/>
    <dgm:cxn modelId="{48B2891A-D71F-48D1-85B7-4E21C1BB1E0F}" type="presOf" srcId="{4EBEB356-E5BB-4148-945B-305EB3CF154D}" destId="{C65D54FB-9749-4B26-A46C-36823CCAA582}" srcOrd="0" destOrd="0" presId="urn:microsoft.com/office/officeart/2005/8/layout/target3"/>
    <dgm:cxn modelId="{6E80A665-E2D4-468F-829A-B3BAF03F9557}" type="presOf" srcId="{93111217-3CF8-4EFC-BB95-07AE4C648C13}" destId="{F793C6AD-5BDD-485C-BABD-53C25828DF55}" srcOrd="0" destOrd="0" presId="urn:microsoft.com/office/officeart/2005/8/layout/target3"/>
    <dgm:cxn modelId="{877C25AA-BEA1-4779-83D7-71B31A9CEA32}" srcId="{4EBEB356-E5BB-4148-945B-305EB3CF154D}" destId="{93111217-3CF8-4EFC-BB95-07AE4C648C13}" srcOrd="0" destOrd="0" parTransId="{EB353841-8000-4188-8A8B-B21084308C1D}" sibTransId="{44597769-1AE3-4CBD-973F-368053CFEAD0}"/>
    <dgm:cxn modelId="{CA3D1433-58A8-46BD-8D2B-940FA67D4998}" type="presParOf" srcId="{C65D54FB-9749-4B26-A46C-36823CCAA582}" destId="{B86BEA55-58AB-4EB7-A143-1B74A9E52944}" srcOrd="0" destOrd="0" presId="urn:microsoft.com/office/officeart/2005/8/layout/target3"/>
    <dgm:cxn modelId="{395E358E-501E-4691-B43E-2152B9AAC13D}" type="presParOf" srcId="{C65D54FB-9749-4B26-A46C-36823CCAA582}" destId="{651454DD-F06B-4474-BA93-F77656136B45}" srcOrd="1" destOrd="0" presId="urn:microsoft.com/office/officeart/2005/8/layout/target3"/>
    <dgm:cxn modelId="{AA3438D2-4107-4CD0-8E04-37B7F420DAB0}" type="presParOf" srcId="{C65D54FB-9749-4B26-A46C-36823CCAA582}" destId="{F793C6AD-5BDD-485C-BABD-53C25828DF55}" srcOrd="2" destOrd="0" presId="urn:microsoft.com/office/officeart/2005/8/layout/target3"/>
    <dgm:cxn modelId="{BBAD7201-EFD5-457D-BBD6-86B47A5FD0BC}" type="presParOf" srcId="{C65D54FB-9749-4B26-A46C-36823CCAA582}" destId="{5524FB76-E91B-4188-8032-4B6A0999308A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EBEB356-E5BB-4148-945B-305EB3CF154D}" type="doc">
      <dgm:prSet loTypeId="urn:microsoft.com/office/officeart/2005/8/layout/target3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93111217-3CF8-4EFC-BB95-07AE4C648C13}">
      <dgm:prSet/>
      <dgm:spPr/>
      <dgm:t>
        <a:bodyPr/>
        <a:lstStyle/>
        <a:p>
          <a:r>
            <a:rPr lang="es-CO" b="1" dirty="0"/>
            <a:t>GIROS 20 FDL – 2024 INVERSIÓN DIRECTA</a:t>
          </a:r>
        </a:p>
      </dgm:t>
    </dgm:pt>
    <dgm:pt modelId="{EB353841-8000-4188-8A8B-B21084308C1D}" type="parTrans" cxnId="{877C25AA-BEA1-4779-83D7-71B31A9CEA32}">
      <dgm:prSet/>
      <dgm:spPr/>
      <dgm:t>
        <a:bodyPr/>
        <a:lstStyle/>
        <a:p>
          <a:endParaRPr lang="es-ES"/>
        </a:p>
      </dgm:t>
    </dgm:pt>
    <dgm:pt modelId="{44597769-1AE3-4CBD-973F-368053CFEAD0}" type="sibTrans" cxnId="{877C25AA-BEA1-4779-83D7-71B31A9CEA32}">
      <dgm:prSet/>
      <dgm:spPr/>
      <dgm:t>
        <a:bodyPr/>
        <a:lstStyle/>
        <a:p>
          <a:endParaRPr lang="es-ES"/>
        </a:p>
      </dgm:t>
    </dgm:pt>
    <dgm:pt modelId="{C65D54FB-9749-4B26-A46C-36823CCAA582}" type="pres">
      <dgm:prSet presAssocID="{4EBEB356-E5BB-4148-945B-305EB3CF154D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B86BEA55-58AB-4EB7-A143-1B74A9E52944}" type="pres">
      <dgm:prSet presAssocID="{93111217-3CF8-4EFC-BB95-07AE4C648C13}" presName="circle1" presStyleLbl="node1" presStyleIdx="0" presStyleCnt="1"/>
      <dgm:spPr>
        <a:solidFill>
          <a:srgbClr val="C00000"/>
        </a:solidFill>
      </dgm:spPr>
    </dgm:pt>
    <dgm:pt modelId="{651454DD-F06B-4474-BA93-F77656136B45}" type="pres">
      <dgm:prSet presAssocID="{93111217-3CF8-4EFC-BB95-07AE4C648C13}" presName="space" presStyleCnt="0"/>
      <dgm:spPr/>
    </dgm:pt>
    <dgm:pt modelId="{F793C6AD-5BDD-485C-BABD-53C25828DF55}" type="pres">
      <dgm:prSet presAssocID="{93111217-3CF8-4EFC-BB95-07AE4C648C13}" presName="rect1" presStyleLbl="alignAcc1" presStyleIdx="0" presStyleCnt="1" custLinFactNeighborX="4069" custLinFactNeighborY="17986"/>
      <dgm:spPr/>
    </dgm:pt>
    <dgm:pt modelId="{5524FB76-E91B-4188-8032-4B6A0999308A}" type="pres">
      <dgm:prSet presAssocID="{93111217-3CF8-4EFC-BB95-07AE4C648C13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2ABF5208-4F11-4F50-8AB1-9DC635B5A9D9}" type="presOf" srcId="{93111217-3CF8-4EFC-BB95-07AE4C648C13}" destId="{5524FB76-E91B-4188-8032-4B6A0999308A}" srcOrd="1" destOrd="0" presId="urn:microsoft.com/office/officeart/2005/8/layout/target3"/>
    <dgm:cxn modelId="{48B2891A-D71F-48D1-85B7-4E21C1BB1E0F}" type="presOf" srcId="{4EBEB356-E5BB-4148-945B-305EB3CF154D}" destId="{C65D54FB-9749-4B26-A46C-36823CCAA582}" srcOrd="0" destOrd="0" presId="urn:microsoft.com/office/officeart/2005/8/layout/target3"/>
    <dgm:cxn modelId="{6E80A665-E2D4-468F-829A-B3BAF03F9557}" type="presOf" srcId="{93111217-3CF8-4EFC-BB95-07AE4C648C13}" destId="{F793C6AD-5BDD-485C-BABD-53C25828DF55}" srcOrd="0" destOrd="0" presId="urn:microsoft.com/office/officeart/2005/8/layout/target3"/>
    <dgm:cxn modelId="{877C25AA-BEA1-4779-83D7-71B31A9CEA32}" srcId="{4EBEB356-E5BB-4148-945B-305EB3CF154D}" destId="{93111217-3CF8-4EFC-BB95-07AE4C648C13}" srcOrd="0" destOrd="0" parTransId="{EB353841-8000-4188-8A8B-B21084308C1D}" sibTransId="{44597769-1AE3-4CBD-973F-368053CFEAD0}"/>
    <dgm:cxn modelId="{CA3D1433-58A8-46BD-8D2B-940FA67D4998}" type="presParOf" srcId="{C65D54FB-9749-4B26-A46C-36823CCAA582}" destId="{B86BEA55-58AB-4EB7-A143-1B74A9E52944}" srcOrd="0" destOrd="0" presId="urn:microsoft.com/office/officeart/2005/8/layout/target3"/>
    <dgm:cxn modelId="{395E358E-501E-4691-B43E-2152B9AAC13D}" type="presParOf" srcId="{C65D54FB-9749-4B26-A46C-36823CCAA582}" destId="{651454DD-F06B-4474-BA93-F77656136B45}" srcOrd="1" destOrd="0" presId="urn:microsoft.com/office/officeart/2005/8/layout/target3"/>
    <dgm:cxn modelId="{AA3438D2-4107-4CD0-8E04-37B7F420DAB0}" type="presParOf" srcId="{C65D54FB-9749-4B26-A46C-36823CCAA582}" destId="{F793C6AD-5BDD-485C-BABD-53C25828DF55}" srcOrd="2" destOrd="0" presId="urn:microsoft.com/office/officeart/2005/8/layout/target3"/>
    <dgm:cxn modelId="{BBAD7201-EFD5-457D-BBD6-86B47A5FD0BC}" type="presParOf" srcId="{C65D54FB-9749-4B26-A46C-36823CCAA582}" destId="{5524FB76-E91B-4188-8032-4B6A0999308A}" srcOrd="3" destOrd="0" presId="urn:microsoft.com/office/officeart/2005/8/layout/target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EBEB356-E5BB-4148-945B-305EB3CF154D}" type="doc">
      <dgm:prSet loTypeId="urn:microsoft.com/office/officeart/2005/8/layout/target3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93111217-3CF8-4EFC-BB95-07AE4C648C13}">
      <dgm:prSet/>
      <dgm:spPr/>
      <dgm:t>
        <a:bodyPr/>
        <a:lstStyle/>
        <a:p>
          <a:r>
            <a:rPr lang="es-CO" b="1" dirty="0"/>
            <a:t>OBLIGACIONES</a:t>
          </a:r>
          <a:r>
            <a:rPr lang="es-CO" b="1" baseline="0" dirty="0"/>
            <a:t> POR PAGAR-20 FDL VIGENCIA 2024</a:t>
          </a:r>
          <a:endParaRPr lang="es-CO" b="1" dirty="0"/>
        </a:p>
      </dgm:t>
    </dgm:pt>
    <dgm:pt modelId="{44597769-1AE3-4CBD-973F-368053CFEAD0}" type="sibTrans" cxnId="{877C25AA-BEA1-4779-83D7-71B31A9CEA32}">
      <dgm:prSet/>
      <dgm:spPr/>
      <dgm:t>
        <a:bodyPr/>
        <a:lstStyle/>
        <a:p>
          <a:endParaRPr lang="es-ES"/>
        </a:p>
      </dgm:t>
    </dgm:pt>
    <dgm:pt modelId="{EB353841-8000-4188-8A8B-B21084308C1D}" type="parTrans" cxnId="{877C25AA-BEA1-4779-83D7-71B31A9CEA32}">
      <dgm:prSet/>
      <dgm:spPr/>
      <dgm:t>
        <a:bodyPr/>
        <a:lstStyle/>
        <a:p>
          <a:endParaRPr lang="es-ES"/>
        </a:p>
      </dgm:t>
    </dgm:pt>
    <dgm:pt modelId="{C65D54FB-9749-4B26-A46C-36823CCAA582}" type="pres">
      <dgm:prSet presAssocID="{4EBEB356-E5BB-4148-945B-305EB3CF154D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B86BEA55-58AB-4EB7-A143-1B74A9E52944}" type="pres">
      <dgm:prSet presAssocID="{93111217-3CF8-4EFC-BB95-07AE4C648C13}" presName="circle1" presStyleLbl="node1" presStyleIdx="0" presStyleCnt="1"/>
      <dgm:spPr>
        <a:solidFill>
          <a:srgbClr val="C00000"/>
        </a:solidFill>
      </dgm:spPr>
    </dgm:pt>
    <dgm:pt modelId="{651454DD-F06B-4474-BA93-F77656136B45}" type="pres">
      <dgm:prSet presAssocID="{93111217-3CF8-4EFC-BB95-07AE4C648C13}" presName="space" presStyleCnt="0"/>
      <dgm:spPr/>
    </dgm:pt>
    <dgm:pt modelId="{F793C6AD-5BDD-485C-BABD-53C25828DF55}" type="pres">
      <dgm:prSet presAssocID="{93111217-3CF8-4EFC-BB95-07AE4C648C13}" presName="rect1" presStyleLbl="alignAcc1" presStyleIdx="0" presStyleCnt="1" custLinFactNeighborX="4069" custLinFactNeighborY="17986"/>
      <dgm:spPr/>
    </dgm:pt>
    <dgm:pt modelId="{5524FB76-E91B-4188-8032-4B6A0999308A}" type="pres">
      <dgm:prSet presAssocID="{93111217-3CF8-4EFC-BB95-07AE4C648C13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2ABF5208-4F11-4F50-8AB1-9DC635B5A9D9}" type="presOf" srcId="{93111217-3CF8-4EFC-BB95-07AE4C648C13}" destId="{5524FB76-E91B-4188-8032-4B6A0999308A}" srcOrd="1" destOrd="0" presId="urn:microsoft.com/office/officeart/2005/8/layout/target3"/>
    <dgm:cxn modelId="{48B2891A-D71F-48D1-85B7-4E21C1BB1E0F}" type="presOf" srcId="{4EBEB356-E5BB-4148-945B-305EB3CF154D}" destId="{C65D54FB-9749-4B26-A46C-36823CCAA582}" srcOrd="0" destOrd="0" presId="urn:microsoft.com/office/officeart/2005/8/layout/target3"/>
    <dgm:cxn modelId="{6E80A665-E2D4-468F-829A-B3BAF03F9557}" type="presOf" srcId="{93111217-3CF8-4EFC-BB95-07AE4C648C13}" destId="{F793C6AD-5BDD-485C-BABD-53C25828DF55}" srcOrd="0" destOrd="0" presId="urn:microsoft.com/office/officeart/2005/8/layout/target3"/>
    <dgm:cxn modelId="{877C25AA-BEA1-4779-83D7-71B31A9CEA32}" srcId="{4EBEB356-E5BB-4148-945B-305EB3CF154D}" destId="{93111217-3CF8-4EFC-BB95-07AE4C648C13}" srcOrd="0" destOrd="0" parTransId="{EB353841-8000-4188-8A8B-B21084308C1D}" sibTransId="{44597769-1AE3-4CBD-973F-368053CFEAD0}"/>
    <dgm:cxn modelId="{CA3D1433-58A8-46BD-8D2B-940FA67D4998}" type="presParOf" srcId="{C65D54FB-9749-4B26-A46C-36823CCAA582}" destId="{B86BEA55-58AB-4EB7-A143-1B74A9E52944}" srcOrd="0" destOrd="0" presId="urn:microsoft.com/office/officeart/2005/8/layout/target3"/>
    <dgm:cxn modelId="{395E358E-501E-4691-B43E-2152B9AAC13D}" type="presParOf" srcId="{C65D54FB-9749-4B26-A46C-36823CCAA582}" destId="{651454DD-F06B-4474-BA93-F77656136B45}" srcOrd="1" destOrd="0" presId="urn:microsoft.com/office/officeart/2005/8/layout/target3"/>
    <dgm:cxn modelId="{AA3438D2-4107-4CD0-8E04-37B7F420DAB0}" type="presParOf" srcId="{C65D54FB-9749-4B26-A46C-36823CCAA582}" destId="{F793C6AD-5BDD-485C-BABD-53C25828DF55}" srcOrd="2" destOrd="0" presId="urn:microsoft.com/office/officeart/2005/8/layout/target3"/>
    <dgm:cxn modelId="{BBAD7201-EFD5-457D-BBD6-86B47A5FD0BC}" type="presParOf" srcId="{C65D54FB-9749-4B26-A46C-36823CCAA582}" destId="{5524FB76-E91B-4188-8032-4B6A0999308A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6BEA55-58AB-4EB7-A143-1B74A9E52944}">
      <dsp:nvSpPr>
        <dsp:cNvPr id="0" name=""/>
        <dsp:cNvSpPr/>
      </dsp:nvSpPr>
      <dsp:spPr>
        <a:xfrm>
          <a:off x="0" y="0"/>
          <a:ext cx="541439" cy="541439"/>
        </a:xfrm>
        <a:prstGeom prst="pie">
          <a:avLst>
            <a:gd name="adj1" fmla="val 5400000"/>
            <a:gd name="adj2" fmla="val 16200000"/>
          </a:avLst>
        </a:prstGeom>
        <a:solidFill>
          <a:srgbClr val="C00000"/>
        </a:solidFill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93C6AD-5BDD-485C-BABD-53C25828DF55}">
      <dsp:nvSpPr>
        <dsp:cNvPr id="0" name=""/>
        <dsp:cNvSpPr/>
      </dsp:nvSpPr>
      <dsp:spPr>
        <a:xfrm>
          <a:off x="270719" y="0"/>
          <a:ext cx="8445577" cy="54143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b="1" kern="1200" dirty="0"/>
            <a:t>PRESUPUESTO 20 FDL 2024- FUNCIONAMIENTO, INVERSIÓN DIRECTA Y OXP</a:t>
          </a:r>
        </a:p>
      </dsp:txBody>
      <dsp:txXfrm>
        <a:off x="270719" y="0"/>
        <a:ext cx="8445577" cy="5414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6BEA55-58AB-4EB7-A143-1B74A9E52944}">
      <dsp:nvSpPr>
        <dsp:cNvPr id="0" name=""/>
        <dsp:cNvSpPr/>
      </dsp:nvSpPr>
      <dsp:spPr>
        <a:xfrm>
          <a:off x="0" y="0"/>
          <a:ext cx="541439" cy="541439"/>
        </a:xfrm>
        <a:prstGeom prst="pie">
          <a:avLst>
            <a:gd name="adj1" fmla="val 5400000"/>
            <a:gd name="adj2" fmla="val 16200000"/>
          </a:avLst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93C6AD-5BDD-485C-BABD-53C25828DF55}">
      <dsp:nvSpPr>
        <dsp:cNvPr id="0" name=""/>
        <dsp:cNvSpPr/>
      </dsp:nvSpPr>
      <dsp:spPr>
        <a:xfrm>
          <a:off x="270719" y="0"/>
          <a:ext cx="8445577" cy="54143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500" b="1" kern="1200" dirty="0"/>
            <a:t>EJECUCIÓN PRESUPUESTAL -20 FDL FUNCIONAMIENTO</a:t>
          </a:r>
        </a:p>
      </dsp:txBody>
      <dsp:txXfrm>
        <a:off x="270719" y="0"/>
        <a:ext cx="8445577" cy="5414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6BEA55-58AB-4EB7-A143-1B74A9E52944}">
      <dsp:nvSpPr>
        <dsp:cNvPr id="0" name=""/>
        <dsp:cNvSpPr/>
      </dsp:nvSpPr>
      <dsp:spPr>
        <a:xfrm>
          <a:off x="0" y="0"/>
          <a:ext cx="541439" cy="541439"/>
        </a:xfrm>
        <a:prstGeom prst="pie">
          <a:avLst>
            <a:gd name="adj1" fmla="val 5400000"/>
            <a:gd name="adj2" fmla="val 16200000"/>
          </a:avLst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93C6AD-5BDD-485C-BABD-53C25828DF55}">
      <dsp:nvSpPr>
        <dsp:cNvPr id="0" name=""/>
        <dsp:cNvSpPr/>
      </dsp:nvSpPr>
      <dsp:spPr>
        <a:xfrm>
          <a:off x="270719" y="0"/>
          <a:ext cx="8445577" cy="54143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500" b="1" kern="1200" dirty="0"/>
            <a:t>EJECUCIÓN PRESUPUESTAL -20 FDL INVERSIÓN DIRECTA</a:t>
          </a:r>
        </a:p>
      </dsp:txBody>
      <dsp:txXfrm>
        <a:off x="270719" y="0"/>
        <a:ext cx="8445577" cy="54143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6BEA55-58AB-4EB7-A143-1B74A9E52944}">
      <dsp:nvSpPr>
        <dsp:cNvPr id="0" name=""/>
        <dsp:cNvSpPr/>
      </dsp:nvSpPr>
      <dsp:spPr>
        <a:xfrm>
          <a:off x="0" y="0"/>
          <a:ext cx="541439" cy="541439"/>
        </a:xfrm>
        <a:prstGeom prst="pie">
          <a:avLst>
            <a:gd name="adj1" fmla="val 5400000"/>
            <a:gd name="adj2" fmla="val 16200000"/>
          </a:avLst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93C6AD-5BDD-485C-BABD-53C25828DF55}">
      <dsp:nvSpPr>
        <dsp:cNvPr id="0" name=""/>
        <dsp:cNvSpPr/>
      </dsp:nvSpPr>
      <dsp:spPr>
        <a:xfrm>
          <a:off x="270719" y="0"/>
          <a:ext cx="8445577" cy="54143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500" b="1" kern="1200" dirty="0"/>
            <a:t>GIROS 20 FDL – 2024 INVERSIÓN DIRECTA</a:t>
          </a:r>
        </a:p>
      </dsp:txBody>
      <dsp:txXfrm>
        <a:off x="270719" y="0"/>
        <a:ext cx="8445577" cy="54143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6BEA55-58AB-4EB7-A143-1B74A9E52944}">
      <dsp:nvSpPr>
        <dsp:cNvPr id="0" name=""/>
        <dsp:cNvSpPr/>
      </dsp:nvSpPr>
      <dsp:spPr>
        <a:xfrm>
          <a:off x="0" y="0"/>
          <a:ext cx="541439" cy="541439"/>
        </a:xfrm>
        <a:prstGeom prst="pie">
          <a:avLst>
            <a:gd name="adj1" fmla="val 5400000"/>
            <a:gd name="adj2" fmla="val 16200000"/>
          </a:avLst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93C6AD-5BDD-485C-BABD-53C25828DF55}">
      <dsp:nvSpPr>
        <dsp:cNvPr id="0" name=""/>
        <dsp:cNvSpPr/>
      </dsp:nvSpPr>
      <dsp:spPr>
        <a:xfrm>
          <a:off x="270719" y="0"/>
          <a:ext cx="8445577" cy="54143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500" b="1" kern="1200" dirty="0"/>
            <a:t>OBLIGACIONES</a:t>
          </a:r>
          <a:r>
            <a:rPr lang="es-CO" sz="2500" b="1" kern="1200" baseline="0" dirty="0"/>
            <a:t> POR PAGAR-20 FDL VIGENCIA 2024</a:t>
          </a:r>
          <a:endParaRPr lang="es-CO" sz="2500" b="1" kern="1200" dirty="0"/>
        </a:p>
      </dsp:txBody>
      <dsp:txXfrm>
        <a:off x="270719" y="0"/>
        <a:ext cx="8445577" cy="5414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057DE5-5EB0-4BE8-93BA-FA070ACB7A08}" type="datetimeFigureOut">
              <a:rPr lang="es-CO" smtClean="0"/>
              <a:t>10/01/2025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0CFF5F-6FAE-4397-AC35-0F30697F4C9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5098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>
          <a:extLst>
            <a:ext uri="{FF2B5EF4-FFF2-40B4-BE49-F238E27FC236}">
              <a16:creationId xmlns:a16="http://schemas.microsoft.com/office/drawing/2014/main" id="{5F95539D-46B5-54C5-7C71-C0FB8393C3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ee66ead53e_0_50:notes">
            <a:extLst>
              <a:ext uri="{FF2B5EF4-FFF2-40B4-BE49-F238E27FC236}">
                <a16:creationId xmlns:a16="http://schemas.microsoft.com/office/drawing/2014/main" id="{CE6E311C-7937-B78F-F271-E29C2259A77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1ee66ead53e_0_50:notes">
            <a:extLst>
              <a:ext uri="{FF2B5EF4-FFF2-40B4-BE49-F238E27FC236}">
                <a16:creationId xmlns:a16="http://schemas.microsoft.com/office/drawing/2014/main" id="{3B95E93A-5A70-CE12-AFB1-ABF820CC58C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96417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0CFF5F-6FAE-4397-AC35-0F30697F4C96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64035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0CFF5F-6FAE-4397-AC35-0F30697F4C96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2020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0CFF5F-6FAE-4397-AC35-0F30697F4C96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3050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>
          <a:extLst>
            <a:ext uri="{FF2B5EF4-FFF2-40B4-BE49-F238E27FC236}">
              <a16:creationId xmlns:a16="http://schemas.microsoft.com/office/drawing/2014/main" id="{918B63CA-C666-8C76-52D9-19D535FC21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ee66ead53e_0_50:notes">
            <a:extLst>
              <a:ext uri="{FF2B5EF4-FFF2-40B4-BE49-F238E27FC236}">
                <a16:creationId xmlns:a16="http://schemas.microsoft.com/office/drawing/2014/main" id="{145DBBB1-EDEC-79AE-27F5-15A70B5DF79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1ee66ead53e_0_50:notes">
            <a:extLst>
              <a:ext uri="{FF2B5EF4-FFF2-40B4-BE49-F238E27FC236}">
                <a16:creationId xmlns:a16="http://schemas.microsoft.com/office/drawing/2014/main" id="{C5CE115E-B181-F9FA-F7EA-B43EE1EACD4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99964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5488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g27a98a268a6_0_4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1998" cy="6857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g27a98a268a6_0_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" y="15875"/>
            <a:ext cx="3806699" cy="682625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g27a98a268a6_0_42"/>
          <p:cNvSpPr txBox="1">
            <a:spLocks noGrp="1"/>
          </p:cNvSpPr>
          <p:nvPr>
            <p:ph type="ctrTitle"/>
          </p:nvPr>
        </p:nvSpPr>
        <p:spPr>
          <a:xfrm>
            <a:off x="4137774" y="2491803"/>
            <a:ext cx="7730400" cy="9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400"/>
              <a:buNone/>
              <a:defRPr sz="6000" b="1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g27a98a268a6_0_42"/>
          <p:cNvSpPr txBox="1">
            <a:spLocks noGrp="1"/>
          </p:cNvSpPr>
          <p:nvPr>
            <p:ph type="subTitle" idx="1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 rtl="0">
              <a:spcBef>
                <a:spcPts val="1000"/>
              </a:spcBef>
              <a:spcAft>
                <a:spcPts val="0"/>
              </a:spcAft>
              <a:buSzPts val="2800"/>
              <a:buNone/>
              <a:defRPr/>
            </a:lvl1pPr>
            <a:lvl2pPr lvl="1" algn="l" rtl="0">
              <a:spcBef>
                <a:spcPts val="500"/>
              </a:spcBef>
              <a:spcAft>
                <a:spcPts val="0"/>
              </a:spcAft>
              <a:buSzPts val="2400"/>
              <a:buNone/>
              <a:defRPr/>
            </a:lvl2pPr>
            <a:lvl3pPr lvl="2" algn="l" rtl="0">
              <a:spcBef>
                <a:spcPts val="500"/>
              </a:spcBef>
              <a:spcAft>
                <a:spcPts val="0"/>
              </a:spcAft>
              <a:buSzPts val="2000"/>
              <a:buNone/>
              <a:defRPr/>
            </a:lvl3pPr>
            <a:lvl4pPr lvl="3" algn="l" rtl="0"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4pPr>
            <a:lvl5pPr lvl="4" algn="l" rtl="0"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5pPr>
            <a:lvl6pPr lvl="5" algn="l" rtl="0"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6pPr>
            <a:lvl7pPr lvl="6" algn="l" rtl="0"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7pPr>
            <a:lvl8pPr lvl="7" algn="l" rtl="0"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8pPr>
            <a:lvl9pPr lvl="8" algn="l" rtl="0"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g27a98a268a6_0_42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g27a98a268a6_0_42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g27a98a268a6_0_42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sz="1800" b="0" i="0" u="none" strike="noStrike" cap="none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4828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B34C1F13-89F7-9548-AD28-7CF8AE5F1F4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318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.xlsx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6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8.emf"/><Relationship Id="rId4" Type="http://schemas.openxmlformats.org/officeDocument/2006/relationships/diagramLayout" Target="../diagrams/layout2.xml"/><Relationship Id="rId9" Type="http://schemas.openxmlformats.org/officeDocument/2006/relationships/package" Target="../embeddings/Microsoft_Excel_Worksheet1.xlsx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2.xlsx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11.emf"/><Relationship Id="rId5" Type="http://schemas.openxmlformats.org/officeDocument/2006/relationships/diagramQuickStyle" Target="../diagrams/quickStyle3.xml"/><Relationship Id="rId10" Type="http://schemas.openxmlformats.org/officeDocument/2006/relationships/package" Target="../embeddings/Microsoft_Excel_Worksheet3.xlsx"/><Relationship Id="rId4" Type="http://schemas.openxmlformats.org/officeDocument/2006/relationships/diagramLayout" Target="../diagrams/layout3.xml"/><Relationship Id="rId9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4.xlsx"/><Relationship Id="rId3" Type="http://schemas.openxmlformats.org/officeDocument/2006/relationships/diagramLayout" Target="../diagrams/layout4.xml"/><Relationship Id="rId7" Type="http://schemas.openxmlformats.org/officeDocument/2006/relationships/image" Target="../media/image13.emf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10" Type="http://schemas.openxmlformats.org/officeDocument/2006/relationships/image" Target="../media/image15.pn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diagramLayout" Target="../diagrams/layout5.xml"/><Relationship Id="rId7" Type="http://schemas.openxmlformats.org/officeDocument/2006/relationships/package" Target="../embeddings/Microsoft_Excel_Worksheet5.xlsx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11" Type="http://schemas.openxmlformats.org/officeDocument/2006/relationships/image" Target="../media/image18.png"/><Relationship Id="rId5" Type="http://schemas.openxmlformats.org/officeDocument/2006/relationships/diagramColors" Target="../diagrams/colors5.xml"/><Relationship Id="rId10" Type="http://schemas.openxmlformats.org/officeDocument/2006/relationships/image" Target="../media/image17.emf"/><Relationship Id="rId4" Type="http://schemas.openxmlformats.org/officeDocument/2006/relationships/diagramQuickStyle" Target="../diagrams/quickStyle5.xml"/><Relationship Id="rId9" Type="http://schemas.openxmlformats.org/officeDocument/2006/relationships/package" Target="../embeddings/Microsoft_Excel_Worksheet6.xls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>
          <a:extLst>
            <a:ext uri="{FF2B5EF4-FFF2-40B4-BE49-F238E27FC236}">
              <a16:creationId xmlns:a16="http://schemas.microsoft.com/office/drawing/2014/main" id="{0B3FE985-43C9-EDC8-5720-32A516720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489EE433-0A20-63F1-7AF5-1A52A24987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6434" y="5995306"/>
            <a:ext cx="3298941" cy="714771"/>
          </a:xfrm>
          <a:prstGeom prst="rect">
            <a:avLst/>
          </a:prstGeom>
        </p:spPr>
      </p:pic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B4CFF08D-710D-0DBC-8336-653B5DA239F8}"/>
              </a:ext>
            </a:extLst>
          </p:cNvPr>
          <p:cNvCxnSpPr>
            <a:cxnSpLocks/>
          </p:cNvCxnSpPr>
          <p:nvPr/>
        </p:nvCxnSpPr>
        <p:spPr>
          <a:xfrm>
            <a:off x="3636104" y="4242677"/>
            <a:ext cx="602203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4">
            <a:extLst>
              <a:ext uri="{FF2B5EF4-FFF2-40B4-BE49-F238E27FC236}">
                <a16:creationId xmlns:a16="http://schemas.microsoft.com/office/drawing/2014/main" id="{77ED8E3C-79F9-DDD1-CFCA-81DA1021722E}"/>
              </a:ext>
            </a:extLst>
          </p:cNvPr>
          <p:cNvSpPr txBox="1"/>
          <p:nvPr/>
        </p:nvSpPr>
        <p:spPr>
          <a:xfrm>
            <a:off x="3517625" y="4422709"/>
            <a:ext cx="6140516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3300" dirty="0">
                <a:solidFill>
                  <a:srgbClr val="FFC000"/>
                </a:solidFill>
                <a:latin typeface="Oswald"/>
              </a:rPr>
              <a:t>Secretaría Distrital de Gobierno</a:t>
            </a:r>
            <a:endParaRPr lang="es-ES" sz="3300" dirty="0">
              <a:solidFill>
                <a:srgbClr val="FFC000"/>
              </a:solidFill>
            </a:endParaRPr>
          </a:p>
        </p:txBody>
      </p:sp>
      <p:sp>
        <p:nvSpPr>
          <p:cNvPr id="2" name="10 CuadroTexto">
            <a:extLst>
              <a:ext uri="{FF2B5EF4-FFF2-40B4-BE49-F238E27FC236}">
                <a16:creationId xmlns:a16="http://schemas.microsoft.com/office/drawing/2014/main" id="{645FAC04-59E9-11A9-AA24-858EEF295CCA}"/>
              </a:ext>
            </a:extLst>
          </p:cNvPr>
          <p:cNvSpPr txBox="1"/>
          <p:nvPr/>
        </p:nvSpPr>
        <p:spPr>
          <a:xfrm>
            <a:off x="3636104" y="289278"/>
            <a:ext cx="5744111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76000">
              <a:tabLst>
                <a:tab pos="0" algn="l"/>
                <a:tab pos="216000" algn="l"/>
              </a:tabLst>
            </a:pPr>
            <a:r>
              <a:rPr lang="es-CO" sz="2800" kern="100" spc="-150" dirty="0">
                <a:solidFill>
                  <a:schemeClr val="tx2">
                    <a:lumMod val="75000"/>
                  </a:schemeClr>
                </a:solidFill>
              </a:rPr>
              <a:t>          </a:t>
            </a:r>
          </a:p>
          <a:p>
            <a:pPr algn="ctr" defTabSz="576000">
              <a:tabLst>
                <a:tab pos="0" algn="l"/>
                <a:tab pos="216000" algn="l"/>
              </a:tabLst>
            </a:pPr>
            <a:r>
              <a:rPr lang="es-CO" sz="2800" kern="100" spc="-150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algn="ctr" defTabSz="576000">
              <a:tabLst>
                <a:tab pos="0" algn="l"/>
                <a:tab pos="216000" algn="l"/>
              </a:tabLst>
            </a:pPr>
            <a:r>
              <a:rPr lang="es-CO" sz="28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s-CO" sz="2800" b="1" dirty="0">
                <a:solidFill>
                  <a:schemeClr val="bg1"/>
                </a:solidFill>
              </a:rPr>
              <a:t>INFORME EJECUTIVO: RANKING DE LA EJECUCIÓN PRESUPUESTAL –COMPROMISOS, GIROS Y OXP del sistema presupuestal </a:t>
            </a:r>
          </a:p>
          <a:p>
            <a:pPr algn="ctr" defTabSz="576000">
              <a:tabLst>
                <a:tab pos="0" algn="l"/>
                <a:tab pos="216000" algn="l"/>
              </a:tabLst>
            </a:pPr>
            <a:r>
              <a:rPr lang="es-CO" sz="2800" b="1" dirty="0">
                <a:solidFill>
                  <a:schemeClr val="bg1"/>
                </a:solidFill>
              </a:rPr>
              <a:t>BOGDATA-SAP.</a:t>
            </a:r>
          </a:p>
          <a:p>
            <a:pPr algn="ctr" defTabSz="576000">
              <a:tabLst>
                <a:tab pos="0" algn="l"/>
                <a:tab pos="216000" algn="l"/>
              </a:tabLst>
            </a:pPr>
            <a:endParaRPr lang="es-CO" sz="2800" b="1" dirty="0">
              <a:solidFill>
                <a:schemeClr val="bg1"/>
              </a:solidFill>
            </a:endParaRPr>
          </a:p>
          <a:p>
            <a:pPr algn="ctr" defTabSz="576000">
              <a:tabLst>
                <a:tab pos="0" algn="l"/>
                <a:tab pos="216000" algn="l"/>
              </a:tabLst>
            </a:pPr>
            <a:r>
              <a:rPr lang="es-CO" sz="2800" b="1" dirty="0">
                <a:solidFill>
                  <a:schemeClr val="bg1"/>
                </a:solidFill>
              </a:rPr>
              <a:t>CORTE 31 DE DICIEMBRE 2024.</a:t>
            </a:r>
          </a:p>
          <a:p>
            <a:pPr defTabSz="576000">
              <a:tabLst>
                <a:tab pos="0" algn="l"/>
                <a:tab pos="216000" algn="l"/>
              </a:tabLst>
            </a:pPr>
            <a:r>
              <a:rPr lang="es-CO" sz="2400" dirty="0">
                <a:solidFill>
                  <a:schemeClr val="tx2">
                    <a:lumMod val="75000"/>
                  </a:schemeClr>
                </a:solidFill>
              </a:rPr>
              <a:t>      </a:t>
            </a:r>
          </a:p>
          <a:p>
            <a:pPr defTabSz="576000">
              <a:tabLst>
                <a:tab pos="0" algn="l"/>
                <a:tab pos="216000" algn="l"/>
              </a:tabLst>
            </a:pPr>
            <a:endParaRPr lang="es-CO" sz="2400" dirty="0">
              <a:solidFill>
                <a:schemeClr val="tx2">
                  <a:lumMod val="75000"/>
                </a:schemeClr>
              </a:solidFill>
            </a:endParaRPr>
          </a:p>
          <a:p>
            <a:pPr defTabSz="576000">
              <a:tabLst>
                <a:tab pos="0" algn="l"/>
                <a:tab pos="216000" algn="l"/>
              </a:tabLst>
            </a:pPr>
            <a:endParaRPr lang="es-CO" sz="2400" dirty="0">
              <a:solidFill>
                <a:schemeClr val="tx2">
                  <a:lumMod val="75000"/>
                </a:schemeClr>
              </a:solidFill>
            </a:endParaRPr>
          </a:p>
          <a:p>
            <a:pPr defTabSz="576000">
              <a:tabLst>
                <a:tab pos="0" algn="l"/>
                <a:tab pos="216000" algn="l"/>
              </a:tabLst>
            </a:pPr>
            <a:endParaRPr lang="es-CO" sz="2800" b="1" dirty="0">
              <a:solidFill>
                <a:schemeClr val="tx2">
                  <a:lumMod val="75000"/>
                </a:schemeClr>
              </a:solidFill>
            </a:endParaRPr>
          </a:p>
          <a:p>
            <a:pPr defTabSz="576000">
              <a:tabLst>
                <a:tab pos="0" algn="l"/>
                <a:tab pos="216000" algn="l"/>
              </a:tabLst>
            </a:pPr>
            <a:r>
              <a:rPr lang="es-CO" sz="2800" kern="100" spc="-150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3D60292-1BE0-800A-9F4B-57F51DD514C6}"/>
              </a:ext>
            </a:extLst>
          </p:cNvPr>
          <p:cNvSpPr txBox="1"/>
          <p:nvPr/>
        </p:nvSpPr>
        <p:spPr>
          <a:xfrm>
            <a:off x="2956389" y="5002849"/>
            <a:ext cx="6097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576000">
              <a:tabLst>
                <a:tab pos="0" algn="l"/>
                <a:tab pos="216000" algn="l"/>
              </a:tabLst>
            </a:pPr>
            <a:r>
              <a:rPr lang="es-CO" sz="2000" b="1" kern="100" spc="-150" dirty="0">
                <a:solidFill>
                  <a:srgbClr val="FFC000"/>
                </a:solidFill>
              </a:rPr>
              <a:t>Dirección para la Gestión del Desarrollo Local</a:t>
            </a:r>
          </a:p>
        </p:txBody>
      </p:sp>
    </p:spTree>
    <p:extLst>
      <p:ext uri="{BB962C8B-B14F-4D97-AF65-F5344CB8AC3E}">
        <p14:creationId xmlns:p14="http://schemas.microsoft.com/office/powerpoint/2010/main" val="1034563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Diagrama 16">
            <a:extLst>
              <a:ext uri="{FF2B5EF4-FFF2-40B4-BE49-F238E27FC236}">
                <a16:creationId xmlns:a16="http://schemas.microsoft.com/office/drawing/2014/main" id="{70E26716-2F2F-42A9-8D48-C06BE49840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8225104"/>
              </p:ext>
            </p:extLst>
          </p:nvPr>
        </p:nvGraphicFramePr>
        <p:xfrm>
          <a:off x="3064372" y="295285"/>
          <a:ext cx="8716297" cy="5414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CuadroTexto 10"/>
          <p:cNvSpPr txBox="1"/>
          <p:nvPr/>
        </p:nvSpPr>
        <p:spPr>
          <a:xfrm>
            <a:off x="293007" y="957798"/>
            <a:ext cx="112819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i="1" dirty="0"/>
              <a:t>Del total de presupuesto: el </a:t>
            </a:r>
            <a:r>
              <a:rPr lang="es-CO" b="1" i="1" dirty="0"/>
              <a:t>62,55%  </a:t>
            </a:r>
            <a:r>
              <a:rPr lang="es-CO" i="1" dirty="0"/>
              <a:t>corresponde a inversión Directa, un </a:t>
            </a:r>
            <a:r>
              <a:rPr lang="es-CO" b="1" i="1" dirty="0"/>
              <a:t>2,63% </a:t>
            </a:r>
            <a:r>
              <a:rPr lang="es-CO" i="1" dirty="0"/>
              <a:t>de funcionamiento y con un </a:t>
            </a:r>
            <a:r>
              <a:rPr lang="es-CO" b="1" i="1" dirty="0"/>
              <a:t>34,82% </a:t>
            </a:r>
            <a:r>
              <a:rPr lang="es-CO" i="1" dirty="0"/>
              <a:t>las obligaciones por pagar de los 20 FDL , la localidad de</a:t>
            </a:r>
            <a:r>
              <a:rPr lang="es-CO" b="1" i="1" dirty="0"/>
              <a:t> Ciudad Bolívar </a:t>
            </a:r>
            <a:r>
              <a:rPr lang="es-CO" i="1" dirty="0"/>
              <a:t>cuenta con el porcentaje más alto del </a:t>
            </a:r>
            <a:r>
              <a:rPr lang="es-CO" b="1" i="1" dirty="0"/>
              <a:t>11,77% </a:t>
            </a:r>
            <a:r>
              <a:rPr lang="es-CO" i="1" dirty="0"/>
              <a:t>y el mas bajo lo encontramos en la </a:t>
            </a:r>
            <a:r>
              <a:rPr lang="es-CO" b="1" i="1" dirty="0"/>
              <a:t>Candelaria</a:t>
            </a:r>
            <a:r>
              <a:rPr lang="es-CO" i="1" dirty="0"/>
              <a:t> con un </a:t>
            </a:r>
            <a:r>
              <a:rPr lang="es-CO" b="1" i="1" dirty="0"/>
              <a:t>1,56% </a:t>
            </a:r>
            <a:r>
              <a:rPr lang="es-CO" i="1" dirty="0"/>
              <a:t>del presupuesto total.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2ED606B-6F0A-492F-B8FE-A615B39A0A86}"/>
              </a:ext>
            </a:extLst>
          </p:cNvPr>
          <p:cNvSpPr txBox="1"/>
          <p:nvPr/>
        </p:nvSpPr>
        <p:spPr>
          <a:xfrm>
            <a:off x="3174778" y="6562715"/>
            <a:ext cx="14647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b="1" dirty="0"/>
              <a:t>Cifras en millones de pesos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DC9942B-A59F-485E-9330-FD52EDE2F604}"/>
              </a:ext>
            </a:extLst>
          </p:cNvPr>
          <p:cNvSpPr txBox="1"/>
          <p:nvPr/>
        </p:nvSpPr>
        <p:spPr>
          <a:xfrm>
            <a:off x="8638038" y="4195252"/>
            <a:ext cx="20404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b="1" dirty="0"/>
              <a:t>Fuente: Sistema Presupuestal  BOGDATA</a:t>
            </a:r>
          </a:p>
        </p:txBody>
      </p:sp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CE59883B-8BB9-B68B-9288-74846CECFB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0143688"/>
              </p:ext>
            </p:extLst>
          </p:nvPr>
        </p:nvGraphicFramePr>
        <p:xfrm>
          <a:off x="293006" y="1881128"/>
          <a:ext cx="7099685" cy="458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8" imgW="6946959" imgH="4489515" progId="Excel.Sheet.12">
                  <p:embed/>
                </p:oleObj>
              </mc:Choice>
              <mc:Fallback>
                <p:oleObj name="Worksheet" r:id="rId8" imgW="6946959" imgH="448951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3006" y="1881128"/>
                        <a:ext cx="7099685" cy="4588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n 6">
            <a:extLst>
              <a:ext uri="{FF2B5EF4-FFF2-40B4-BE49-F238E27FC236}">
                <a16:creationId xmlns:a16="http://schemas.microsoft.com/office/drawing/2014/main" id="{719C9044-B43E-1979-BD7B-515EFFFC719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51015" y="1881128"/>
            <a:ext cx="4347978" cy="2177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547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D6F4988F-083F-4E5F-A129-18BB02244872}"/>
              </a:ext>
            </a:extLst>
          </p:cNvPr>
          <p:cNvGraphicFramePr/>
          <p:nvPr/>
        </p:nvGraphicFramePr>
        <p:xfrm>
          <a:off x="3064372" y="295285"/>
          <a:ext cx="8716297" cy="5414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CuadroTexto 6"/>
          <p:cNvSpPr txBox="1"/>
          <p:nvPr/>
        </p:nvSpPr>
        <p:spPr>
          <a:xfrm>
            <a:off x="387928" y="1108245"/>
            <a:ext cx="112819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i="1" dirty="0"/>
              <a:t>Del total de presupuesto disponible de funcionamiento: el </a:t>
            </a:r>
            <a:r>
              <a:rPr lang="es-CO" b="1" i="1" dirty="0"/>
              <a:t>96,37%  </a:t>
            </a:r>
            <a:r>
              <a:rPr lang="es-CO" i="1" dirty="0"/>
              <a:t>corresponde a los recursos comprometidos y el </a:t>
            </a:r>
            <a:r>
              <a:rPr lang="es-CO" b="1" i="1" dirty="0"/>
              <a:t>3,63% e</a:t>
            </a:r>
            <a:r>
              <a:rPr lang="es-CO" i="1" dirty="0"/>
              <a:t>l saldo por ejecutar de los 20 FDL , la localidad de </a:t>
            </a:r>
            <a:r>
              <a:rPr lang="es-CO" b="1" i="1" dirty="0"/>
              <a:t>San </a:t>
            </a:r>
            <a:r>
              <a:rPr lang="es-CO" b="1" i="1" dirty="0" err="1"/>
              <a:t>cristobal</a:t>
            </a:r>
            <a:r>
              <a:rPr lang="es-CO" b="1" i="1" dirty="0"/>
              <a:t> </a:t>
            </a:r>
            <a:r>
              <a:rPr lang="es-CO" i="1" dirty="0"/>
              <a:t>cuenta con el </a:t>
            </a:r>
            <a:r>
              <a:rPr lang="es-CO" b="1" i="1" dirty="0"/>
              <a:t>100,00% </a:t>
            </a:r>
            <a:r>
              <a:rPr lang="es-CO" i="1" dirty="0"/>
              <a:t>porcentaje más alto comprometido y el más bajo lo encontramos en </a:t>
            </a:r>
            <a:r>
              <a:rPr lang="es-CO" b="1" i="1" dirty="0"/>
              <a:t>Usme </a:t>
            </a:r>
            <a:r>
              <a:rPr lang="es-CO" i="1" dirty="0"/>
              <a:t>con un </a:t>
            </a:r>
            <a:r>
              <a:rPr lang="es-CO" b="1" i="1" dirty="0"/>
              <a:t>89,73%.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4B05252-3CC2-4AC3-B226-464D395327E2}"/>
              </a:ext>
            </a:extLst>
          </p:cNvPr>
          <p:cNvSpPr txBox="1"/>
          <p:nvPr/>
        </p:nvSpPr>
        <p:spPr>
          <a:xfrm>
            <a:off x="3377221" y="6619531"/>
            <a:ext cx="14647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b="1" dirty="0"/>
              <a:t>Cifras en millones de pesos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479261A-C1A4-4470-A6A3-97BA79A6E5A3}"/>
              </a:ext>
            </a:extLst>
          </p:cNvPr>
          <p:cNvSpPr txBox="1"/>
          <p:nvPr/>
        </p:nvSpPr>
        <p:spPr>
          <a:xfrm>
            <a:off x="9012583" y="4088488"/>
            <a:ext cx="20404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b="1" dirty="0"/>
              <a:t>Fuente: Sistema Presupuestal  BOGDATA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0963F9C-0122-F268-DEB9-AECF40CE3DBA}"/>
              </a:ext>
            </a:extLst>
          </p:cNvPr>
          <p:cNvSpPr txBox="1"/>
          <p:nvPr/>
        </p:nvSpPr>
        <p:spPr>
          <a:xfrm>
            <a:off x="9556824" y="5613127"/>
            <a:ext cx="23692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b="1" dirty="0"/>
              <a:t>% de avance 4  trimestre</a:t>
            </a:r>
          </a:p>
          <a:p>
            <a:r>
              <a:rPr lang="es-CO" sz="800" b="1" dirty="0"/>
              <a:t> 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96BDD05F-4FFE-903E-1246-05CDD9615A5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54013" y="4787457"/>
            <a:ext cx="1187450" cy="749300"/>
          </a:xfrm>
          <a:prstGeom prst="rect">
            <a:avLst/>
          </a:prstGeom>
        </p:spPr>
      </p:pic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F3E3A9FF-17F9-B83A-F886-415C7F3CF0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0703136"/>
              </p:ext>
            </p:extLst>
          </p:nvPr>
        </p:nvGraphicFramePr>
        <p:xfrm>
          <a:off x="387927" y="2031575"/>
          <a:ext cx="7361225" cy="44512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9" imgW="7035918" imgH="4254435" progId="Excel.Sheet.12">
                  <p:embed/>
                </p:oleObj>
              </mc:Choice>
              <mc:Fallback>
                <p:oleObj name="Worksheet" r:id="rId9" imgW="7035918" imgH="425443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7927" y="2031575"/>
                        <a:ext cx="7361225" cy="44512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Imagen 4">
            <a:extLst>
              <a:ext uri="{FF2B5EF4-FFF2-40B4-BE49-F238E27FC236}">
                <a16:creationId xmlns:a16="http://schemas.microsoft.com/office/drawing/2014/main" id="{0139887A-3111-1C8E-B5F2-4616F2C073B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73886" y="2031575"/>
            <a:ext cx="4052216" cy="189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521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D6F4988F-083F-4E5F-A129-18BB02244872}"/>
              </a:ext>
            </a:extLst>
          </p:cNvPr>
          <p:cNvGraphicFramePr/>
          <p:nvPr/>
        </p:nvGraphicFramePr>
        <p:xfrm>
          <a:off x="3064372" y="295285"/>
          <a:ext cx="8716297" cy="5414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60613B40-EAC8-4603-8EE8-C6AEC5256B6A}"/>
              </a:ext>
            </a:extLst>
          </p:cNvPr>
          <p:cNvSpPr txBox="1"/>
          <p:nvPr/>
        </p:nvSpPr>
        <p:spPr>
          <a:xfrm>
            <a:off x="3732114" y="6562715"/>
            <a:ext cx="14647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b="1" dirty="0"/>
              <a:t>Cifras en millones de pesos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E5FF8140-B724-4272-86E9-00D841DF4867}"/>
              </a:ext>
            </a:extLst>
          </p:cNvPr>
          <p:cNvSpPr txBox="1"/>
          <p:nvPr/>
        </p:nvSpPr>
        <p:spPr>
          <a:xfrm>
            <a:off x="9363806" y="3488057"/>
            <a:ext cx="192487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b="1" dirty="0"/>
              <a:t>Fuente: Sistema Presupuestal  BOGDATA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76795F2-D822-403D-ACDA-0CB2C460BA86}"/>
              </a:ext>
            </a:extLst>
          </p:cNvPr>
          <p:cNvSpPr txBox="1"/>
          <p:nvPr/>
        </p:nvSpPr>
        <p:spPr>
          <a:xfrm>
            <a:off x="455047" y="798252"/>
            <a:ext cx="112819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i="1" dirty="0"/>
              <a:t>Del total de presupuesto disponible de inversión directa: el</a:t>
            </a:r>
            <a:r>
              <a:rPr lang="es-CO" b="1" i="1" dirty="0"/>
              <a:t> 95,15%  </a:t>
            </a:r>
            <a:r>
              <a:rPr lang="es-CO" i="1" dirty="0"/>
              <a:t>corresponde a los recursos comprometidos y el </a:t>
            </a:r>
            <a:r>
              <a:rPr lang="es-CO" b="1" i="1" dirty="0"/>
              <a:t>4,85% </a:t>
            </a:r>
            <a:r>
              <a:rPr lang="es-CO" i="1" dirty="0"/>
              <a:t>a los recursos que faltan por comprometer de los 20 FDL , la localidad de</a:t>
            </a:r>
            <a:r>
              <a:rPr lang="es-CO" b="1" i="1" dirty="0"/>
              <a:t> Tunjuelito  </a:t>
            </a:r>
            <a:r>
              <a:rPr lang="es-CO" i="1" dirty="0"/>
              <a:t>cuenta con el porcentaje más alto comprometido con un </a:t>
            </a:r>
            <a:r>
              <a:rPr lang="es-CO" b="1" i="1" dirty="0"/>
              <a:t>100,00% </a:t>
            </a:r>
            <a:r>
              <a:rPr lang="es-CO" i="1" dirty="0"/>
              <a:t>y el mas bajo lo encontramos en </a:t>
            </a:r>
            <a:r>
              <a:rPr lang="es-CO" b="1" i="1" dirty="0"/>
              <a:t>Suba,</a:t>
            </a:r>
            <a:r>
              <a:rPr lang="es-CO" i="1" dirty="0"/>
              <a:t> con un </a:t>
            </a:r>
            <a:r>
              <a:rPr lang="es-CO" b="1" i="1" dirty="0"/>
              <a:t>86,03%.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90AFF48-926D-237F-9304-B2DCA774470F}"/>
              </a:ext>
            </a:extLst>
          </p:cNvPr>
          <p:cNvSpPr txBox="1"/>
          <p:nvPr/>
        </p:nvSpPr>
        <p:spPr>
          <a:xfrm>
            <a:off x="9111399" y="5068910"/>
            <a:ext cx="236927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b="1" dirty="0"/>
              <a:t>% trimestre 4 de cumplimiento plan de Gestión </a:t>
            </a:r>
          </a:p>
        </p:txBody>
      </p:sp>
      <p:graphicFrame>
        <p:nvGraphicFramePr>
          <p:cNvPr id="12" name="Objeto 11">
            <a:extLst>
              <a:ext uri="{FF2B5EF4-FFF2-40B4-BE49-F238E27FC236}">
                <a16:creationId xmlns:a16="http://schemas.microsoft.com/office/drawing/2014/main" id="{8EC8E951-B202-51B0-7F06-CA0E224ED5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461644"/>
              </p:ext>
            </p:extLst>
          </p:nvPr>
        </p:nvGraphicFramePr>
        <p:xfrm>
          <a:off x="9620533" y="4325960"/>
          <a:ext cx="1250950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8" imgW="1251098" imgH="743068" progId="Excel.Sheet.12">
                  <p:embed/>
                </p:oleObj>
              </mc:Choice>
              <mc:Fallback>
                <p:oleObj name="Worksheet" r:id="rId8" imgW="1251098" imgH="74306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620533" y="4325960"/>
                        <a:ext cx="1250950" cy="742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0580FCE8-D83A-0E7A-539B-A01B1D370A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9696326"/>
              </p:ext>
            </p:extLst>
          </p:nvPr>
        </p:nvGraphicFramePr>
        <p:xfrm>
          <a:off x="411329" y="1721581"/>
          <a:ext cx="8359439" cy="4841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10" imgW="7664302" imgH="4438611" progId="Excel.Sheet.12">
                  <p:embed/>
                </p:oleObj>
              </mc:Choice>
              <mc:Fallback>
                <p:oleObj name="Worksheet" r:id="rId10" imgW="7664302" imgH="443861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1329" y="1721581"/>
                        <a:ext cx="8359439" cy="48411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FCC5031A-9B70-E796-FA74-3090BE0AD49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814486" y="1721582"/>
            <a:ext cx="3231750" cy="173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335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DC9ED6D6-6DC7-48F5-ACE0-2FC6763039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4027484"/>
              </p:ext>
            </p:extLst>
          </p:nvPr>
        </p:nvGraphicFramePr>
        <p:xfrm>
          <a:off x="3064372" y="116556"/>
          <a:ext cx="8716297" cy="5414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5ABE0081-D89A-475C-B368-C4558F926E2E}"/>
              </a:ext>
            </a:extLst>
          </p:cNvPr>
          <p:cNvSpPr txBox="1"/>
          <p:nvPr/>
        </p:nvSpPr>
        <p:spPr>
          <a:xfrm>
            <a:off x="4010790" y="6629951"/>
            <a:ext cx="14647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b="1" dirty="0"/>
              <a:t>Cifras en millones de pesos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E712B504-B4C9-469E-B174-2F50B30B282C}"/>
              </a:ext>
            </a:extLst>
          </p:cNvPr>
          <p:cNvSpPr txBox="1"/>
          <p:nvPr/>
        </p:nvSpPr>
        <p:spPr>
          <a:xfrm>
            <a:off x="9342054" y="3356338"/>
            <a:ext cx="20404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b="1" dirty="0"/>
              <a:t>Fuente: Sistema Presupuestal  BOGDATA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09C5B06-F917-41AD-8FD3-13A56C97803E}"/>
              </a:ext>
            </a:extLst>
          </p:cNvPr>
          <p:cNvSpPr txBox="1"/>
          <p:nvPr/>
        </p:nvSpPr>
        <p:spPr>
          <a:xfrm>
            <a:off x="274912" y="657995"/>
            <a:ext cx="112819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i="1" dirty="0"/>
              <a:t>Del total de presupuesto disponible de inversión directa: el</a:t>
            </a:r>
            <a:r>
              <a:rPr lang="es-CO" b="1" i="1" dirty="0"/>
              <a:t> 38,49% </a:t>
            </a:r>
            <a:r>
              <a:rPr lang="es-CO" i="1" dirty="0"/>
              <a:t>corresponde a los recursos girados y el </a:t>
            </a:r>
            <a:r>
              <a:rPr lang="es-CO" b="1" i="1" dirty="0"/>
              <a:t>61,51% </a:t>
            </a:r>
            <a:r>
              <a:rPr lang="es-CO" i="1" dirty="0"/>
              <a:t>a los recursos que faltan por girar de los 20 FDL , la localidad de </a:t>
            </a:r>
            <a:r>
              <a:rPr lang="es-CO" b="1" i="1" dirty="0"/>
              <a:t>Candelaria  </a:t>
            </a:r>
            <a:r>
              <a:rPr lang="es-CO" i="1" dirty="0"/>
              <a:t>cuenta con el porcentaje más alto girado con un </a:t>
            </a:r>
            <a:r>
              <a:rPr lang="es-CO" b="1" i="1" dirty="0"/>
              <a:t>5,52% </a:t>
            </a:r>
            <a:r>
              <a:rPr lang="es-CO" i="1" dirty="0"/>
              <a:t>y el mas bajo lo encontramos en </a:t>
            </a:r>
            <a:r>
              <a:rPr lang="es-CO" b="1" i="1" dirty="0"/>
              <a:t>Suba </a:t>
            </a:r>
            <a:r>
              <a:rPr lang="es-CO" i="1" dirty="0"/>
              <a:t>con un </a:t>
            </a:r>
            <a:r>
              <a:rPr lang="es-CO" b="1" i="1" dirty="0"/>
              <a:t>28,86%.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88D5B07-8143-D634-3EE3-9CD1BC0BE372}"/>
              </a:ext>
            </a:extLst>
          </p:cNvPr>
          <p:cNvSpPr txBox="1"/>
          <p:nvPr/>
        </p:nvSpPr>
        <p:spPr>
          <a:xfrm>
            <a:off x="9023133" y="5589698"/>
            <a:ext cx="236927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b="1" dirty="0"/>
              <a:t>% trimestre 4 de cumplimiento plan de Gestión 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4FAA2FE1-07A4-4288-FE81-C79CE7B984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20397" y="4720084"/>
            <a:ext cx="1174750" cy="749300"/>
          </a:xfrm>
          <a:prstGeom prst="rect">
            <a:avLst/>
          </a:prstGeom>
        </p:spPr>
      </p:pic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id="{46230121-7665-80D1-781B-A672CE4390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789992"/>
              </p:ext>
            </p:extLst>
          </p:nvPr>
        </p:nvGraphicFramePr>
        <p:xfrm>
          <a:off x="400815" y="1581325"/>
          <a:ext cx="8580400" cy="50486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8" imgW="7219861" imgH="4248071" progId="Excel.Sheet.12">
                  <p:embed/>
                </p:oleObj>
              </mc:Choice>
              <mc:Fallback>
                <p:oleObj name="Worksheet" r:id="rId8" imgW="7219861" imgH="424807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0815" y="1581325"/>
                        <a:ext cx="8580400" cy="50486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Imagen 7">
            <a:extLst>
              <a:ext uri="{FF2B5EF4-FFF2-40B4-BE49-F238E27FC236}">
                <a16:creationId xmlns:a16="http://schemas.microsoft.com/office/drawing/2014/main" id="{DF9F3321-12A1-9CC8-5EEF-D87E321BEC9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29898" y="1581325"/>
            <a:ext cx="3024134" cy="146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102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652CE4C9-8BBF-4BAF-AC10-AA6311440C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0519967"/>
              </p:ext>
            </p:extLst>
          </p:nvPr>
        </p:nvGraphicFramePr>
        <p:xfrm>
          <a:off x="3064372" y="295285"/>
          <a:ext cx="8716297" cy="5414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CuadroTexto 6"/>
          <p:cNvSpPr txBox="1"/>
          <p:nvPr/>
        </p:nvSpPr>
        <p:spPr>
          <a:xfrm>
            <a:off x="455047" y="875608"/>
            <a:ext cx="112819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i="1" dirty="0"/>
              <a:t>Del total de presupuesto disponible de las obligaciones por pagar: el </a:t>
            </a:r>
            <a:r>
              <a:rPr lang="es-CO" b="1" i="1" dirty="0"/>
              <a:t>68,97%  </a:t>
            </a:r>
            <a:r>
              <a:rPr lang="es-CO" i="1" dirty="0"/>
              <a:t>corresponde a los recursos girados y el </a:t>
            </a:r>
            <a:r>
              <a:rPr lang="es-CO" b="1" i="1" dirty="0"/>
              <a:t>31,03%</a:t>
            </a:r>
            <a:r>
              <a:rPr lang="es-CO" i="1" dirty="0"/>
              <a:t> al recurso por girar de los 20 FDL , la localidad de </a:t>
            </a:r>
            <a:r>
              <a:rPr lang="es-CO" b="1" i="1" dirty="0"/>
              <a:t>Tunjuelito </a:t>
            </a:r>
            <a:r>
              <a:rPr lang="es-CO" i="1" dirty="0"/>
              <a:t>cuenta con el porcentaje más alto girado con un </a:t>
            </a:r>
            <a:r>
              <a:rPr lang="es-CO" b="1" i="1" dirty="0"/>
              <a:t>92,90% </a:t>
            </a:r>
            <a:r>
              <a:rPr lang="es-CO" i="1" dirty="0"/>
              <a:t>y el más bajo lo encontramos en </a:t>
            </a:r>
            <a:r>
              <a:rPr lang="es-CO" b="1" i="1" dirty="0"/>
              <a:t>Teusaquillo </a:t>
            </a:r>
            <a:r>
              <a:rPr lang="es-CO" i="1" dirty="0"/>
              <a:t>con un </a:t>
            </a:r>
            <a:r>
              <a:rPr lang="es-CO" b="1" i="1" dirty="0"/>
              <a:t>38,16%, </a:t>
            </a:r>
            <a:r>
              <a:rPr lang="es-CO" i="1" dirty="0"/>
              <a:t>estos recursos son de los rubros de inversión y funcionamiento.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88A0862-B715-4118-8C36-366B2FFAAEA6}"/>
              </a:ext>
            </a:extLst>
          </p:cNvPr>
          <p:cNvSpPr txBox="1"/>
          <p:nvPr/>
        </p:nvSpPr>
        <p:spPr>
          <a:xfrm>
            <a:off x="3222094" y="6591544"/>
            <a:ext cx="14647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b="1" dirty="0"/>
              <a:t>Cifras en millones de pesos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F49C048-8524-47F2-92DF-43025EA25D51}"/>
              </a:ext>
            </a:extLst>
          </p:cNvPr>
          <p:cNvSpPr txBox="1"/>
          <p:nvPr/>
        </p:nvSpPr>
        <p:spPr>
          <a:xfrm>
            <a:off x="8672685" y="4444127"/>
            <a:ext cx="20404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b="1" dirty="0"/>
              <a:t>Fuente: Sistema Presupuestal  BOGDATA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D20C12E-9C73-769F-140A-C6A03C3A2B39}"/>
              </a:ext>
            </a:extLst>
          </p:cNvPr>
          <p:cNvSpPr txBox="1"/>
          <p:nvPr/>
        </p:nvSpPr>
        <p:spPr>
          <a:xfrm>
            <a:off x="8672685" y="5656448"/>
            <a:ext cx="236927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b="1" dirty="0"/>
              <a:t>% trimestrales de cumplimiento plan de Gestión </a:t>
            </a:r>
          </a:p>
        </p:txBody>
      </p:sp>
      <p:graphicFrame>
        <p:nvGraphicFramePr>
          <p:cNvPr id="13" name="Objeto 12">
            <a:extLst>
              <a:ext uri="{FF2B5EF4-FFF2-40B4-BE49-F238E27FC236}">
                <a16:creationId xmlns:a16="http://schemas.microsoft.com/office/drawing/2014/main" id="{13DCDEB4-0251-C747-878B-96379033D1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0772734"/>
              </p:ext>
            </p:extLst>
          </p:nvPr>
        </p:nvGraphicFramePr>
        <p:xfrm>
          <a:off x="9094160" y="4807502"/>
          <a:ext cx="1276350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7" imgW="1276261" imgH="743068" progId="Excel.Sheet.12">
                  <p:embed/>
                </p:oleObj>
              </mc:Choice>
              <mc:Fallback>
                <p:oleObj name="Worksheet" r:id="rId7" imgW="1276261" imgH="74306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094160" y="4807502"/>
                        <a:ext cx="1276350" cy="742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C78A9E49-283C-DE74-3BFA-7CF7DA1FC7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1365393"/>
              </p:ext>
            </p:extLst>
          </p:nvPr>
        </p:nvGraphicFramePr>
        <p:xfrm>
          <a:off x="313140" y="2114820"/>
          <a:ext cx="6924567" cy="43910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9" imgW="6699220" imgH="4248071" progId="Excel.Sheet.12">
                  <p:embed/>
                </p:oleObj>
              </mc:Choice>
              <mc:Fallback>
                <p:oleObj name="Worksheet" r:id="rId9" imgW="6699220" imgH="424807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3140" y="2114820"/>
                        <a:ext cx="6924567" cy="43910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122975E9-FDB4-A5AE-9679-B22825B663B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79615" y="2114820"/>
            <a:ext cx="4499245" cy="248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144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>
          <a:extLst>
            <a:ext uri="{FF2B5EF4-FFF2-40B4-BE49-F238E27FC236}">
              <a16:creationId xmlns:a16="http://schemas.microsoft.com/office/drawing/2014/main" id="{0B1B3CF2-5CF3-F588-FB35-7C4079C9C8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0B2A8F53-3D84-36D9-D304-AA10E69C0E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6434" y="5995306"/>
            <a:ext cx="3298941" cy="714771"/>
          </a:xfrm>
          <a:prstGeom prst="rect">
            <a:avLst/>
          </a:prstGeom>
        </p:spPr>
      </p:pic>
      <p:sp>
        <p:nvSpPr>
          <p:cNvPr id="2" name="Google Shape;132;p17">
            <a:extLst>
              <a:ext uri="{FF2B5EF4-FFF2-40B4-BE49-F238E27FC236}">
                <a16:creationId xmlns:a16="http://schemas.microsoft.com/office/drawing/2014/main" id="{C7CF4353-59EA-0FA3-0F8A-F430BF017BF2}"/>
              </a:ext>
            </a:extLst>
          </p:cNvPr>
          <p:cNvSpPr txBox="1"/>
          <p:nvPr/>
        </p:nvSpPr>
        <p:spPr>
          <a:xfrm>
            <a:off x="3771252" y="3113466"/>
            <a:ext cx="4140296" cy="1261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70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Gracias</a:t>
            </a:r>
            <a:endParaRPr sz="70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87434793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5480</TotalTime>
  <Words>469</Words>
  <Application>Microsoft Office PowerPoint</Application>
  <PresentationFormat>Panorámica</PresentationFormat>
  <Paragraphs>42</Paragraphs>
  <Slides>7</Slides>
  <Notes>5</Notes>
  <HiddenSlides>0</HiddenSlides>
  <MMClips>0</MMClips>
  <ScaleCrop>false</ScaleCrop>
  <HeadingPairs>
    <vt:vector size="8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7</vt:i4>
      </vt:variant>
    </vt:vector>
  </HeadingPairs>
  <TitlesOfParts>
    <vt:vector size="14" baseType="lpstr">
      <vt:lpstr>Arial</vt:lpstr>
      <vt:lpstr>Calibri</vt:lpstr>
      <vt:lpstr>Oswald</vt:lpstr>
      <vt:lpstr>Trebuchet MS</vt:lpstr>
      <vt:lpstr>Tema de Office</vt:lpstr>
      <vt:lpstr>Worksheet</vt:lpstr>
      <vt:lpstr>Hoja de cálculo de Microsoft Excel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Jennifer Torres Sanchez</dc:creator>
  <cp:lastModifiedBy>a464</cp:lastModifiedBy>
  <cp:revision>561</cp:revision>
  <dcterms:created xsi:type="dcterms:W3CDTF">2020-11-04T21:20:16Z</dcterms:created>
  <dcterms:modified xsi:type="dcterms:W3CDTF">2025-01-10T13:31:31Z</dcterms:modified>
</cp:coreProperties>
</file>