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comment1.xml" ContentType="application/vnd.openxmlformats-officedocument.presentationml.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56"/>
  </p:notesMasterIdLst>
  <p:handoutMasterIdLst>
    <p:handoutMasterId r:id="rId57"/>
  </p:handoutMasterIdLst>
  <p:sldIdLst>
    <p:sldId id="264" r:id="rId2"/>
    <p:sldId id="1416" r:id="rId3"/>
    <p:sldId id="1417" r:id="rId4"/>
    <p:sldId id="1421" r:id="rId5"/>
    <p:sldId id="1423" r:id="rId6"/>
    <p:sldId id="1418" r:id="rId7"/>
    <p:sldId id="1420" r:id="rId8"/>
    <p:sldId id="1419" r:id="rId9"/>
    <p:sldId id="1424" r:id="rId10"/>
    <p:sldId id="1426" r:id="rId11"/>
    <p:sldId id="266" r:id="rId12"/>
    <p:sldId id="270" r:id="rId13"/>
    <p:sldId id="1429" r:id="rId14"/>
    <p:sldId id="1430" r:id="rId15"/>
    <p:sldId id="1431" r:id="rId16"/>
    <p:sldId id="1432" r:id="rId17"/>
    <p:sldId id="1433" r:id="rId18"/>
    <p:sldId id="1444" r:id="rId19"/>
    <p:sldId id="1445" r:id="rId20"/>
    <p:sldId id="1446" r:id="rId21"/>
    <p:sldId id="1448" r:id="rId22"/>
    <p:sldId id="1450" r:id="rId23"/>
    <p:sldId id="1452" r:id="rId24"/>
    <p:sldId id="1454" r:id="rId25"/>
    <p:sldId id="1456" r:id="rId26"/>
    <p:sldId id="1457" r:id="rId27"/>
    <p:sldId id="1458" r:id="rId28"/>
    <p:sldId id="269" r:id="rId29"/>
    <p:sldId id="1460" r:id="rId30"/>
    <p:sldId id="1461" r:id="rId31"/>
    <p:sldId id="1462" r:id="rId32"/>
    <p:sldId id="1463" r:id="rId33"/>
    <p:sldId id="1464" r:id="rId34"/>
    <p:sldId id="1465" r:id="rId35"/>
    <p:sldId id="1466" r:id="rId36"/>
    <p:sldId id="1483" r:id="rId37"/>
    <p:sldId id="1486" r:id="rId38"/>
    <p:sldId id="1485" r:id="rId39"/>
    <p:sldId id="1467" r:id="rId40"/>
    <p:sldId id="1468" r:id="rId41"/>
    <p:sldId id="1469" r:id="rId42"/>
    <p:sldId id="1470" r:id="rId43"/>
    <p:sldId id="1472" r:id="rId44"/>
    <p:sldId id="1473" r:id="rId45"/>
    <p:sldId id="1474" r:id="rId46"/>
    <p:sldId id="1476" r:id="rId47"/>
    <p:sldId id="1477" r:id="rId48"/>
    <p:sldId id="1484" r:id="rId49"/>
    <p:sldId id="1478" r:id="rId50"/>
    <p:sldId id="1479" r:id="rId51"/>
    <p:sldId id="1480" r:id="rId52"/>
    <p:sldId id="1481" r:id="rId53"/>
    <p:sldId id="1482" r:id="rId54"/>
    <p:sldId id="271" r:id="rId5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DP SDP"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B00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42" autoAdjust="0"/>
    <p:restoredTop sz="94660"/>
  </p:normalViewPr>
  <p:slideViewPr>
    <p:cSldViewPr snapToGrid="0" snapToObjects="1">
      <p:cViewPr>
        <p:scale>
          <a:sx n="100" d="100"/>
          <a:sy n="100" d="100"/>
        </p:scale>
        <p:origin x="1242"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4-01-15T11:46:16.007" idx="6">
    <p:pos x="10" y="10"/>
    <p:text>Opción 2 inicio de contenido</p:text>
  </p:cm>
</p:cmLst>
</file>

<file path=ppt/diagrams/_rels/data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9.png"/><Relationship Id="rId1" Type="http://schemas.openxmlformats.org/officeDocument/2006/relationships/image" Target="../media/image1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FA8A1B-711C-4070-AA6A-6FB4A53A948E}" type="doc">
      <dgm:prSet loTypeId="urn:microsoft.com/office/officeart/2005/8/layout/bList2" loCatId="list" qsTypeId="urn:microsoft.com/office/officeart/2005/8/quickstyle/simple1" qsCatId="simple" csTypeId="urn:microsoft.com/office/officeart/2005/8/colors/accent1_2" csCatId="accent1" phldr="1"/>
      <dgm:spPr/>
      <dgm:t>
        <a:bodyPr/>
        <a:lstStyle/>
        <a:p>
          <a:endParaRPr lang="es-ES"/>
        </a:p>
      </dgm:t>
    </dgm:pt>
    <dgm:pt modelId="{6E082C97-867D-4CA8-A327-D62F5BC71937}">
      <dgm:prSet phldrT="[Texto]"/>
      <dgm:spPr>
        <a:xfrm>
          <a:off x="6336" y="2706852"/>
          <a:ext cx="2246876" cy="721215"/>
        </a:xfrm>
        <a:prstGeom prst="rect">
          <a:avLst/>
        </a:prstGeom>
        <a:noFill/>
        <a:ln w="25400" cap="flat" cmpd="sng" algn="ctr">
          <a:solidFill>
            <a:srgbClr val="F3BA50"/>
          </a:solidFill>
          <a:prstDash val="solid"/>
        </a:ln>
        <a:effectLst/>
      </dgm:spPr>
      <dgm:t>
        <a:bodyPr/>
        <a:lstStyle/>
        <a:p>
          <a:pPr algn="l"/>
          <a:r>
            <a:rPr lang="es-ES" b="1" dirty="0">
              <a:solidFill>
                <a:srgbClr val="000000"/>
              </a:solidFill>
              <a:latin typeface="Arial"/>
              <a:ea typeface="+mn-ea"/>
              <a:cs typeface="+mn-cs"/>
            </a:rPr>
            <a:t>CANAL PRESENCIAL</a:t>
          </a:r>
        </a:p>
      </dgm:t>
    </dgm:pt>
    <dgm:pt modelId="{8083107E-440C-41DA-8F10-56FAA067DFDF}" type="parTrans" cxnId="{23B4CBF6-F66C-4A5D-A1C0-41E0DBD3B4BC}">
      <dgm:prSet/>
      <dgm:spPr/>
      <dgm:t>
        <a:bodyPr/>
        <a:lstStyle/>
        <a:p>
          <a:pPr algn="l"/>
          <a:endParaRPr lang="es-ES"/>
        </a:p>
      </dgm:t>
    </dgm:pt>
    <dgm:pt modelId="{E7CF3976-A308-46AA-896A-101233A539AB}" type="sibTrans" cxnId="{23B4CBF6-F66C-4A5D-A1C0-41E0DBD3B4BC}">
      <dgm:prSet/>
      <dgm:spPr/>
      <dgm:t>
        <a:bodyPr/>
        <a:lstStyle/>
        <a:p>
          <a:pPr algn="l"/>
          <a:endParaRPr lang="es-ES"/>
        </a:p>
      </dgm:t>
    </dgm:pt>
    <dgm:pt modelId="{66C6FEE1-D8DF-49E2-BBE6-E69DA56D8E74}">
      <dgm:prSet phldrT="[Texto]"/>
      <dgm:spPr>
        <a:xfrm>
          <a:off x="2633438" y="2706852"/>
          <a:ext cx="2246876" cy="721215"/>
        </a:xfrm>
        <a:prstGeom prst="rect">
          <a:avLst/>
        </a:prstGeom>
        <a:noFill/>
        <a:ln w="25400" cap="flat" cmpd="sng" algn="ctr">
          <a:solidFill>
            <a:srgbClr val="F3BA50"/>
          </a:solidFill>
          <a:prstDash val="solid"/>
        </a:ln>
        <a:effectLst/>
      </dgm:spPr>
      <dgm:t>
        <a:bodyPr/>
        <a:lstStyle/>
        <a:p>
          <a:pPr algn="l"/>
          <a:r>
            <a:rPr lang="es-ES" b="1" dirty="0">
              <a:solidFill>
                <a:schemeClr val="tx1"/>
              </a:solidFill>
              <a:latin typeface="Arial"/>
              <a:ea typeface="+mn-ea"/>
              <a:cs typeface="+mn-cs"/>
            </a:rPr>
            <a:t>CANAL ESCRITO</a:t>
          </a:r>
        </a:p>
      </dgm:t>
    </dgm:pt>
    <dgm:pt modelId="{55BC00BA-92BD-4CFB-9F37-52D8CA0D5BFD}" type="parTrans" cxnId="{0A3CC1AC-6F25-470F-B83E-A5D9DCC40AAD}">
      <dgm:prSet/>
      <dgm:spPr/>
      <dgm:t>
        <a:bodyPr/>
        <a:lstStyle/>
        <a:p>
          <a:pPr algn="l"/>
          <a:endParaRPr lang="es-ES"/>
        </a:p>
      </dgm:t>
    </dgm:pt>
    <dgm:pt modelId="{C58DC147-DA26-4713-B464-3CFB11495469}" type="sibTrans" cxnId="{0A3CC1AC-6F25-470F-B83E-A5D9DCC40AAD}">
      <dgm:prSet/>
      <dgm:spPr/>
      <dgm:t>
        <a:bodyPr/>
        <a:lstStyle/>
        <a:p>
          <a:pPr algn="l"/>
          <a:endParaRPr lang="es-ES"/>
        </a:p>
      </dgm:t>
    </dgm:pt>
    <dgm:pt modelId="{26267D74-3778-46F0-B449-CC701138A3DA}">
      <dgm:prSet phldrT="[Texto]"/>
      <dgm:spPr>
        <a:xfrm>
          <a:off x="5260540" y="2706852"/>
          <a:ext cx="2246876" cy="721215"/>
        </a:xfrm>
        <a:prstGeom prst="rect">
          <a:avLst/>
        </a:prstGeom>
        <a:noFill/>
        <a:ln w="25400" cap="flat" cmpd="sng" algn="ctr">
          <a:solidFill>
            <a:srgbClr val="F3BA50"/>
          </a:solidFill>
          <a:prstDash val="solid"/>
        </a:ln>
        <a:effectLst/>
      </dgm:spPr>
      <dgm:t>
        <a:bodyPr/>
        <a:lstStyle/>
        <a:p>
          <a:pPr algn="l"/>
          <a:r>
            <a:rPr lang="es-ES" b="1" dirty="0">
              <a:solidFill>
                <a:srgbClr val="000000"/>
              </a:solidFill>
              <a:latin typeface="Arial"/>
              <a:ea typeface="+mn-ea"/>
              <a:cs typeface="+mn-cs"/>
            </a:rPr>
            <a:t>CANAL TELEFONICO</a:t>
          </a:r>
        </a:p>
      </dgm:t>
    </dgm:pt>
    <dgm:pt modelId="{384CA5F6-737A-4393-AABC-E21A1D229CEE}" type="parTrans" cxnId="{3B083992-7A1E-4578-9280-85B1B1CED936}">
      <dgm:prSet/>
      <dgm:spPr/>
      <dgm:t>
        <a:bodyPr/>
        <a:lstStyle/>
        <a:p>
          <a:pPr algn="l"/>
          <a:endParaRPr lang="es-ES"/>
        </a:p>
      </dgm:t>
    </dgm:pt>
    <dgm:pt modelId="{F829EAA4-8192-47F6-8D0A-A3CAFB19C7E1}" type="sibTrans" cxnId="{3B083992-7A1E-4578-9280-85B1B1CED936}">
      <dgm:prSet/>
      <dgm:spPr/>
      <dgm:t>
        <a:bodyPr/>
        <a:lstStyle/>
        <a:p>
          <a:pPr algn="l"/>
          <a:endParaRPr lang="es-ES"/>
        </a:p>
      </dgm:t>
    </dgm:pt>
    <dgm:pt modelId="{41AE6C28-8C45-4865-ADAA-9D953B43FF38}">
      <dgm:prSet phldrT="[Texto]"/>
      <dgm:spPr>
        <a:xfrm>
          <a:off x="7887642" y="2706852"/>
          <a:ext cx="2246876" cy="721215"/>
        </a:xfrm>
        <a:prstGeom prst="rect">
          <a:avLst/>
        </a:prstGeom>
        <a:noFill/>
        <a:ln w="25400" cap="flat" cmpd="sng" algn="ctr">
          <a:solidFill>
            <a:srgbClr val="F3BA50"/>
          </a:solidFill>
          <a:prstDash val="solid"/>
        </a:ln>
        <a:effectLst/>
      </dgm:spPr>
      <dgm:t>
        <a:bodyPr/>
        <a:lstStyle/>
        <a:p>
          <a:pPr algn="l"/>
          <a:r>
            <a:rPr lang="es-ES" b="1" dirty="0">
              <a:solidFill>
                <a:srgbClr val="000000"/>
              </a:solidFill>
              <a:latin typeface="Arial"/>
              <a:ea typeface="+mn-ea"/>
              <a:cs typeface="+mn-cs"/>
            </a:rPr>
            <a:t>CANAL VIRTUAL</a:t>
          </a:r>
        </a:p>
      </dgm:t>
    </dgm:pt>
    <dgm:pt modelId="{5623FA9B-0874-425D-A22B-820FD0570AC1}" type="parTrans" cxnId="{BE973558-76A1-4856-BF00-9FEF743D9BBF}">
      <dgm:prSet/>
      <dgm:spPr/>
      <dgm:t>
        <a:bodyPr/>
        <a:lstStyle/>
        <a:p>
          <a:pPr algn="l"/>
          <a:endParaRPr lang="es-ES"/>
        </a:p>
      </dgm:t>
    </dgm:pt>
    <dgm:pt modelId="{4D27898B-464B-4802-AB12-D502460B03DA}" type="sibTrans" cxnId="{BE973558-76A1-4856-BF00-9FEF743D9BBF}">
      <dgm:prSet/>
      <dgm:spPr/>
      <dgm:t>
        <a:bodyPr/>
        <a:lstStyle/>
        <a:p>
          <a:pPr algn="l"/>
          <a:endParaRPr lang="es-ES"/>
        </a:p>
      </dgm:t>
    </dgm:pt>
    <dgm:pt modelId="{2E0A4D7D-C6A1-476D-92E0-E4E49009DEFD}">
      <dgm:prSet/>
      <dgm:spPr>
        <a:xfrm>
          <a:off x="5260540" y="1029606"/>
          <a:ext cx="2246876" cy="1677245"/>
        </a:xfrm>
        <a:prstGeom prst="round2SameRect">
          <a:avLst>
            <a:gd name="adj1" fmla="val 8000"/>
            <a:gd name="adj2" fmla="val 0"/>
          </a:avLst>
        </a:prstGeom>
        <a:blipFill rotWithShape="0">
          <a:blip xmlns:r="http://schemas.openxmlformats.org/officeDocument/2006/relationships" r:embed="rId1"/>
          <a:stretch>
            <a:fillRect/>
          </a:stretch>
        </a:blipFill>
        <a:ln w="25400" cap="flat" cmpd="sng" algn="ctr">
          <a:solidFill>
            <a:srgbClr val="F3BA50"/>
          </a:solidFill>
          <a:prstDash val="solid"/>
        </a:ln>
        <a:effectLst/>
      </dgm:spPr>
      <dgm:t>
        <a:bodyPr/>
        <a:lstStyle/>
        <a:p>
          <a:pPr algn="l"/>
          <a:endParaRPr lang="es-ES">
            <a:solidFill>
              <a:srgbClr val="000000">
                <a:hueOff val="0"/>
                <a:satOff val="0"/>
                <a:lumOff val="0"/>
                <a:alphaOff val="0"/>
              </a:srgbClr>
            </a:solidFill>
            <a:latin typeface="Arial"/>
            <a:ea typeface="+mn-ea"/>
            <a:cs typeface="+mn-cs"/>
          </a:endParaRPr>
        </a:p>
      </dgm:t>
    </dgm:pt>
    <dgm:pt modelId="{8A147211-1A67-4E5D-B20F-A809E4F4EF29}" type="parTrans" cxnId="{5A1F9191-E0B7-4443-ABD0-5B3E2EB6D968}">
      <dgm:prSet/>
      <dgm:spPr/>
      <dgm:t>
        <a:bodyPr/>
        <a:lstStyle/>
        <a:p>
          <a:pPr algn="l"/>
          <a:endParaRPr lang="es-ES"/>
        </a:p>
      </dgm:t>
    </dgm:pt>
    <dgm:pt modelId="{8A17CB86-C8CD-467A-A284-F02C237D58B6}" type="sibTrans" cxnId="{5A1F9191-E0B7-4443-ABD0-5B3E2EB6D968}">
      <dgm:prSet/>
      <dgm:spPr/>
      <dgm:t>
        <a:bodyPr/>
        <a:lstStyle/>
        <a:p>
          <a:pPr algn="l"/>
          <a:endParaRPr lang="es-ES"/>
        </a:p>
      </dgm:t>
    </dgm:pt>
    <dgm:pt modelId="{C5D01146-9F2F-49B2-8B0E-DF0F9DCE2E8B}" type="pres">
      <dgm:prSet presAssocID="{41FA8A1B-711C-4070-AA6A-6FB4A53A948E}" presName="diagram" presStyleCnt="0">
        <dgm:presLayoutVars>
          <dgm:dir/>
          <dgm:animLvl val="lvl"/>
          <dgm:resizeHandles val="exact"/>
        </dgm:presLayoutVars>
      </dgm:prSet>
      <dgm:spPr/>
    </dgm:pt>
    <dgm:pt modelId="{4950DDC7-6766-4007-B393-85A5EB3B418B}" type="pres">
      <dgm:prSet presAssocID="{6E082C97-867D-4CA8-A327-D62F5BC71937}" presName="compNode" presStyleCnt="0"/>
      <dgm:spPr/>
    </dgm:pt>
    <dgm:pt modelId="{00AD9C31-A3D8-4788-ACC1-DF3B9B089069}" type="pres">
      <dgm:prSet presAssocID="{6E082C97-867D-4CA8-A327-D62F5BC71937}" presName="childRect" presStyleLbl="bgAcc1" presStyleIdx="0" presStyleCnt="4">
        <dgm:presLayoutVars>
          <dgm:bulletEnabled val="1"/>
        </dgm:presLayoutVars>
      </dgm:prSet>
      <dgm:spPr>
        <a:xfrm>
          <a:off x="6336" y="1029606"/>
          <a:ext cx="2246876" cy="1677245"/>
        </a:xfrm>
        <a:prstGeom prst="round2SameRect">
          <a:avLst>
            <a:gd name="adj1" fmla="val 8000"/>
            <a:gd name="adj2" fmla="val 0"/>
          </a:avLst>
        </a:prstGeom>
        <a:blipFill rotWithShape="0">
          <a:blip xmlns:r="http://schemas.openxmlformats.org/officeDocument/2006/relationships" r:embed="rId2"/>
          <a:stretch>
            <a:fillRect/>
          </a:stretch>
        </a:blipFill>
        <a:ln w="25400" cap="flat" cmpd="sng" algn="ctr">
          <a:solidFill>
            <a:srgbClr val="F3BA50"/>
          </a:solidFill>
          <a:prstDash val="solid"/>
        </a:ln>
        <a:effectLst/>
      </dgm:spPr>
    </dgm:pt>
    <dgm:pt modelId="{4E26F08D-2E1D-4DAC-9387-5D9FDB42D806}" type="pres">
      <dgm:prSet presAssocID="{6E082C97-867D-4CA8-A327-D62F5BC71937}" presName="parentText" presStyleLbl="node1" presStyleIdx="0" presStyleCnt="0">
        <dgm:presLayoutVars>
          <dgm:chMax val="0"/>
          <dgm:bulletEnabled val="1"/>
        </dgm:presLayoutVars>
      </dgm:prSet>
      <dgm:spPr/>
    </dgm:pt>
    <dgm:pt modelId="{5B8AB45E-5DDA-42C4-8EB2-27BD00447242}" type="pres">
      <dgm:prSet presAssocID="{6E082C97-867D-4CA8-A327-D62F5BC71937}" presName="parentRect" presStyleLbl="alignNode1" presStyleIdx="0" presStyleCnt="4"/>
      <dgm:spPr/>
    </dgm:pt>
    <dgm:pt modelId="{B4A4BEA5-D1E4-4DCA-B99D-C393AFB53429}" type="pres">
      <dgm:prSet presAssocID="{6E082C97-867D-4CA8-A327-D62F5BC71937}" presName="adorn" presStyleLbl="fgAccFollowNode1" presStyleIdx="0" presStyleCnt="4"/>
      <dgm:spPr>
        <a:xfrm>
          <a:off x="1652204" y="2821411"/>
          <a:ext cx="786406" cy="786406"/>
        </a:xfrm>
        <a:prstGeom prst="ellipse">
          <a:avLst/>
        </a:prstGeom>
        <a:noFill/>
        <a:ln w="25400" cap="flat" cmpd="sng" algn="ctr">
          <a:noFill/>
          <a:prstDash val="solid"/>
        </a:ln>
        <a:effectLst/>
      </dgm:spPr>
    </dgm:pt>
    <dgm:pt modelId="{C4E707AB-9340-429F-9BAD-2005AF8F9D49}" type="pres">
      <dgm:prSet presAssocID="{E7CF3976-A308-46AA-896A-101233A539AB}" presName="sibTrans" presStyleLbl="sibTrans2D1" presStyleIdx="0" presStyleCnt="0"/>
      <dgm:spPr/>
    </dgm:pt>
    <dgm:pt modelId="{7982A8DB-7DEE-43F1-9918-476310C2F64D}" type="pres">
      <dgm:prSet presAssocID="{66C6FEE1-D8DF-49E2-BBE6-E69DA56D8E74}" presName="compNode" presStyleCnt="0"/>
      <dgm:spPr/>
    </dgm:pt>
    <dgm:pt modelId="{ABD73F34-E600-466F-9B19-01F54AD6A599}" type="pres">
      <dgm:prSet presAssocID="{66C6FEE1-D8DF-49E2-BBE6-E69DA56D8E74}" presName="childRect" presStyleLbl="bgAcc1" presStyleIdx="1" presStyleCnt="4" custLinFactX="100000" custLinFactNeighborX="126104" custLinFactNeighborY="1560">
        <dgm:presLayoutVars>
          <dgm:bulletEnabled val="1"/>
        </dgm:presLayoutVars>
      </dgm:prSet>
      <dgm:spPr>
        <a:xfrm>
          <a:off x="2633438" y="1029606"/>
          <a:ext cx="2246876" cy="1677245"/>
        </a:xfrm>
        <a:prstGeom prst="round2SameRect">
          <a:avLst>
            <a:gd name="adj1" fmla="val 8000"/>
            <a:gd name="adj2" fmla="val 0"/>
          </a:avLst>
        </a:prstGeom>
        <a:blipFill rotWithShape="0">
          <a:blip xmlns:r="http://schemas.openxmlformats.org/officeDocument/2006/relationships" r:embed="rId3"/>
          <a:stretch>
            <a:fillRect/>
          </a:stretch>
        </a:blipFill>
        <a:ln w="25400" cap="flat" cmpd="sng" algn="ctr">
          <a:solidFill>
            <a:srgbClr val="F3BA50"/>
          </a:solidFill>
          <a:prstDash val="solid"/>
        </a:ln>
        <a:effectLst/>
      </dgm:spPr>
    </dgm:pt>
    <dgm:pt modelId="{A6D2C9EE-3D62-45B5-9436-075E01AB34A2}" type="pres">
      <dgm:prSet presAssocID="{66C6FEE1-D8DF-49E2-BBE6-E69DA56D8E74}" presName="parentText" presStyleLbl="node1" presStyleIdx="0" presStyleCnt="0">
        <dgm:presLayoutVars>
          <dgm:chMax val="0"/>
          <dgm:bulletEnabled val="1"/>
        </dgm:presLayoutVars>
      </dgm:prSet>
      <dgm:spPr/>
    </dgm:pt>
    <dgm:pt modelId="{766B3D5A-4B0F-468E-B54E-FE5365328F2C}" type="pres">
      <dgm:prSet presAssocID="{66C6FEE1-D8DF-49E2-BBE6-E69DA56D8E74}" presName="parentRect" presStyleLbl="alignNode1" presStyleIdx="1" presStyleCnt="4" custLinFactX="100000" custLinFactNeighborX="126104" custLinFactNeighborY="2953"/>
      <dgm:spPr/>
    </dgm:pt>
    <dgm:pt modelId="{C5B45A2A-9017-4EC2-A68D-333EC9993D6B}" type="pres">
      <dgm:prSet presAssocID="{66C6FEE1-D8DF-49E2-BBE6-E69DA56D8E74}" presName="adorn" presStyleLbl="fgAccFollowNode1" presStyleIdx="1" presStyleCnt="4"/>
      <dgm:spPr>
        <a:xfrm>
          <a:off x="4279306" y="2821411"/>
          <a:ext cx="786406" cy="786406"/>
        </a:xfrm>
        <a:prstGeom prst="ellipse">
          <a:avLst/>
        </a:prstGeom>
        <a:noFill/>
        <a:ln w="25400" cap="flat" cmpd="sng" algn="ctr">
          <a:noFill/>
          <a:prstDash val="solid"/>
        </a:ln>
        <a:effectLst/>
      </dgm:spPr>
    </dgm:pt>
    <dgm:pt modelId="{C3B9F5FF-7CE3-4FC7-84A1-C4948CDE1083}" type="pres">
      <dgm:prSet presAssocID="{C58DC147-DA26-4713-B464-3CFB11495469}" presName="sibTrans" presStyleLbl="sibTrans2D1" presStyleIdx="0" presStyleCnt="0"/>
      <dgm:spPr/>
    </dgm:pt>
    <dgm:pt modelId="{525FCA6A-A7E9-40B7-A072-F5759265AF1B}" type="pres">
      <dgm:prSet presAssocID="{26267D74-3778-46F0-B449-CC701138A3DA}" presName="compNode" presStyleCnt="0"/>
      <dgm:spPr/>
    </dgm:pt>
    <dgm:pt modelId="{3B596408-179F-47EF-B22A-501B97AF650B}" type="pres">
      <dgm:prSet presAssocID="{26267D74-3778-46F0-B449-CC701138A3DA}" presName="childRect" presStyleLbl="bgAcc1" presStyleIdx="2" presStyleCnt="4" custLinFactNeighborX="-5426">
        <dgm:presLayoutVars>
          <dgm:bulletEnabled val="1"/>
        </dgm:presLayoutVars>
      </dgm:prSet>
      <dgm:spPr/>
    </dgm:pt>
    <dgm:pt modelId="{AAAB4605-A907-4B28-9A35-03DF7B1F732E}" type="pres">
      <dgm:prSet presAssocID="{26267D74-3778-46F0-B449-CC701138A3DA}" presName="parentText" presStyleLbl="node1" presStyleIdx="0" presStyleCnt="0">
        <dgm:presLayoutVars>
          <dgm:chMax val="0"/>
          <dgm:bulletEnabled val="1"/>
        </dgm:presLayoutVars>
      </dgm:prSet>
      <dgm:spPr/>
    </dgm:pt>
    <dgm:pt modelId="{C9B15A53-183B-44C4-922D-906D217E10B2}" type="pres">
      <dgm:prSet presAssocID="{26267D74-3778-46F0-B449-CC701138A3DA}" presName="parentRect" presStyleLbl="alignNode1" presStyleIdx="2" presStyleCnt="4" custLinFactNeighborX="-5426" custLinFactNeighborY="2113"/>
      <dgm:spPr/>
    </dgm:pt>
    <dgm:pt modelId="{F1E0C933-889C-428C-AFA0-F621D937D5CD}" type="pres">
      <dgm:prSet presAssocID="{26267D74-3778-46F0-B449-CC701138A3DA}" presName="adorn" presStyleLbl="fgAccFollowNode1" presStyleIdx="2" presStyleCnt="4"/>
      <dgm:spPr>
        <a:xfrm>
          <a:off x="6906408" y="2821411"/>
          <a:ext cx="786406" cy="786406"/>
        </a:xfrm>
        <a:prstGeom prst="ellipse">
          <a:avLst/>
        </a:prstGeom>
        <a:noFill/>
        <a:ln w="25400" cap="flat" cmpd="sng" algn="ctr">
          <a:noFill/>
          <a:prstDash val="solid"/>
        </a:ln>
        <a:effectLst/>
      </dgm:spPr>
    </dgm:pt>
    <dgm:pt modelId="{317EAB43-94EC-4654-981F-D4384D1F17E2}" type="pres">
      <dgm:prSet presAssocID="{F829EAA4-8192-47F6-8D0A-A3CAFB19C7E1}" presName="sibTrans" presStyleLbl="sibTrans2D1" presStyleIdx="0" presStyleCnt="0"/>
      <dgm:spPr/>
    </dgm:pt>
    <dgm:pt modelId="{EA947823-32E6-4EDD-8E92-909F17D0ED63}" type="pres">
      <dgm:prSet presAssocID="{41AE6C28-8C45-4865-ADAA-9D953B43FF38}" presName="compNode" presStyleCnt="0"/>
      <dgm:spPr/>
    </dgm:pt>
    <dgm:pt modelId="{18F482D0-B043-45BF-BBED-81B483C9AE72}" type="pres">
      <dgm:prSet presAssocID="{41AE6C28-8C45-4865-ADAA-9D953B43FF38}" presName="childRect" presStyleLbl="bgAcc1" presStyleIdx="3" presStyleCnt="4" custLinFactX="-100000" custLinFactNeighborX="-138074" custLinFactNeighborY="2109">
        <dgm:presLayoutVars>
          <dgm:bulletEnabled val="1"/>
        </dgm:presLayoutVars>
      </dgm:prSet>
      <dgm:spPr>
        <a:xfrm>
          <a:off x="7887642" y="1029606"/>
          <a:ext cx="2246876" cy="1677245"/>
        </a:xfrm>
        <a:prstGeom prst="round2SameRect">
          <a:avLst>
            <a:gd name="adj1" fmla="val 8000"/>
            <a:gd name="adj2" fmla="val 0"/>
          </a:avLst>
        </a:prstGeom>
        <a:solidFill>
          <a:srgbClr val="FFFFFF">
            <a:alpha val="90000"/>
            <a:hueOff val="0"/>
            <a:satOff val="0"/>
            <a:lumOff val="0"/>
            <a:alphaOff val="0"/>
          </a:srgbClr>
        </a:solidFill>
        <a:ln w="25400" cap="flat" cmpd="sng" algn="ctr">
          <a:solidFill>
            <a:srgbClr val="F3BA50"/>
          </a:solidFill>
          <a:prstDash val="solid"/>
        </a:ln>
        <a:effectLst/>
      </dgm:spPr>
    </dgm:pt>
    <dgm:pt modelId="{6F5FD7DA-FC53-427A-89C1-F308B4B6C4E4}" type="pres">
      <dgm:prSet presAssocID="{41AE6C28-8C45-4865-ADAA-9D953B43FF38}" presName="parentText" presStyleLbl="node1" presStyleIdx="0" presStyleCnt="0">
        <dgm:presLayoutVars>
          <dgm:chMax val="0"/>
          <dgm:bulletEnabled val="1"/>
        </dgm:presLayoutVars>
      </dgm:prSet>
      <dgm:spPr/>
    </dgm:pt>
    <dgm:pt modelId="{C810C254-5A06-4520-92E0-6B88F04B0F47}" type="pres">
      <dgm:prSet presAssocID="{41AE6C28-8C45-4865-ADAA-9D953B43FF38}" presName="parentRect" presStyleLbl="alignNode1" presStyleIdx="3" presStyleCnt="4" custLinFactX="-100000" custLinFactNeighborX="-138074" custLinFactNeighborY="2793"/>
      <dgm:spPr/>
    </dgm:pt>
    <dgm:pt modelId="{93140957-24D1-4469-9E5C-B482213F6236}" type="pres">
      <dgm:prSet presAssocID="{41AE6C28-8C45-4865-ADAA-9D953B43FF38}" presName="adorn" presStyleLbl="fgAccFollowNode1" presStyleIdx="3" presStyleCnt="4"/>
      <dgm:spPr>
        <a:xfrm>
          <a:off x="9533510" y="2821411"/>
          <a:ext cx="786406" cy="786406"/>
        </a:xfrm>
        <a:prstGeom prst="ellipse">
          <a:avLst/>
        </a:prstGeom>
        <a:noFill/>
        <a:ln w="25400" cap="flat" cmpd="sng" algn="ctr">
          <a:noFill/>
          <a:prstDash val="solid"/>
        </a:ln>
        <a:effectLst/>
      </dgm:spPr>
    </dgm:pt>
  </dgm:ptLst>
  <dgm:cxnLst>
    <dgm:cxn modelId="{06CFBC0D-27FC-4EFE-887B-FF33E96AEBFD}" type="presOf" srcId="{26267D74-3778-46F0-B449-CC701138A3DA}" destId="{AAAB4605-A907-4B28-9A35-03DF7B1F732E}" srcOrd="0" destOrd="0" presId="urn:microsoft.com/office/officeart/2005/8/layout/bList2"/>
    <dgm:cxn modelId="{620D1727-25F4-479F-B5F5-56513B3FD2F9}" type="presOf" srcId="{F829EAA4-8192-47F6-8D0A-A3CAFB19C7E1}" destId="{317EAB43-94EC-4654-981F-D4384D1F17E2}" srcOrd="0" destOrd="0" presId="urn:microsoft.com/office/officeart/2005/8/layout/bList2"/>
    <dgm:cxn modelId="{2405472E-3285-4313-AF4C-9440A2C401FC}" type="presOf" srcId="{41FA8A1B-711C-4070-AA6A-6FB4A53A948E}" destId="{C5D01146-9F2F-49B2-8B0E-DF0F9DCE2E8B}" srcOrd="0" destOrd="0" presId="urn:microsoft.com/office/officeart/2005/8/layout/bList2"/>
    <dgm:cxn modelId="{F9F19134-CB0E-4FC5-B5E9-06EF6D4B88EA}" type="presOf" srcId="{41AE6C28-8C45-4865-ADAA-9D953B43FF38}" destId="{C810C254-5A06-4520-92E0-6B88F04B0F47}" srcOrd="1" destOrd="0" presId="urn:microsoft.com/office/officeart/2005/8/layout/bList2"/>
    <dgm:cxn modelId="{43D63E50-ED5C-476F-AEA2-51BC09B8D947}" type="presOf" srcId="{6E082C97-867D-4CA8-A327-D62F5BC71937}" destId="{4E26F08D-2E1D-4DAC-9387-5D9FDB42D806}" srcOrd="0" destOrd="0" presId="urn:microsoft.com/office/officeart/2005/8/layout/bList2"/>
    <dgm:cxn modelId="{BE973558-76A1-4856-BF00-9FEF743D9BBF}" srcId="{41FA8A1B-711C-4070-AA6A-6FB4A53A948E}" destId="{41AE6C28-8C45-4865-ADAA-9D953B43FF38}" srcOrd="3" destOrd="0" parTransId="{5623FA9B-0874-425D-A22B-820FD0570AC1}" sibTransId="{4D27898B-464B-4802-AB12-D502460B03DA}"/>
    <dgm:cxn modelId="{5A1F9191-E0B7-4443-ABD0-5B3E2EB6D968}" srcId="{26267D74-3778-46F0-B449-CC701138A3DA}" destId="{2E0A4D7D-C6A1-476D-92E0-E4E49009DEFD}" srcOrd="0" destOrd="0" parTransId="{8A147211-1A67-4E5D-B20F-A809E4F4EF29}" sibTransId="{8A17CB86-C8CD-467A-A284-F02C237D58B6}"/>
    <dgm:cxn modelId="{3B083992-7A1E-4578-9280-85B1B1CED936}" srcId="{41FA8A1B-711C-4070-AA6A-6FB4A53A948E}" destId="{26267D74-3778-46F0-B449-CC701138A3DA}" srcOrd="2" destOrd="0" parTransId="{384CA5F6-737A-4393-AABC-E21A1D229CEE}" sibTransId="{F829EAA4-8192-47F6-8D0A-A3CAFB19C7E1}"/>
    <dgm:cxn modelId="{14208D9A-10E5-43AB-B881-39E2393307C8}" type="presOf" srcId="{C58DC147-DA26-4713-B464-3CFB11495469}" destId="{C3B9F5FF-7CE3-4FC7-84A1-C4948CDE1083}" srcOrd="0" destOrd="0" presId="urn:microsoft.com/office/officeart/2005/8/layout/bList2"/>
    <dgm:cxn modelId="{AE86CE9D-8E10-41F2-85A9-9167461367C9}" type="presOf" srcId="{2E0A4D7D-C6A1-476D-92E0-E4E49009DEFD}" destId="{3B596408-179F-47EF-B22A-501B97AF650B}" srcOrd="0" destOrd="0" presId="urn:microsoft.com/office/officeart/2005/8/layout/bList2"/>
    <dgm:cxn modelId="{9C1956AC-38CF-4510-8ADA-45ED3B206484}" type="presOf" srcId="{E7CF3976-A308-46AA-896A-101233A539AB}" destId="{C4E707AB-9340-429F-9BAD-2005AF8F9D49}" srcOrd="0" destOrd="0" presId="urn:microsoft.com/office/officeart/2005/8/layout/bList2"/>
    <dgm:cxn modelId="{0A3CC1AC-6F25-470F-B83E-A5D9DCC40AAD}" srcId="{41FA8A1B-711C-4070-AA6A-6FB4A53A948E}" destId="{66C6FEE1-D8DF-49E2-BBE6-E69DA56D8E74}" srcOrd="1" destOrd="0" parTransId="{55BC00BA-92BD-4CFB-9F37-52D8CA0D5BFD}" sibTransId="{C58DC147-DA26-4713-B464-3CFB11495469}"/>
    <dgm:cxn modelId="{5DC0A1B0-519F-4231-8982-06E6FB6935C8}" type="presOf" srcId="{66C6FEE1-D8DF-49E2-BBE6-E69DA56D8E74}" destId="{766B3D5A-4B0F-468E-B54E-FE5365328F2C}" srcOrd="1" destOrd="0" presId="urn:microsoft.com/office/officeart/2005/8/layout/bList2"/>
    <dgm:cxn modelId="{19150DC0-0460-4899-BF5B-1EDCC2199BF5}" type="presOf" srcId="{6E082C97-867D-4CA8-A327-D62F5BC71937}" destId="{5B8AB45E-5DDA-42C4-8EB2-27BD00447242}" srcOrd="1" destOrd="0" presId="urn:microsoft.com/office/officeart/2005/8/layout/bList2"/>
    <dgm:cxn modelId="{DF9F1EC8-6F77-47FA-94DC-A29BE2F17541}" type="presOf" srcId="{26267D74-3778-46F0-B449-CC701138A3DA}" destId="{C9B15A53-183B-44C4-922D-906D217E10B2}" srcOrd="1" destOrd="0" presId="urn:microsoft.com/office/officeart/2005/8/layout/bList2"/>
    <dgm:cxn modelId="{7898D5E8-4382-48E0-B71A-CF5C10211F98}" type="presOf" srcId="{41AE6C28-8C45-4865-ADAA-9D953B43FF38}" destId="{6F5FD7DA-FC53-427A-89C1-F308B4B6C4E4}" srcOrd="0" destOrd="0" presId="urn:microsoft.com/office/officeart/2005/8/layout/bList2"/>
    <dgm:cxn modelId="{23B4CBF6-F66C-4A5D-A1C0-41E0DBD3B4BC}" srcId="{41FA8A1B-711C-4070-AA6A-6FB4A53A948E}" destId="{6E082C97-867D-4CA8-A327-D62F5BC71937}" srcOrd="0" destOrd="0" parTransId="{8083107E-440C-41DA-8F10-56FAA067DFDF}" sibTransId="{E7CF3976-A308-46AA-896A-101233A539AB}"/>
    <dgm:cxn modelId="{6992A8FC-65BD-45BF-BF48-EEC962109658}" type="presOf" srcId="{66C6FEE1-D8DF-49E2-BBE6-E69DA56D8E74}" destId="{A6D2C9EE-3D62-45B5-9436-075E01AB34A2}" srcOrd="0" destOrd="0" presId="urn:microsoft.com/office/officeart/2005/8/layout/bList2"/>
    <dgm:cxn modelId="{4DE4626A-280E-476C-9130-81B85E0C1CB1}" type="presParOf" srcId="{C5D01146-9F2F-49B2-8B0E-DF0F9DCE2E8B}" destId="{4950DDC7-6766-4007-B393-85A5EB3B418B}" srcOrd="0" destOrd="0" presId="urn:microsoft.com/office/officeart/2005/8/layout/bList2"/>
    <dgm:cxn modelId="{EAB98D3B-D1AE-4C1B-AB0B-338DD18C0198}" type="presParOf" srcId="{4950DDC7-6766-4007-B393-85A5EB3B418B}" destId="{00AD9C31-A3D8-4788-ACC1-DF3B9B089069}" srcOrd="0" destOrd="0" presId="urn:microsoft.com/office/officeart/2005/8/layout/bList2"/>
    <dgm:cxn modelId="{7AC81200-E096-4804-9DD3-255A4DEB5F5C}" type="presParOf" srcId="{4950DDC7-6766-4007-B393-85A5EB3B418B}" destId="{4E26F08D-2E1D-4DAC-9387-5D9FDB42D806}" srcOrd="1" destOrd="0" presId="urn:microsoft.com/office/officeart/2005/8/layout/bList2"/>
    <dgm:cxn modelId="{ED894BAD-CA34-45BE-9F87-67DCAE015740}" type="presParOf" srcId="{4950DDC7-6766-4007-B393-85A5EB3B418B}" destId="{5B8AB45E-5DDA-42C4-8EB2-27BD00447242}" srcOrd="2" destOrd="0" presId="urn:microsoft.com/office/officeart/2005/8/layout/bList2"/>
    <dgm:cxn modelId="{094DC193-9100-4F20-BF05-15221B649A27}" type="presParOf" srcId="{4950DDC7-6766-4007-B393-85A5EB3B418B}" destId="{B4A4BEA5-D1E4-4DCA-B99D-C393AFB53429}" srcOrd="3" destOrd="0" presId="urn:microsoft.com/office/officeart/2005/8/layout/bList2"/>
    <dgm:cxn modelId="{3D7105B6-C563-430B-B583-8189E486B460}" type="presParOf" srcId="{C5D01146-9F2F-49B2-8B0E-DF0F9DCE2E8B}" destId="{C4E707AB-9340-429F-9BAD-2005AF8F9D49}" srcOrd="1" destOrd="0" presId="urn:microsoft.com/office/officeart/2005/8/layout/bList2"/>
    <dgm:cxn modelId="{D674308F-C343-4523-8888-1167B116B009}" type="presParOf" srcId="{C5D01146-9F2F-49B2-8B0E-DF0F9DCE2E8B}" destId="{7982A8DB-7DEE-43F1-9918-476310C2F64D}" srcOrd="2" destOrd="0" presId="urn:microsoft.com/office/officeart/2005/8/layout/bList2"/>
    <dgm:cxn modelId="{E25C7616-D902-4C76-AEEA-9832F8554466}" type="presParOf" srcId="{7982A8DB-7DEE-43F1-9918-476310C2F64D}" destId="{ABD73F34-E600-466F-9B19-01F54AD6A599}" srcOrd="0" destOrd="0" presId="urn:microsoft.com/office/officeart/2005/8/layout/bList2"/>
    <dgm:cxn modelId="{1D2642CE-19A7-4CD2-A9AB-8B6525A2A24E}" type="presParOf" srcId="{7982A8DB-7DEE-43F1-9918-476310C2F64D}" destId="{A6D2C9EE-3D62-45B5-9436-075E01AB34A2}" srcOrd="1" destOrd="0" presId="urn:microsoft.com/office/officeart/2005/8/layout/bList2"/>
    <dgm:cxn modelId="{1C3D7CBC-2478-4494-AA1D-52AED79FD765}" type="presParOf" srcId="{7982A8DB-7DEE-43F1-9918-476310C2F64D}" destId="{766B3D5A-4B0F-468E-B54E-FE5365328F2C}" srcOrd="2" destOrd="0" presId="urn:microsoft.com/office/officeart/2005/8/layout/bList2"/>
    <dgm:cxn modelId="{052D890A-B077-424B-87E3-70A7DB2C47CC}" type="presParOf" srcId="{7982A8DB-7DEE-43F1-9918-476310C2F64D}" destId="{C5B45A2A-9017-4EC2-A68D-333EC9993D6B}" srcOrd="3" destOrd="0" presId="urn:microsoft.com/office/officeart/2005/8/layout/bList2"/>
    <dgm:cxn modelId="{7702BF7B-7613-41C6-8BFC-9C1E44B6EB99}" type="presParOf" srcId="{C5D01146-9F2F-49B2-8B0E-DF0F9DCE2E8B}" destId="{C3B9F5FF-7CE3-4FC7-84A1-C4948CDE1083}" srcOrd="3" destOrd="0" presId="urn:microsoft.com/office/officeart/2005/8/layout/bList2"/>
    <dgm:cxn modelId="{BBC89D4D-061F-477F-8440-93DDDDC340C4}" type="presParOf" srcId="{C5D01146-9F2F-49B2-8B0E-DF0F9DCE2E8B}" destId="{525FCA6A-A7E9-40B7-A072-F5759265AF1B}" srcOrd="4" destOrd="0" presId="urn:microsoft.com/office/officeart/2005/8/layout/bList2"/>
    <dgm:cxn modelId="{73254BA4-F116-4631-93A5-29D63222B6E1}" type="presParOf" srcId="{525FCA6A-A7E9-40B7-A072-F5759265AF1B}" destId="{3B596408-179F-47EF-B22A-501B97AF650B}" srcOrd="0" destOrd="0" presId="urn:microsoft.com/office/officeart/2005/8/layout/bList2"/>
    <dgm:cxn modelId="{7E4EA29E-6FAE-49FB-9D56-C1F174137755}" type="presParOf" srcId="{525FCA6A-A7E9-40B7-A072-F5759265AF1B}" destId="{AAAB4605-A907-4B28-9A35-03DF7B1F732E}" srcOrd="1" destOrd="0" presId="urn:microsoft.com/office/officeart/2005/8/layout/bList2"/>
    <dgm:cxn modelId="{1A2D0DBC-536F-40A5-9D93-5111FE98AD74}" type="presParOf" srcId="{525FCA6A-A7E9-40B7-A072-F5759265AF1B}" destId="{C9B15A53-183B-44C4-922D-906D217E10B2}" srcOrd="2" destOrd="0" presId="urn:microsoft.com/office/officeart/2005/8/layout/bList2"/>
    <dgm:cxn modelId="{0428EE8F-A666-4589-A759-350DA7DACF5A}" type="presParOf" srcId="{525FCA6A-A7E9-40B7-A072-F5759265AF1B}" destId="{F1E0C933-889C-428C-AFA0-F621D937D5CD}" srcOrd="3" destOrd="0" presId="urn:microsoft.com/office/officeart/2005/8/layout/bList2"/>
    <dgm:cxn modelId="{C7DD7FA4-E904-4026-B35F-3F6628F11338}" type="presParOf" srcId="{C5D01146-9F2F-49B2-8B0E-DF0F9DCE2E8B}" destId="{317EAB43-94EC-4654-981F-D4384D1F17E2}" srcOrd="5" destOrd="0" presId="urn:microsoft.com/office/officeart/2005/8/layout/bList2"/>
    <dgm:cxn modelId="{14E61C02-2BE1-4FF7-B6A3-66C8B15C666D}" type="presParOf" srcId="{C5D01146-9F2F-49B2-8B0E-DF0F9DCE2E8B}" destId="{EA947823-32E6-4EDD-8E92-909F17D0ED63}" srcOrd="6" destOrd="0" presId="urn:microsoft.com/office/officeart/2005/8/layout/bList2"/>
    <dgm:cxn modelId="{D86F43C1-2C7D-4D7D-9CB5-91F81629C77C}" type="presParOf" srcId="{EA947823-32E6-4EDD-8E92-909F17D0ED63}" destId="{18F482D0-B043-45BF-BBED-81B483C9AE72}" srcOrd="0" destOrd="0" presId="urn:microsoft.com/office/officeart/2005/8/layout/bList2"/>
    <dgm:cxn modelId="{D72A2ABC-AA7F-4454-84CA-FE34AC3BDC0B}" type="presParOf" srcId="{EA947823-32E6-4EDD-8E92-909F17D0ED63}" destId="{6F5FD7DA-FC53-427A-89C1-F308B4B6C4E4}" srcOrd="1" destOrd="0" presId="urn:microsoft.com/office/officeart/2005/8/layout/bList2"/>
    <dgm:cxn modelId="{5D145D97-BCBF-4C12-AB97-7558C7454F39}" type="presParOf" srcId="{EA947823-32E6-4EDD-8E92-909F17D0ED63}" destId="{C810C254-5A06-4520-92E0-6B88F04B0F47}" srcOrd="2" destOrd="0" presId="urn:microsoft.com/office/officeart/2005/8/layout/bList2"/>
    <dgm:cxn modelId="{B2C3DFF5-8A62-4562-A7AF-BDFE51D85AD4}" type="presParOf" srcId="{EA947823-32E6-4EDD-8E92-909F17D0ED63}" destId="{93140957-24D1-4469-9E5C-B482213F6236}" srcOrd="3" destOrd="0" presId="urn:microsoft.com/office/officeart/2005/8/layout/bList2"/>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08E786D-9E10-4720-9925-8EE8B76B8EED}" type="doc">
      <dgm:prSet loTypeId="urn:microsoft.com/office/officeart/2005/8/layout/cycle2" loCatId="cycle" qsTypeId="urn:microsoft.com/office/officeart/2005/8/quickstyle/3d2" qsCatId="3D" csTypeId="urn:microsoft.com/office/officeart/2005/8/colors/colorful3" csCatId="colorful" phldr="1"/>
      <dgm:spPr/>
      <dgm:t>
        <a:bodyPr/>
        <a:lstStyle/>
        <a:p>
          <a:endParaRPr lang="es-CO"/>
        </a:p>
      </dgm:t>
    </dgm:pt>
    <dgm:pt modelId="{B702151F-D587-4A78-9E8C-D9487BD6581E}">
      <dgm:prSet phldrT="[Texto]" custT="1"/>
      <dgm:spPr>
        <a:xfrm>
          <a:off x="3778747" y="1733"/>
          <a:ext cx="1777697" cy="1777697"/>
        </a:xfrm>
        <a:prstGeom prst="ellipse">
          <a:avLst/>
        </a:prstGeom>
        <a:gradFill rotWithShape="0">
          <a:gsLst>
            <a:gs pos="0">
              <a:srgbClr val="C30000">
                <a:hueOff val="0"/>
                <a:satOff val="0"/>
                <a:lumOff val="0"/>
                <a:alphaOff val="0"/>
                <a:satMod val="103000"/>
                <a:lumMod val="102000"/>
                <a:tint val="94000"/>
              </a:srgbClr>
            </a:gs>
            <a:gs pos="50000">
              <a:srgbClr val="C30000">
                <a:hueOff val="0"/>
                <a:satOff val="0"/>
                <a:lumOff val="0"/>
                <a:alphaOff val="0"/>
                <a:satMod val="110000"/>
                <a:lumMod val="100000"/>
                <a:shade val="100000"/>
              </a:srgbClr>
            </a:gs>
            <a:gs pos="100000">
              <a:srgbClr val="C30000">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pPr>
            <a:buNone/>
          </a:pPr>
          <a:r>
            <a:rPr lang="es-ES" sz="1600" b="1" dirty="0">
              <a:solidFill>
                <a:sysClr val="window" lastClr="FFFFFF"/>
              </a:solidFill>
              <a:latin typeface="Calibri" panose="020F0502020204030204"/>
              <a:ea typeface="+mn-ea"/>
              <a:cs typeface="+mn-cs"/>
            </a:rPr>
            <a:t>6 Supercades</a:t>
          </a:r>
          <a:endParaRPr lang="es-CO" sz="1600" b="1" dirty="0">
            <a:solidFill>
              <a:sysClr val="window" lastClr="FFFFFF"/>
            </a:solidFill>
            <a:latin typeface="Calibri" panose="020F0502020204030204"/>
            <a:ea typeface="+mn-ea"/>
            <a:cs typeface="+mn-cs"/>
          </a:endParaRPr>
        </a:p>
      </dgm:t>
    </dgm:pt>
    <dgm:pt modelId="{7EF27008-0AB7-4FE4-8E1C-88840B629186}" type="parTrans" cxnId="{557E40CA-9DA9-4B39-8FFD-E6EB97BCB87D}">
      <dgm:prSet/>
      <dgm:spPr/>
      <dgm:t>
        <a:bodyPr/>
        <a:lstStyle/>
        <a:p>
          <a:endParaRPr lang="es-CO" sz="1600" b="1"/>
        </a:p>
      </dgm:t>
    </dgm:pt>
    <dgm:pt modelId="{8C1F769A-C074-4FED-B82C-D2FFA8AC03A0}" type="sibTrans" cxnId="{557E40CA-9DA9-4B39-8FFD-E6EB97BCB87D}">
      <dgm:prSet custT="1"/>
      <dgm:spPr>
        <a:xfrm rot="2160000">
          <a:off x="5500664" y="1368135"/>
          <a:ext cx="474246" cy="599973"/>
        </a:xfrm>
        <a:prstGeom prst="rightArrow">
          <a:avLst>
            <a:gd name="adj1" fmla="val 60000"/>
            <a:gd name="adj2" fmla="val 50000"/>
          </a:avLst>
        </a:prstGeom>
        <a:solidFill>
          <a:srgbClr val="C30000">
            <a:hueOff val="0"/>
            <a:satOff val="0"/>
            <a:lumOff val="0"/>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pPr>
            <a:buNone/>
          </a:pPr>
          <a:endParaRPr lang="es-CO" sz="1600" b="1">
            <a:solidFill>
              <a:sysClr val="window" lastClr="FFFFFF"/>
            </a:solidFill>
            <a:latin typeface="Calibri" panose="020F0502020204030204"/>
            <a:ea typeface="+mn-ea"/>
            <a:cs typeface="+mn-cs"/>
          </a:endParaRPr>
        </a:p>
      </dgm:t>
    </dgm:pt>
    <dgm:pt modelId="{518A7B51-5D25-4C91-B7DB-D2B2C57A836B}">
      <dgm:prSet phldrT="[Texto]" custT="1"/>
      <dgm:spPr>
        <a:xfrm>
          <a:off x="5940847" y="1572590"/>
          <a:ext cx="1777697" cy="1777697"/>
        </a:xfrm>
        <a:prstGeom prst="ellipse">
          <a:avLst/>
        </a:prstGeom>
        <a:gradFill rotWithShape="0">
          <a:gsLst>
            <a:gs pos="0">
              <a:srgbClr val="C30000">
                <a:hueOff val="0"/>
                <a:satOff val="0"/>
                <a:lumOff val="-2892"/>
                <a:alphaOff val="0"/>
                <a:satMod val="103000"/>
                <a:lumMod val="102000"/>
                <a:tint val="94000"/>
              </a:srgbClr>
            </a:gs>
            <a:gs pos="50000">
              <a:srgbClr val="C30000">
                <a:hueOff val="0"/>
                <a:satOff val="0"/>
                <a:lumOff val="-2892"/>
                <a:alphaOff val="0"/>
                <a:satMod val="110000"/>
                <a:lumMod val="100000"/>
                <a:shade val="100000"/>
              </a:srgbClr>
            </a:gs>
            <a:gs pos="100000">
              <a:srgbClr val="C30000">
                <a:hueOff val="0"/>
                <a:satOff val="0"/>
                <a:lumOff val="-2892"/>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pPr>
            <a:buNone/>
          </a:pPr>
          <a:r>
            <a:rPr lang="es-ES" sz="1600" b="1" dirty="0">
              <a:solidFill>
                <a:sysClr val="window" lastClr="FFFFFF"/>
              </a:solidFill>
              <a:latin typeface="Calibri" panose="020F0502020204030204"/>
              <a:ea typeface="+mn-ea"/>
              <a:cs typeface="+mn-cs"/>
            </a:rPr>
            <a:t>13 Cades</a:t>
          </a:r>
          <a:endParaRPr lang="es-CO" sz="1600" b="1" dirty="0">
            <a:solidFill>
              <a:sysClr val="window" lastClr="FFFFFF"/>
            </a:solidFill>
            <a:latin typeface="Calibri" panose="020F0502020204030204"/>
            <a:ea typeface="+mn-ea"/>
            <a:cs typeface="+mn-cs"/>
          </a:endParaRPr>
        </a:p>
      </dgm:t>
    </dgm:pt>
    <dgm:pt modelId="{D0B4A11E-D2CB-46F8-9D31-B2107A844ADA}" type="parTrans" cxnId="{CD4AC292-E4FF-4A2A-8658-2399E0B5E2EE}">
      <dgm:prSet/>
      <dgm:spPr/>
      <dgm:t>
        <a:bodyPr/>
        <a:lstStyle/>
        <a:p>
          <a:endParaRPr lang="es-CO" sz="1600" b="1"/>
        </a:p>
      </dgm:t>
    </dgm:pt>
    <dgm:pt modelId="{13693FFC-4C85-40A8-805F-DC77513C1AA5}" type="sibTrans" cxnId="{CD4AC292-E4FF-4A2A-8658-2399E0B5E2EE}">
      <dgm:prSet custT="1"/>
      <dgm:spPr>
        <a:xfrm rot="6480000">
          <a:off x="6183796" y="3419538"/>
          <a:ext cx="474246" cy="599973"/>
        </a:xfrm>
        <a:prstGeom prst="rightArrow">
          <a:avLst>
            <a:gd name="adj1" fmla="val 60000"/>
            <a:gd name="adj2" fmla="val 50000"/>
          </a:avLst>
        </a:prstGeom>
        <a:solidFill>
          <a:srgbClr val="C30000">
            <a:hueOff val="0"/>
            <a:satOff val="0"/>
            <a:lumOff val="-2892"/>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pPr>
            <a:buNone/>
          </a:pPr>
          <a:endParaRPr lang="es-CO" sz="1600" b="1">
            <a:solidFill>
              <a:sysClr val="window" lastClr="FFFFFF"/>
            </a:solidFill>
            <a:latin typeface="Calibri" panose="020F0502020204030204"/>
            <a:ea typeface="+mn-ea"/>
            <a:cs typeface="+mn-cs"/>
          </a:endParaRPr>
        </a:p>
      </dgm:t>
    </dgm:pt>
    <dgm:pt modelId="{F82898D8-C950-467A-863F-ED531EE6E6CE}">
      <dgm:prSet phldrT="[Texto]" custT="1"/>
      <dgm:spPr>
        <a:xfrm>
          <a:off x="5114998" y="4114291"/>
          <a:ext cx="1777697" cy="1777697"/>
        </a:xfrm>
        <a:prstGeom prst="ellipse">
          <a:avLst/>
        </a:prstGeom>
        <a:gradFill rotWithShape="0">
          <a:gsLst>
            <a:gs pos="0">
              <a:srgbClr val="C30000">
                <a:hueOff val="0"/>
                <a:satOff val="0"/>
                <a:lumOff val="-5784"/>
                <a:alphaOff val="0"/>
                <a:satMod val="103000"/>
                <a:lumMod val="102000"/>
                <a:tint val="94000"/>
              </a:srgbClr>
            </a:gs>
            <a:gs pos="50000">
              <a:srgbClr val="C30000">
                <a:hueOff val="0"/>
                <a:satOff val="0"/>
                <a:lumOff val="-5784"/>
                <a:alphaOff val="0"/>
                <a:satMod val="110000"/>
                <a:lumMod val="100000"/>
                <a:shade val="100000"/>
              </a:srgbClr>
            </a:gs>
            <a:gs pos="100000">
              <a:srgbClr val="C30000">
                <a:hueOff val="0"/>
                <a:satOff val="0"/>
                <a:lumOff val="-5784"/>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pPr>
            <a:buNone/>
          </a:pPr>
          <a:r>
            <a:rPr lang="es-ES" sz="1600" b="1" i="0" dirty="0">
              <a:solidFill>
                <a:sysClr val="window" lastClr="FFFFFF"/>
              </a:solidFill>
              <a:latin typeface="Calibri" panose="020F0502020204030204"/>
              <a:ea typeface="+mn-ea"/>
              <a:cs typeface="+mn-cs"/>
            </a:rPr>
            <a:t>Archivo Central de Predios</a:t>
          </a:r>
          <a:endParaRPr lang="es-CO" sz="1600" b="1" i="0" dirty="0">
            <a:solidFill>
              <a:sysClr val="window" lastClr="FFFFFF"/>
            </a:solidFill>
            <a:latin typeface="Calibri" panose="020F0502020204030204"/>
            <a:ea typeface="+mn-ea"/>
            <a:cs typeface="+mn-cs"/>
          </a:endParaRPr>
        </a:p>
      </dgm:t>
    </dgm:pt>
    <dgm:pt modelId="{FBD5611B-179A-43F0-B890-E1D88D1A85BE}" type="parTrans" cxnId="{1AE96727-7D22-455D-84CE-924B12774BCE}">
      <dgm:prSet/>
      <dgm:spPr/>
      <dgm:t>
        <a:bodyPr/>
        <a:lstStyle/>
        <a:p>
          <a:endParaRPr lang="es-CO" sz="1600" b="1"/>
        </a:p>
      </dgm:t>
    </dgm:pt>
    <dgm:pt modelId="{7D9864F3-EBD5-4D45-A8F9-79B56C54EF5D}" type="sibTrans" cxnId="{1AE96727-7D22-455D-84CE-924B12774BCE}">
      <dgm:prSet custT="1"/>
      <dgm:spPr>
        <a:xfrm rot="10800000">
          <a:off x="4443895" y="4703154"/>
          <a:ext cx="474246" cy="599973"/>
        </a:xfrm>
        <a:prstGeom prst="rightArrow">
          <a:avLst>
            <a:gd name="adj1" fmla="val 60000"/>
            <a:gd name="adj2" fmla="val 50000"/>
          </a:avLst>
        </a:prstGeom>
        <a:solidFill>
          <a:srgbClr val="C30000">
            <a:hueOff val="0"/>
            <a:satOff val="0"/>
            <a:lumOff val="-5784"/>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pPr>
            <a:buNone/>
          </a:pPr>
          <a:endParaRPr lang="es-CO" sz="1600" b="1">
            <a:solidFill>
              <a:sysClr val="window" lastClr="FFFFFF"/>
            </a:solidFill>
            <a:latin typeface="Calibri" panose="020F0502020204030204"/>
            <a:ea typeface="+mn-ea"/>
            <a:cs typeface="+mn-cs"/>
          </a:endParaRPr>
        </a:p>
      </dgm:t>
    </dgm:pt>
    <dgm:pt modelId="{A271343A-0B58-41F2-8CFA-DAB868176D9D}">
      <dgm:prSet phldrT="[Texto]" custT="1"/>
      <dgm:spPr>
        <a:xfrm>
          <a:off x="2442496" y="4114291"/>
          <a:ext cx="1777697" cy="1777697"/>
        </a:xfrm>
        <a:prstGeom prst="ellipse">
          <a:avLst/>
        </a:prstGeom>
        <a:gradFill rotWithShape="0">
          <a:gsLst>
            <a:gs pos="0">
              <a:srgbClr val="C30000">
                <a:hueOff val="0"/>
                <a:satOff val="0"/>
                <a:lumOff val="-8676"/>
                <a:alphaOff val="0"/>
                <a:satMod val="103000"/>
                <a:lumMod val="102000"/>
                <a:tint val="94000"/>
              </a:srgbClr>
            </a:gs>
            <a:gs pos="50000">
              <a:srgbClr val="C30000">
                <a:hueOff val="0"/>
                <a:satOff val="0"/>
                <a:lumOff val="-8676"/>
                <a:alphaOff val="0"/>
                <a:satMod val="110000"/>
                <a:lumMod val="100000"/>
                <a:shade val="100000"/>
              </a:srgbClr>
            </a:gs>
            <a:gs pos="100000">
              <a:srgbClr val="C30000">
                <a:hueOff val="0"/>
                <a:satOff val="0"/>
                <a:lumOff val="-8676"/>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pPr>
            <a:buNone/>
          </a:pPr>
          <a:r>
            <a:rPr lang="es-ES" sz="1600" b="1" dirty="0">
              <a:solidFill>
                <a:sysClr val="window" lastClr="FFFFFF"/>
              </a:solidFill>
              <a:latin typeface="Calibri" panose="020F0502020204030204"/>
              <a:ea typeface="+mn-ea"/>
              <a:cs typeface="+mn-cs"/>
            </a:rPr>
            <a:t>Ferias de Servicio al ciudadano</a:t>
          </a:r>
          <a:endParaRPr lang="es-CO" sz="1600" b="1" dirty="0">
            <a:solidFill>
              <a:sysClr val="window" lastClr="FFFFFF"/>
            </a:solidFill>
            <a:latin typeface="Calibri" panose="020F0502020204030204"/>
            <a:ea typeface="+mn-ea"/>
            <a:cs typeface="+mn-cs"/>
          </a:endParaRPr>
        </a:p>
      </dgm:t>
    </dgm:pt>
    <dgm:pt modelId="{419D0BE8-6FF2-442E-895B-BC8DF5BFCF3E}" type="parTrans" cxnId="{BB84C9E3-C260-433A-AACA-0084514B860D}">
      <dgm:prSet/>
      <dgm:spPr/>
      <dgm:t>
        <a:bodyPr/>
        <a:lstStyle/>
        <a:p>
          <a:endParaRPr lang="es-CO" sz="1600" b="1"/>
        </a:p>
      </dgm:t>
    </dgm:pt>
    <dgm:pt modelId="{430AAB01-900B-40A6-88FA-256804AF80B5}" type="sibTrans" cxnId="{BB84C9E3-C260-433A-AACA-0084514B860D}">
      <dgm:prSet custT="1"/>
      <dgm:spPr>
        <a:xfrm rot="15120000">
          <a:off x="2685445" y="3445068"/>
          <a:ext cx="474246" cy="599973"/>
        </a:xfrm>
        <a:prstGeom prst="rightArrow">
          <a:avLst>
            <a:gd name="adj1" fmla="val 60000"/>
            <a:gd name="adj2" fmla="val 50000"/>
          </a:avLst>
        </a:prstGeom>
        <a:solidFill>
          <a:srgbClr val="C30000">
            <a:hueOff val="0"/>
            <a:satOff val="0"/>
            <a:lumOff val="-8676"/>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pPr>
            <a:buNone/>
          </a:pPr>
          <a:endParaRPr lang="es-CO" sz="1600" b="1">
            <a:solidFill>
              <a:sysClr val="window" lastClr="FFFFFF"/>
            </a:solidFill>
            <a:latin typeface="Calibri" panose="020F0502020204030204"/>
            <a:ea typeface="+mn-ea"/>
            <a:cs typeface="+mn-cs"/>
          </a:endParaRPr>
        </a:p>
      </dgm:t>
    </dgm:pt>
    <dgm:pt modelId="{C7C98EFE-FF1A-4BA7-8F28-52C3C69C2C7B}">
      <dgm:prSet phldrT="[Texto]" custT="1"/>
      <dgm:spPr>
        <a:xfrm>
          <a:off x="1616647" y="1572590"/>
          <a:ext cx="1777697" cy="1777697"/>
        </a:xfrm>
        <a:prstGeom prst="ellipse">
          <a:avLst/>
        </a:prstGeom>
        <a:gradFill rotWithShape="0">
          <a:gsLst>
            <a:gs pos="0">
              <a:srgbClr val="C30000">
                <a:hueOff val="0"/>
                <a:satOff val="0"/>
                <a:lumOff val="-11568"/>
                <a:alphaOff val="0"/>
                <a:satMod val="103000"/>
                <a:lumMod val="102000"/>
                <a:tint val="94000"/>
              </a:srgbClr>
            </a:gs>
            <a:gs pos="50000">
              <a:srgbClr val="C30000">
                <a:hueOff val="0"/>
                <a:satOff val="0"/>
                <a:lumOff val="-11568"/>
                <a:alphaOff val="0"/>
                <a:satMod val="110000"/>
                <a:lumMod val="100000"/>
                <a:shade val="100000"/>
              </a:srgbClr>
            </a:gs>
            <a:gs pos="100000">
              <a:srgbClr val="C30000">
                <a:hueOff val="0"/>
                <a:satOff val="0"/>
                <a:lumOff val="-11568"/>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gm:spPr>
      <dgm:t>
        <a:bodyPr/>
        <a:lstStyle/>
        <a:p>
          <a:pPr>
            <a:buNone/>
          </a:pPr>
          <a:r>
            <a:rPr lang="es-ES" sz="1400" b="1" dirty="0">
              <a:solidFill>
                <a:sysClr val="window" lastClr="FFFFFF"/>
              </a:solidFill>
              <a:latin typeface="Calibri" panose="020F0502020204030204"/>
              <a:ea typeface="+mn-ea"/>
              <a:cs typeface="+mn-cs"/>
            </a:rPr>
            <a:t>Citas de Atención Especializada</a:t>
          </a:r>
          <a:endParaRPr lang="es-CO" sz="1400" b="1" dirty="0">
            <a:solidFill>
              <a:sysClr val="window" lastClr="FFFFFF"/>
            </a:solidFill>
            <a:latin typeface="Calibri" panose="020F0502020204030204"/>
            <a:ea typeface="+mn-ea"/>
            <a:cs typeface="+mn-cs"/>
          </a:endParaRPr>
        </a:p>
      </dgm:t>
    </dgm:pt>
    <dgm:pt modelId="{10C220EC-7E6B-4C58-811A-71B47F3B4BE2}" type="parTrans" cxnId="{02EBFEA2-174B-4DF2-9D32-BE5710B2BB35}">
      <dgm:prSet/>
      <dgm:spPr/>
      <dgm:t>
        <a:bodyPr/>
        <a:lstStyle/>
        <a:p>
          <a:endParaRPr lang="es-CO"/>
        </a:p>
      </dgm:t>
    </dgm:pt>
    <dgm:pt modelId="{DEB3A9F2-E49E-46F8-A696-F4022C9240AF}" type="sibTrans" cxnId="{02EBFEA2-174B-4DF2-9D32-BE5710B2BB35}">
      <dgm:prSet/>
      <dgm:spPr>
        <a:xfrm rot="19440000">
          <a:off x="3338564" y="1383913"/>
          <a:ext cx="474246" cy="599973"/>
        </a:xfrm>
        <a:prstGeom prst="rightArrow">
          <a:avLst>
            <a:gd name="adj1" fmla="val 60000"/>
            <a:gd name="adj2" fmla="val 50000"/>
          </a:avLst>
        </a:prstGeom>
        <a:solidFill>
          <a:srgbClr val="C30000">
            <a:hueOff val="0"/>
            <a:satOff val="0"/>
            <a:lumOff val="-11568"/>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gm:spPr>
      <dgm:t>
        <a:bodyPr/>
        <a:lstStyle/>
        <a:p>
          <a:pPr>
            <a:buNone/>
          </a:pPr>
          <a:endParaRPr lang="es-CO">
            <a:solidFill>
              <a:sysClr val="window" lastClr="FFFFFF"/>
            </a:solidFill>
            <a:latin typeface="Calibri" panose="020F0502020204030204"/>
            <a:ea typeface="+mn-ea"/>
            <a:cs typeface="+mn-cs"/>
          </a:endParaRPr>
        </a:p>
      </dgm:t>
    </dgm:pt>
    <dgm:pt modelId="{6C3615C6-37EF-4A1A-B373-45F7FCD423DC}" type="pres">
      <dgm:prSet presAssocID="{908E786D-9E10-4720-9925-8EE8B76B8EED}" presName="cycle" presStyleCnt="0">
        <dgm:presLayoutVars>
          <dgm:dir/>
          <dgm:resizeHandles val="exact"/>
        </dgm:presLayoutVars>
      </dgm:prSet>
      <dgm:spPr/>
    </dgm:pt>
    <dgm:pt modelId="{2C89CFC4-71C8-4249-9F49-72025FB4F7B8}" type="pres">
      <dgm:prSet presAssocID="{B702151F-D587-4A78-9E8C-D9487BD6581E}" presName="node" presStyleLbl="node1" presStyleIdx="0" presStyleCnt="5">
        <dgm:presLayoutVars>
          <dgm:bulletEnabled val="1"/>
        </dgm:presLayoutVars>
      </dgm:prSet>
      <dgm:spPr/>
    </dgm:pt>
    <dgm:pt modelId="{CF96FD1C-B369-445A-BDCB-03477876F021}" type="pres">
      <dgm:prSet presAssocID="{8C1F769A-C074-4FED-B82C-D2FFA8AC03A0}" presName="sibTrans" presStyleLbl="sibTrans2D1" presStyleIdx="0" presStyleCnt="5"/>
      <dgm:spPr/>
    </dgm:pt>
    <dgm:pt modelId="{52661178-60F1-4E11-B247-7B6BCFA5FB2E}" type="pres">
      <dgm:prSet presAssocID="{8C1F769A-C074-4FED-B82C-D2FFA8AC03A0}" presName="connectorText" presStyleLbl="sibTrans2D1" presStyleIdx="0" presStyleCnt="5"/>
      <dgm:spPr/>
    </dgm:pt>
    <dgm:pt modelId="{1796FB59-C71C-40C0-A7E7-71E87A30AF8B}" type="pres">
      <dgm:prSet presAssocID="{518A7B51-5D25-4C91-B7DB-D2B2C57A836B}" presName="node" presStyleLbl="node1" presStyleIdx="1" presStyleCnt="5">
        <dgm:presLayoutVars>
          <dgm:bulletEnabled val="1"/>
        </dgm:presLayoutVars>
      </dgm:prSet>
      <dgm:spPr/>
    </dgm:pt>
    <dgm:pt modelId="{7A89B507-4A7F-47F7-A189-411E665662A3}" type="pres">
      <dgm:prSet presAssocID="{13693FFC-4C85-40A8-805F-DC77513C1AA5}" presName="sibTrans" presStyleLbl="sibTrans2D1" presStyleIdx="1" presStyleCnt="5"/>
      <dgm:spPr/>
    </dgm:pt>
    <dgm:pt modelId="{12050930-FBC2-4C9D-A5CA-CB89B03EE627}" type="pres">
      <dgm:prSet presAssocID="{13693FFC-4C85-40A8-805F-DC77513C1AA5}" presName="connectorText" presStyleLbl="sibTrans2D1" presStyleIdx="1" presStyleCnt="5"/>
      <dgm:spPr/>
    </dgm:pt>
    <dgm:pt modelId="{98FDB200-366D-4CBA-843A-A05113E72024}" type="pres">
      <dgm:prSet presAssocID="{F82898D8-C950-467A-863F-ED531EE6E6CE}" presName="node" presStyleLbl="node1" presStyleIdx="2" presStyleCnt="5">
        <dgm:presLayoutVars>
          <dgm:bulletEnabled val="1"/>
        </dgm:presLayoutVars>
      </dgm:prSet>
      <dgm:spPr/>
    </dgm:pt>
    <dgm:pt modelId="{02AB6F8D-8189-45F5-81D9-9E0D6E7554CB}" type="pres">
      <dgm:prSet presAssocID="{7D9864F3-EBD5-4D45-A8F9-79B56C54EF5D}" presName="sibTrans" presStyleLbl="sibTrans2D1" presStyleIdx="2" presStyleCnt="5"/>
      <dgm:spPr/>
    </dgm:pt>
    <dgm:pt modelId="{37ACD1CE-BBA7-449B-A9AB-7C5B74F6BE49}" type="pres">
      <dgm:prSet presAssocID="{7D9864F3-EBD5-4D45-A8F9-79B56C54EF5D}" presName="connectorText" presStyleLbl="sibTrans2D1" presStyleIdx="2" presStyleCnt="5"/>
      <dgm:spPr/>
    </dgm:pt>
    <dgm:pt modelId="{CA390929-AB60-4543-B192-9E5AC0EA0B11}" type="pres">
      <dgm:prSet presAssocID="{A271343A-0B58-41F2-8CFA-DAB868176D9D}" presName="node" presStyleLbl="node1" presStyleIdx="3" presStyleCnt="5">
        <dgm:presLayoutVars>
          <dgm:bulletEnabled val="1"/>
        </dgm:presLayoutVars>
      </dgm:prSet>
      <dgm:spPr/>
    </dgm:pt>
    <dgm:pt modelId="{645F4C08-E088-4B50-B07A-16A4A035D532}" type="pres">
      <dgm:prSet presAssocID="{430AAB01-900B-40A6-88FA-256804AF80B5}" presName="sibTrans" presStyleLbl="sibTrans2D1" presStyleIdx="3" presStyleCnt="5"/>
      <dgm:spPr/>
    </dgm:pt>
    <dgm:pt modelId="{F8291C14-E1D5-469D-A0D2-6BE6CB8A4CCC}" type="pres">
      <dgm:prSet presAssocID="{430AAB01-900B-40A6-88FA-256804AF80B5}" presName="connectorText" presStyleLbl="sibTrans2D1" presStyleIdx="3" presStyleCnt="5"/>
      <dgm:spPr/>
    </dgm:pt>
    <dgm:pt modelId="{851BC056-BCBE-46C6-AF42-E262E2A2F6B1}" type="pres">
      <dgm:prSet presAssocID="{C7C98EFE-FF1A-4BA7-8F28-52C3C69C2C7B}" presName="node" presStyleLbl="node1" presStyleIdx="4" presStyleCnt="5" custScaleX="105270">
        <dgm:presLayoutVars>
          <dgm:bulletEnabled val="1"/>
        </dgm:presLayoutVars>
      </dgm:prSet>
      <dgm:spPr/>
    </dgm:pt>
    <dgm:pt modelId="{9E214844-34A6-4474-8744-40FA56A4AD6B}" type="pres">
      <dgm:prSet presAssocID="{DEB3A9F2-E49E-46F8-A696-F4022C9240AF}" presName="sibTrans" presStyleLbl="sibTrans2D1" presStyleIdx="4" presStyleCnt="5"/>
      <dgm:spPr/>
    </dgm:pt>
    <dgm:pt modelId="{17B07F8F-48B6-44C1-BC5F-95A5C9A6FF7F}" type="pres">
      <dgm:prSet presAssocID="{DEB3A9F2-E49E-46F8-A696-F4022C9240AF}" presName="connectorText" presStyleLbl="sibTrans2D1" presStyleIdx="4" presStyleCnt="5"/>
      <dgm:spPr/>
    </dgm:pt>
  </dgm:ptLst>
  <dgm:cxnLst>
    <dgm:cxn modelId="{21AE8912-7E8E-45DA-9679-185DF40FD27A}" type="presOf" srcId="{B702151F-D587-4A78-9E8C-D9487BD6581E}" destId="{2C89CFC4-71C8-4249-9F49-72025FB4F7B8}" srcOrd="0" destOrd="0" presId="urn:microsoft.com/office/officeart/2005/8/layout/cycle2"/>
    <dgm:cxn modelId="{91F3291C-9171-400D-B16A-498BCD63F917}" type="presOf" srcId="{DEB3A9F2-E49E-46F8-A696-F4022C9240AF}" destId="{17B07F8F-48B6-44C1-BC5F-95A5C9A6FF7F}" srcOrd="1" destOrd="0" presId="urn:microsoft.com/office/officeart/2005/8/layout/cycle2"/>
    <dgm:cxn modelId="{8AC5A921-1772-46B3-9A91-4D791FBA4355}" type="presOf" srcId="{7D9864F3-EBD5-4D45-A8F9-79B56C54EF5D}" destId="{37ACD1CE-BBA7-449B-A9AB-7C5B74F6BE49}" srcOrd="1" destOrd="0" presId="urn:microsoft.com/office/officeart/2005/8/layout/cycle2"/>
    <dgm:cxn modelId="{1AE96727-7D22-455D-84CE-924B12774BCE}" srcId="{908E786D-9E10-4720-9925-8EE8B76B8EED}" destId="{F82898D8-C950-467A-863F-ED531EE6E6CE}" srcOrd="2" destOrd="0" parTransId="{FBD5611B-179A-43F0-B890-E1D88D1A85BE}" sibTransId="{7D9864F3-EBD5-4D45-A8F9-79B56C54EF5D}"/>
    <dgm:cxn modelId="{CF084436-163F-4F76-B744-BE5E7A826E2D}" type="presOf" srcId="{13693FFC-4C85-40A8-805F-DC77513C1AA5}" destId="{12050930-FBC2-4C9D-A5CA-CB89B03EE627}" srcOrd="1" destOrd="0" presId="urn:microsoft.com/office/officeart/2005/8/layout/cycle2"/>
    <dgm:cxn modelId="{AF67C152-0558-4323-8E63-99E52248683A}" type="presOf" srcId="{430AAB01-900B-40A6-88FA-256804AF80B5}" destId="{645F4C08-E088-4B50-B07A-16A4A035D532}" srcOrd="0" destOrd="0" presId="urn:microsoft.com/office/officeart/2005/8/layout/cycle2"/>
    <dgm:cxn modelId="{1575A080-250E-44E5-8628-3B77F6C9584C}" type="presOf" srcId="{8C1F769A-C074-4FED-B82C-D2FFA8AC03A0}" destId="{CF96FD1C-B369-445A-BDCB-03477876F021}" srcOrd="0" destOrd="0" presId="urn:microsoft.com/office/officeart/2005/8/layout/cycle2"/>
    <dgm:cxn modelId="{CD4AC292-E4FF-4A2A-8658-2399E0B5E2EE}" srcId="{908E786D-9E10-4720-9925-8EE8B76B8EED}" destId="{518A7B51-5D25-4C91-B7DB-D2B2C57A836B}" srcOrd="1" destOrd="0" parTransId="{D0B4A11E-D2CB-46F8-9D31-B2107A844ADA}" sibTransId="{13693FFC-4C85-40A8-805F-DC77513C1AA5}"/>
    <dgm:cxn modelId="{2F4DCA92-9DB2-46A9-8EE7-8ED2B390D2EC}" type="presOf" srcId="{430AAB01-900B-40A6-88FA-256804AF80B5}" destId="{F8291C14-E1D5-469D-A0D2-6BE6CB8A4CCC}" srcOrd="1" destOrd="0" presId="urn:microsoft.com/office/officeart/2005/8/layout/cycle2"/>
    <dgm:cxn modelId="{D889E89E-AA5B-4B13-8A30-D8FD00D85C3E}" type="presOf" srcId="{518A7B51-5D25-4C91-B7DB-D2B2C57A836B}" destId="{1796FB59-C71C-40C0-A7E7-71E87A30AF8B}" srcOrd="0" destOrd="0" presId="urn:microsoft.com/office/officeart/2005/8/layout/cycle2"/>
    <dgm:cxn modelId="{02EBFEA2-174B-4DF2-9D32-BE5710B2BB35}" srcId="{908E786D-9E10-4720-9925-8EE8B76B8EED}" destId="{C7C98EFE-FF1A-4BA7-8F28-52C3C69C2C7B}" srcOrd="4" destOrd="0" parTransId="{10C220EC-7E6B-4C58-811A-71B47F3B4BE2}" sibTransId="{DEB3A9F2-E49E-46F8-A696-F4022C9240AF}"/>
    <dgm:cxn modelId="{84DF64A8-7945-4EAC-A7B0-CF24139B2328}" type="presOf" srcId="{A271343A-0B58-41F2-8CFA-DAB868176D9D}" destId="{CA390929-AB60-4543-B192-9E5AC0EA0B11}" srcOrd="0" destOrd="0" presId="urn:microsoft.com/office/officeart/2005/8/layout/cycle2"/>
    <dgm:cxn modelId="{07419CBA-435A-4A81-A28C-F9712247F07F}" type="presOf" srcId="{13693FFC-4C85-40A8-805F-DC77513C1AA5}" destId="{7A89B507-4A7F-47F7-A189-411E665662A3}" srcOrd="0" destOrd="0" presId="urn:microsoft.com/office/officeart/2005/8/layout/cycle2"/>
    <dgm:cxn modelId="{10E615C2-C60C-4522-8ABF-126E88238A60}" type="presOf" srcId="{8C1F769A-C074-4FED-B82C-D2FFA8AC03A0}" destId="{52661178-60F1-4E11-B247-7B6BCFA5FB2E}" srcOrd="1" destOrd="0" presId="urn:microsoft.com/office/officeart/2005/8/layout/cycle2"/>
    <dgm:cxn modelId="{66AD86C6-2322-44A8-8390-BFDDFBB274EB}" type="presOf" srcId="{7D9864F3-EBD5-4D45-A8F9-79B56C54EF5D}" destId="{02AB6F8D-8189-45F5-81D9-9E0D6E7554CB}" srcOrd="0" destOrd="0" presId="urn:microsoft.com/office/officeart/2005/8/layout/cycle2"/>
    <dgm:cxn modelId="{281CE7C8-56A1-4328-BC83-6E5FF91592E8}" type="presOf" srcId="{F82898D8-C950-467A-863F-ED531EE6E6CE}" destId="{98FDB200-366D-4CBA-843A-A05113E72024}" srcOrd="0" destOrd="0" presId="urn:microsoft.com/office/officeart/2005/8/layout/cycle2"/>
    <dgm:cxn modelId="{8C9500C9-4908-40F1-912F-32C523782DAE}" type="presOf" srcId="{C7C98EFE-FF1A-4BA7-8F28-52C3C69C2C7B}" destId="{851BC056-BCBE-46C6-AF42-E262E2A2F6B1}" srcOrd="0" destOrd="0" presId="urn:microsoft.com/office/officeart/2005/8/layout/cycle2"/>
    <dgm:cxn modelId="{557E40CA-9DA9-4B39-8FFD-E6EB97BCB87D}" srcId="{908E786D-9E10-4720-9925-8EE8B76B8EED}" destId="{B702151F-D587-4A78-9E8C-D9487BD6581E}" srcOrd="0" destOrd="0" parTransId="{7EF27008-0AB7-4FE4-8E1C-88840B629186}" sibTransId="{8C1F769A-C074-4FED-B82C-D2FFA8AC03A0}"/>
    <dgm:cxn modelId="{BB84C9E3-C260-433A-AACA-0084514B860D}" srcId="{908E786D-9E10-4720-9925-8EE8B76B8EED}" destId="{A271343A-0B58-41F2-8CFA-DAB868176D9D}" srcOrd="3" destOrd="0" parTransId="{419D0BE8-6FF2-442E-895B-BC8DF5BFCF3E}" sibTransId="{430AAB01-900B-40A6-88FA-256804AF80B5}"/>
    <dgm:cxn modelId="{A4A964E7-9203-4895-93E1-9EDF8A359477}" type="presOf" srcId="{DEB3A9F2-E49E-46F8-A696-F4022C9240AF}" destId="{9E214844-34A6-4474-8744-40FA56A4AD6B}" srcOrd="0" destOrd="0" presId="urn:microsoft.com/office/officeart/2005/8/layout/cycle2"/>
    <dgm:cxn modelId="{5BB512F0-D2CB-4242-B6D2-CA5FB31F7B53}" type="presOf" srcId="{908E786D-9E10-4720-9925-8EE8B76B8EED}" destId="{6C3615C6-37EF-4A1A-B373-45F7FCD423DC}" srcOrd="0" destOrd="0" presId="urn:microsoft.com/office/officeart/2005/8/layout/cycle2"/>
    <dgm:cxn modelId="{4DB75F2F-7A47-485D-98FB-E691F67533F9}" type="presParOf" srcId="{6C3615C6-37EF-4A1A-B373-45F7FCD423DC}" destId="{2C89CFC4-71C8-4249-9F49-72025FB4F7B8}" srcOrd="0" destOrd="0" presId="urn:microsoft.com/office/officeart/2005/8/layout/cycle2"/>
    <dgm:cxn modelId="{FBB91A09-A54C-4FAB-BD08-052011B82963}" type="presParOf" srcId="{6C3615C6-37EF-4A1A-B373-45F7FCD423DC}" destId="{CF96FD1C-B369-445A-BDCB-03477876F021}" srcOrd="1" destOrd="0" presId="urn:microsoft.com/office/officeart/2005/8/layout/cycle2"/>
    <dgm:cxn modelId="{810654C2-D6A9-430F-97F8-909D65BF2764}" type="presParOf" srcId="{CF96FD1C-B369-445A-BDCB-03477876F021}" destId="{52661178-60F1-4E11-B247-7B6BCFA5FB2E}" srcOrd="0" destOrd="0" presId="urn:microsoft.com/office/officeart/2005/8/layout/cycle2"/>
    <dgm:cxn modelId="{900E8A7B-D358-4CC5-8F07-39BB20834747}" type="presParOf" srcId="{6C3615C6-37EF-4A1A-B373-45F7FCD423DC}" destId="{1796FB59-C71C-40C0-A7E7-71E87A30AF8B}" srcOrd="2" destOrd="0" presId="urn:microsoft.com/office/officeart/2005/8/layout/cycle2"/>
    <dgm:cxn modelId="{E4D248A4-7633-4E3E-AECD-84CE724B3666}" type="presParOf" srcId="{6C3615C6-37EF-4A1A-B373-45F7FCD423DC}" destId="{7A89B507-4A7F-47F7-A189-411E665662A3}" srcOrd="3" destOrd="0" presId="urn:microsoft.com/office/officeart/2005/8/layout/cycle2"/>
    <dgm:cxn modelId="{43608F53-F4E2-4276-9530-CFC9F524F2AF}" type="presParOf" srcId="{7A89B507-4A7F-47F7-A189-411E665662A3}" destId="{12050930-FBC2-4C9D-A5CA-CB89B03EE627}" srcOrd="0" destOrd="0" presId="urn:microsoft.com/office/officeart/2005/8/layout/cycle2"/>
    <dgm:cxn modelId="{5B2A1E8F-34DE-4394-8CF5-78E435B79C74}" type="presParOf" srcId="{6C3615C6-37EF-4A1A-B373-45F7FCD423DC}" destId="{98FDB200-366D-4CBA-843A-A05113E72024}" srcOrd="4" destOrd="0" presId="urn:microsoft.com/office/officeart/2005/8/layout/cycle2"/>
    <dgm:cxn modelId="{57460CAD-DB87-4C2C-B2FF-9D1CE80DD8CB}" type="presParOf" srcId="{6C3615C6-37EF-4A1A-B373-45F7FCD423DC}" destId="{02AB6F8D-8189-45F5-81D9-9E0D6E7554CB}" srcOrd="5" destOrd="0" presId="urn:microsoft.com/office/officeart/2005/8/layout/cycle2"/>
    <dgm:cxn modelId="{F0292B26-D4DA-47F3-A13A-AE5985EFE3A3}" type="presParOf" srcId="{02AB6F8D-8189-45F5-81D9-9E0D6E7554CB}" destId="{37ACD1CE-BBA7-449B-A9AB-7C5B74F6BE49}" srcOrd="0" destOrd="0" presId="urn:microsoft.com/office/officeart/2005/8/layout/cycle2"/>
    <dgm:cxn modelId="{67E5B241-C9D2-4691-A58D-ECA5F5396469}" type="presParOf" srcId="{6C3615C6-37EF-4A1A-B373-45F7FCD423DC}" destId="{CA390929-AB60-4543-B192-9E5AC0EA0B11}" srcOrd="6" destOrd="0" presId="urn:microsoft.com/office/officeart/2005/8/layout/cycle2"/>
    <dgm:cxn modelId="{C291EF0A-79CC-42F9-B65E-AB2519591570}" type="presParOf" srcId="{6C3615C6-37EF-4A1A-B373-45F7FCD423DC}" destId="{645F4C08-E088-4B50-B07A-16A4A035D532}" srcOrd="7" destOrd="0" presId="urn:microsoft.com/office/officeart/2005/8/layout/cycle2"/>
    <dgm:cxn modelId="{14EC85E6-681D-4E86-A1D9-ADAFFA574626}" type="presParOf" srcId="{645F4C08-E088-4B50-B07A-16A4A035D532}" destId="{F8291C14-E1D5-469D-A0D2-6BE6CB8A4CCC}" srcOrd="0" destOrd="0" presId="urn:microsoft.com/office/officeart/2005/8/layout/cycle2"/>
    <dgm:cxn modelId="{FD0DB4D7-6194-4D46-BDAD-0059E22841ED}" type="presParOf" srcId="{6C3615C6-37EF-4A1A-B373-45F7FCD423DC}" destId="{851BC056-BCBE-46C6-AF42-E262E2A2F6B1}" srcOrd="8" destOrd="0" presId="urn:microsoft.com/office/officeart/2005/8/layout/cycle2"/>
    <dgm:cxn modelId="{6D2C53EC-56ED-4860-8725-EBFFF034EA72}" type="presParOf" srcId="{6C3615C6-37EF-4A1A-B373-45F7FCD423DC}" destId="{9E214844-34A6-4474-8744-40FA56A4AD6B}" srcOrd="9" destOrd="0" presId="urn:microsoft.com/office/officeart/2005/8/layout/cycle2"/>
    <dgm:cxn modelId="{B0CE93ED-7E2C-480A-B1D0-2CA056C979E4}" type="presParOf" srcId="{9E214844-34A6-4474-8744-40FA56A4AD6B}" destId="{17B07F8F-48B6-44C1-BC5F-95A5C9A6FF7F}"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dgm:spPr>
        <a:xfrm>
          <a:off x="435927" y="183231"/>
          <a:ext cx="7912617" cy="778810"/>
        </a:xfrm>
        <a:prstGeom prst="rect">
          <a:avLst/>
        </a:prstGeom>
        <a:noFill/>
        <a:ln>
          <a:solidFill>
            <a:srgbClr val="FF0000"/>
          </a:solidFill>
        </a:ln>
        <a:effectLst/>
        <a:scene3d>
          <a:camera prst="orthographicFront"/>
          <a:lightRig rig="flat" dir="t"/>
        </a:scene3d>
        <a:sp3d prstMaterial="dkEdge">
          <a:bevelT w="8200" h="38100"/>
        </a:sp3d>
      </dgm:spPr>
      <dgm:t>
        <a:bodyPr/>
        <a:lstStyle/>
        <a:p>
          <a:pPr rtl="0">
            <a:buNone/>
          </a:pPr>
          <a:r>
            <a:rPr lang="es-ES" b="1" dirty="0">
              <a:solidFill>
                <a:sysClr val="windowText" lastClr="000000"/>
              </a:solidFill>
              <a:latin typeface="Calibri" panose="020F0502020204030204"/>
              <a:ea typeface="+mn-ea"/>
              <a:cs typeface="+mn-cs"/>
            </a:rPr>
            <a:t>Canal presencial</a:t>
          </a:r>
          <a:endParaRPr lang="es-CO" b="0" dirty="0">
            <a:solidFill>
              <a:sysClr val="windowText" lastClr="000000"/>
            </a:solidFill>
            <a:latin typeface="Calibri" panose="020F0502020204030204"/>
            <a:ea typeface="+mn-ea"/>
            <a:cs typeface="+mn-cs"/>
          </a:endParaRPr>
        </a:p>
      </dgm:t>
    </dgm:pt>
    <dgm:pt modelId="{49A7AAE3-ADDA-4AC7-981D-A103867EDAEF}" type="parTrans" cxnId="{4A19A4DD-5BAD-4CA3-8E00-019D653F29BC}">
      <dgm:prSet/>
      <dgm:spPr/>
      <dgm:t>
        <a:bodyPr/>
        <a:lstStyle/>
        <a:p>
          <a:endParaRPr lang="es-ES"/>
        </a:p>
      </dgm:t>
    </dgm:pt>
    <dgm:pt modelId="{FF9EDFEE-DC99-4D7A-84B2-CB9624B3496E}" type="sibTrans" cxnId="{4A19A4DD-5BAD-4CA3-8E00-019D653F29BC}">
      <dgm:prSet/>
      <dgm:spPr>
        <a:xfrm>
          <a:off x="-6149021" y="-940761"/>
          <a:ext cx="7319670" cy="7319670"/>
        </a:xfrm>
        <a:prstGeom prst="blockArc">
          <a:avLst>
            <a:gd name="adj1" fmla="val 18900000"/>
            <a:gd name="adj2" fmla="val 2700000"/>
            <a:gd name="adj3" fmla="val 295"/>
          </a:avLst>
        </a:prstGeom>
        <a:noFill/>
        <a:ln w="12700" cap="flat" cmpd="sng" algn="ctr">
          <a:solidFill>
            <a:srgbClr val="C30000">
              <a:hueOff val="0"/>
              <a:satOff val="0"/>
              <a:lumOff val="0"/>
              <a:alphaOff val="0"/>
            </a:srgbClr>
          </a:solidFill>
          <a:prstDash val="solid"/>
          <a:miter lim="800000"/>
        </a:ln>
        <a:effectLst/>
      </dgm:spPr>
      <dgm:t>
        <a:bodyPr/>
        <a:lstStyle/>
        <a:p>
          <a:endParaRPr lang="es-ES"/>
        </a:p>
      </dgm:t>
    </dgm:pt>
    <dgm:pt modelId="{273644C8-EC66-40E8-91E0-5854D02BB794}">
      <dgm:prSet/>
      <dgm:spPr>
        <a:xfrm>
          <a:off x="906871" y="1145056"/>
          <a:ext cx="7441674" cy="572528"/>
        </a:xfrm>
        <a:prstGeom prst="rect">
          <a:avLst/>
        </a:prstGeom>
        <a:noFill/>
        <a:ln>
          <a:solidFill>
            <a:srgbClr val="DC3A51"/>
          </a:solidFill>
        </a:ln>
        <a:effectLst/>
        <a:scene3d>
          <a:camera prst="orthographicFront"/>
          <a:lightRig rig="flat" dir="t"/>
        </a:scene3d>
        <a:sp3d prstMaterial="dkEdge">
          <a:bevelT w="8200" h="38100"/>
        </a:sp3d>
      </dgm:spPr>
      <dgm:t>
        <a:bodyPr/>
        <a:lstStyle/>
        <a:p>
          <a:pPr>
            <a:buNone/>
          </a:pPr>
          <a:r>
            <a:rPr lang="es-ES" b="1" dirty="0">
              <a:solidFill>
                <a:sysClr val="windowText" lastClr="000000"/>
              </a:solidFill>
              <a:latin typeface="Calibri" panose="020F0502020204030204"/>
              <a:ea typeface="+mn-ea"/>
              <a:cs typeface="+mn-cs"/>
            </a:rPr>
            <a:t>Canal telefónico</a:t>
          </a:r>
          <a:endParaRPr lang="es-ES" dirty="0">
            <a:solidFill>
              <a:sysClr val="windowText" lastClr="000000"/>
            </a:solidFill>
            <a:latin typeface="Calibri" panose="020F0502020204030204"/>
            <a:ea typeface="+mn-ea"/>
            <a:cs typeface="+mn-cs"/>
          </a:endParaRPr>
        </a:p>
      </dgm:t>
    </dgm:pt>
    <dgm:pt modelId="{F1DF986B-2863-4070-92B1-E6E6490CFB6D}" type="parTrans" cxnId="{2E0A76DB-99DE-4CF0-B869-48B291073382}">
      <dgm:prSet/>
      <dgm:spPr/>
      <dgm:t>
        <a:bodyPr/>
        <a:lstStyle/>
        <a:p>
          <a:endParaRPr lang="es-ES"/>
        </a:p>
      </dgm:t>
    </dgm:pt>
    <dgm:pt modelId="{59435E1A-D0C4-485F-BB92-DBB8ADFF0E99}" type="sibTrans" cxnId="{2E0A76DB-99DE-4CF0-B869-48B291073382}">
      <dgm:prSet/>
      <dgm:spPr/>
      <dgm:t>
        <a:bodyPr/>
        <a:lstStyle/>
        <a:p>
          <a:endParaRPr lang="es-ES"/>
        </a:p>
      </dgm:t>
    </dgm:pt>
    <dgm:pt modelId="{267340BF-DB32-4406-82EC-3C496065410E}">
      <dgm:prSet/>
      <dgm:spPr>
        <a:xfrm>
          <a:off x="1122221" y="2003740"/>
          <a:ext cx="7226323" cy="572528"/>
        </a:xfrm>
        <a:prstGeom prst="rect">
          <a:avLst/>
        </a:prstGeom>
        <a:noFill/>
        <a:ln>
          <a:solidFill>
            <a:srgbClr val="DC3A51"/>
          </a:solidFill>
        </a:ln>
        <a:effectLst/>
        <a:scene3d>
          <a:camera prst="orthographicFront"/>
          <a:lightRig rig="flat" dir="t"/>
        </a:scene3d>
        <a:sp3d prstMaterial="dkEdge">
          <a:bevelT w="8200" h="38100"/>
        </a:sp3d>
      </dgm:spPr>
      <dgm:t>
        <a:bodyPr/>
        <a:lstStyle/>
        <a:p>
          <a:pPr>
            <a:buNone/>
          </a:pPr>
          <a:r>
            <a:rPr lang="es-ES" b="1" dirty="0">
              <a:solidFill>
                <a:sysClr val="windowText" lastClr="000000"/>
              </a:solidFill>
              <a:latin typeface="Calibri" panose="020F0502020204030204"/>
              <a:ea typeface="+mn-ea"/>
              <a:cs typeface="+mn-cs"/>
            </a:rPr>
            <a:t>Canal virtual</a:t>
          </a:r>
          <a:endParaRPr lang="es-ES" dirty="0">
            <a:solidFill>
              <a:sysClr val="windowText" lastClr="000000"/>
            </a:solidFill>
            <a:latin typeface="Calibri" panose="020F0502020204030204"/>
            <a:ea typeface="+mn-ea"/>
            <a:cs typeface="+mn-cs"/>
          </a:endParaRPr>
        </a:p>
      </dgm:t>
    </dgm:pt>
    <dgm:pt modelId="{0EB126B4-DE4D-4B7F-9D7B-57EA4E403DBE}" type="parTrans" cxnId="{CC35ACE5-3364-4161-9F6F-8C254A24D189}">
      <dgm:prSet/>
      <dgm:spPr/>
      <dgm:t>
        <a:bodyPr/>
        <a:lstStyle/>
        <a:p>
          <a:endParaRPr lang="es-ES"/>
        </a:p>
      </dgm:t>
    </dgm:pt>
    <dgm:pt modelId="{1C4C1B4E-5B88-4D8D-8136-1FA5AE245D50}" type="sibTrans" cxnId="{CC35ACE5-3364-4161-9F6F-8C254A24D189}">
      <dgm:prSet/>
      <dgm:spPr/>
      <dgm:t>
        <a:bodyPr/>
        <a:lstStyle/>
        <a:p>
          <a:endParaRPr lang="es-ES"/>
        </a:p>
      </dgm:t>
    </dgm:pt>
    <dgm:pt modelId="{636B5CF9-1603-43D4-8C93-7E5F4E75BE4F}">
      <dgm:prSet/>
      <dgm:spPr>
        <a:xfrm>
          <a:off x="906871" y="3720563"/>
          <a:ext cx="7441674" cy="572528"/>
        </a:xfrm>
        <a:prstGeom prst="rect">
          <a:avLst/>
        </a:prstGeom>
        <a:solidFill>
          <a:sysClr val="window" lastClr="FFFFFF"/>
        </a:solidFill>
        <a:ln>
          <a:solidFill>
            <a:srgbClr val="DC3A51"/>
          </a:solidFill>
        </a:ln>
        <a:effectLst/>
        <a:scene3d>
          <a:camera prst="orthographicFront"/>
          <a:lightRig rig="flat" dir="t"/>
        </a:scene3d>
        <a:sp3d prstMaterial="dkEdge">
          <a:bevelT w="8200" h="38100"/>
        </a:sp3d>
      </dgm:spPr>
      <dgm:t>
        <a:bodyPr/>
        <a:lstStyle/>
        <a:p>
          <a:pPr>
            <a:buNone/>
          </a:pPr>
          <a:r>
            <a:rPr lang="es-ES" b="1" dirty="0">
              <a:solidFill>
                <a:sysClr val="windowText" lastClr="000000"/>
              </a:solidFill>
              <a:latin typeface="Calibri" panose="020F0502020204030204"/>
              <a:ea typeface="+mn-ea"/>
              <a:cs typeface="+mn-cs"/>
            </a:rPr>
            <a:t>Atención preferencial</a:t>
          </a:r>
          <a:endParaRPr lang="es-ES" dirty="0">
            <a:solidFill>
              <a:sysClr val="windowText" lastClr="000000"/>
            </a:solidFill>
            <a:latin typeface="Calibri" panose="020F0502020204030204"/>
            <a:ea typeface="+mn-ea"/>
            <a:cs typeface="+mn-cs"/>
          </a:endParaRPr>
        </a:p>
      </dgm:t>
    </dgm:pt>
    <dgm:pt modelId="{A4ADFF8C-C784-4C6E-9D1A-BBFBE964B419}" type="parTrans" cxnId="{15F08DFE-DC90-4999-94C8-02BC5B0BEE47}">
      <dgm:prSet/>
      <dgm:spPr/>
      <dgm:t>
        <a:bodyPr/>
        <a:lstStyle/>
        <a:p>
          <a:endParaRPr lang="es-ES"/>
        </a:p>
      </dgm:t>
    </dgm:pt>
    <dgm:pt modelId="{C6757C9D-042C-4139-A4C6-DCE540D6D431}" type="sibTrans" cxnId="{15F08DFE-DC90-4999-94C8-02BC5B0BEE47}">
      <dgm:prSet/>
      <dgm:spPr/>
      <dgm:t>
        <a:bodyPr/>
        <a:lstStyle/>
        <a:p>
          <a:endParaRPr lang="es-ES"/>
        </a:p>
      </dgm:t>
    </dgm:pt>
    <dgm:pt modelId="{7305BE31-13A5-400F-8FC3-1F4523F68EA5}">
      <dgm:prSet/>
      <dgm:spPr>
        <a:xfrm>
          <a:off x="435927" y="4579246"/>
          <a:ext cx="7912617" cy="572528"/>
        </a:xfrm>
        <a:prstGeom prst="rect">
          <a:avLst/>
        </a:prstGeom>
        <a:solidFill>
          <a:sysClr val="window" lastClr="FFFFFF"/>
        </a:solidFill>
        <a:ln>
          <a:solidFill>
            <a:srgbClr val="DC3A51"/>
          </a:solidFill>
        </a:ln>
        <a:effectLst/>
        <a:scene3d>
          <a:camera prst="orthographicFront"/>
          <a:lightRig rig="flat" dir="t"/>
        </a:scene3d>
        <a:sp3d prstMaterial="dkEdge">
          <a:bevelT w="8200" h="38100"/>
        </a:sp3d>
      </dgm:spPr>
      <dgm:t>
        <a:bodyPr/>
        <a:lstStyle/>
        <a:p>
          <a:pPr>
            <a:buNone/>
          </a:pPr>
          <a:r>
            <a:rPr lang="es-ES" b="1" dirty="0">
              <a:solidFill>
                <a:sysClr val="windowText" lastClr="000000"/>
              </a:solidFill>
              <a:latin typeface="Calibri" panose="020F0502020204030204"/>
              <a:ea typeface="+mn-ea"/>
              <a:cs typeface="+mn-cs"/>
            </a:rPr>
            <a:t>Atención con enfoque poblacional-diferencial y de género</a:t>
          </a:r>
          <a:endParaRPr lang="es-ES" dirty="0">
            <a:solidFill>
              <a:sysClr val="windowText" lastClr="000000"/>
            </a:solidFill>
            <a:latin typeface="Calibri" panose="020F0502020204030204"/>
            <a:ea typeface="+mn-ea"/>
            <a:cs typeface="+mn-cs"/>
          </a:endParaRPr>
        </a:p>
      </dgm:t>
    </dgm:pt>
    <dgm:pt modelId="{244F171A-5A55-4DC1-88C6-D436FEBC7B57}" type="parTrans" cxnId="{E573176E-C509-4AC7-861F-EC678C16C83A}">
      <dgm:prSet/>
      <dgm:spPr/>
      <dgm:t>
        <a:bodyPr/>
        <a:lstStyle/>
        <a:p>
          <a:endParaRPr lang="es-ES"/>
        </a:p>
      </dgm:t>
    </dgm:pt>
    <dgm:pt modelId="{86E15619-4834-46A6-A0DC-CECD518966C5}" type="sibTrans" cxnId="{E573176E-C509-4AC7-861F-EC678C16C83A}">
      <dgm:prSet/>
      <dgm:spPr/>
      <dgm:t>
        <a:bodyPr/>
        <a:lstStyle/>
        <a:p>
          <a:endParaRPr lang="es-ES"/>
        </a:p>
      </dgm:t>
    </dgm:pt>
    <dgm:pt modelId="{FCDC9B32-5E03-4F89-8997-D6D09EE1325E}">
      <dgm:prSet/>
      <dgm:spPr>
        <a:xfrm>
          <a:off x="1122221" y="2861879"/>
          <a:ext cx="7226323" cy="572528"/>
        </a:xfrm>
        <a:prstGeom prst="rect">
          <a:avLst/>
        </a:prstGeom>
        <a:noFill/>
        <a:ln>
          <a:solidFill>
            <a:srgbClr val="DC3A51"/>
          </a:solidFill>
        </a:ln>
        <a:effectLst/>
        <a:scene3d>
          <a:camera prst="orthographicFront"/>
          <a:lightRig rig="flat" dir="t"/>
        </a:scene3d>
        <a:sp3d prstMaterial="dkEdge">
          <a:bevelT w="8200" h="38100"/>
        </a:sp3d>
      </dgm:spPr>
      <dgm:t>
        <a:bodyPr/>
        <a:lstStyle/>
        <a:p>
          <a:pPr>
            <a:buNone/>
          </a:pPr>
          <a:r>
            <a:rPr lang="es-ES" b="1" dirty="0">
              <a:solidFill>
                <a:sysClr val="windowText" lastClr="000000"/>
              </a:solidFill>
              <a:latin typeface="Calibri" panose="020F0502020204030204"/>
              <a:ea typeface="+mn-ea"/>
              <a:cs typeface="+mn-cs"/>
            </a:rPr>
            <a:t>Canal escrito</a:t>
          </a:r>
        </a:p>
      </dgm:t>
    </dgm:pt>
    <dgm:pt modelId="{1DAA9AAC-004C-44E1-95D9-D0C3B95E7F81}" type="parTrans" cxnId="{EB5D7EF4-17A6-4E13-8FA4-0F974D7D5185}">
      <dgm:prSet/>
      <dgm:spPr/>
      <dgm:t>
        <a:bodyPr/>
        <a:lstStyle/>
        <a:p>
          <a:endParaRPr lang="es-CO"/>
        </a:p>
      </dgm:t>
    </dgm:pt>
    <dgm:pt modelId="{275EB7C4-77D8-4BB5-B81E-D062E40A21AA}" type="sibTrans" cxnId="{EB5D7EF4-17A6-4E13-8FA4-0F974D7D5185}">
      <dgm:prSet/>
      <dgm:spPr/>
      <dgm:t>
        <a:bodyPr/>
        <a:lstStyle/>
        <a:p>
          <a:endParaRPr lang="es-CO"/>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6"/>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6"/>
      <dgm:spPr/>
    </dgm:pt>
    <dgm:pt modelId="{F95BAE96-4A5D-4C39-9E4A-0DD534A34455}" type="pres">
      <dgm:prSet presAssocID="{375BE437-4ADF-4BA6-8775-BE577CD1B17D}" presName="dstNode" presStyleLbl="node1" presStyleIdx="0" presStyleCnt="6"/>
      <dgm:spPr/>
    </dgm:pt>
    <dgm:pt modelId="{7F3C1DFC-809C-4FDF-8B7C-AC76701720F4}" type="pres">
      <dgm:prSet presAssocID="{C981BB38-5C95-4FDC-A99C-03127FAA5692}" presName="text_1" presStyleLbl="node1" presStyleIdx="0" presStyleCnt="6" custScaleY="136030">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6"/>
      <dgm:spPr>
        <a:xfrm>
          <a:off x="78097" y="214806"/>
          <a:ext cx="715660" cy="715660"/>
        </a:xfrm>
        <a:prstGeom prst="ellipse">
          <a:avLst/>
        </a:prstGeom>
        <a:solidFill>
          <a:srgbClr val="F3BA50"/>
        </a:solidFill>
        <a:ln w="6350" cap="flat" cmpd="sng" algn="ctr">
          <a:solidFill>
            <a:srgbClr val="DC3A51"/>
          </a:solidFill>
          <a:prstDash val="solid"/>
          <a:miter lim="800000"/>
        </a:ln>
        <a:effectLst/>
      </dgm:spPr>
    </dgm:pt>
    <dgm:pt modelId="{24C325C8-CCA1-4748-BDE5-83C0102DE811}" type="pres">
      <dgm:prSet presAssocID="{273644C8-EC66-40E8-91E0-5854D02BB794}" presName="text_2" presStyleLbl="node1" presStyleIdx="1" presStyleCnt="6">
        <dgm:presLayoutVars>
          <dgm:bulletEnabled val="1"/>
        </dgm:presLayoutVars>
      </dgm:prSet>
      <dgm:spPr/>
    </dgm:pt>
    <dgm:pt modelId="{2F5A160A-A54F-493A-AA52-A2DFC3D500AC}" type="pres">
      <dgm:prSet presAssocID="{273644C8-EC66-40E8-91E0-5854D02BB794}" presName="accent_2" presStyleCnt="0"/>
      <dgm:spPr/>
    </dgm:pt>
    <dgm:pt modelId="{BE291367-8D10-40BB-B2F4-6CE763831291}" type="pres">
      <dgm:prSet presAssocID="{273644C8-EC66-40E8-91E0-5854D02BB794}" presName="accentRepeatNode" presStyleLbl="solidFgAcc1" presStyleIdx="1" presStyleCnt="6"/>
      <dgm:spPr>
        <a:xfrm>
          <a:off x="549041" y="1073490"/>
          <a:ext cx="715660" cy="715660"/>
        </a:xfrm>
        <a:prstGeom prst="ellipse">
          <a:avLst/>
        </a:prstGeom>
        <a:solidFill>
          <a:srgbClr val="F3BA50"/>
        </a:solidFill>
        <a:ln w="6350" cap="flat" cmpd="sng" algn="ctr">
          <a:solidFill>
            <a:srgbClr val="DC3A51"/>
          </a:solidFill>
          <a:prstDash val="solid"/>
          <a:miter lim="800000"/>
        </a:ln>
        <a:effectLst/>
      </dgm:spPr>
    </dgm:pt>
    <dgm:pt modelId="{223A91B1-2DE8-4FE1-82A5-310349CB72BA}" type="pres">
      <dgm:prSet presAssocID="{267340BF-DB32-4406-82EC-3C496065410E}" presName="text_3" presStyleLbl="node1" presStyleIdx="2" presStyleCnt="6">
        <dgm:presLayoutVars>
          <dgm:bulletEnabled val="1"/>
        </dgm:presLayoutVars>
      </dgm:prSet>
      <dgm:spPr/>
    </dgm:pt>
    <dgm:pt modelId="{82CC7F71-EB84-4DF6-ABD4-35DBA366368D}" type="pres">
      <dgm:prSet presAssocID="{267340BF-DB32-4406-82EC-3C496065410E}" presName="accent_3" presStyleCnt="0"/>
      <dgm:spPr/>
    </dgm:pt>
    <dgm:pt modelId="{2BFF1DAD-65DA-4A5D-BD26-07655B0889BD}" type="pres">
      <dgm:prSet presAssocID="{267340BF-DB32-4406-82EC-3C496065410E}" presName="accentRepeatNode" presStyleLbl="solidFgAcc1" presStyleIdx="2" presStyleCnt="6"/>
      <dgm:spPr>
        <a:xfrm>
          <a:off x="764391" y="1932173"/>
          <a:ext cx="715660" cy="715660"/>
        </a:xfrm>
        <a:prstGeom prst="ellipse">
          <a:avLst/>
        </a:prstGeom>
        <a:solidFill>
          <a:srgbClr val="F3BA50"/>
        </a:solidFill>
        <a:ln w="6350" cap="flat" cmpd="sng" algn="ctr">
          <a:solidFill>
            <a:srgbClr val="DC3A51"/>
          </a:solidFill>
          <a:prstDash val="solid"/>
          <a:miter lim="800000"/>
        </a:ln>
        <a:effectLst/>
      </dgm:spPr>
    </dgm:pt>
    <dgm:pt modelId="{77F13284-D2D6-47A6-9F76-75E8FEC18E83}" type="pres">
      <dgm:prSet presAssocID="{FCDC9B32-5E03-4F89-8997-D6D09EE1325E}" presName="text_4" presStyleLbl="node1" presStyleIdx="3" presStyleCnt="6">
        <dgm:presLayoutVars>
          <dgm:bulletEnabled val="1"/>
        </dgm:presLayoutVars>
      </dgm:prSet>
      <dgm:spPr/>
    </dgm:pt>
    <dgm:pt modelId="{95A9AED2-037C-4B60-9B29-CC579E3269B4}" type="pres">
      <dgm:prSet presAssocID="{FCDC9B32-5E03-4F89-8997-D6D09EE1325E}" presName="accent_4" presStyleCnt="0"/>
      <dgm:spPr/>
    </dgm:pt>
    <dgm:pt modelId="{A2A229A2-C23F-4EFE-B390-6AAD41E13A25}" type="pres">
      <dgm:prSet presAssocID="{FCDC9B32-5E03-4F89-8997-D6D09EE1325E}" presName="accentRepeatNode" presStyleLbl="solidFgAcc1" presStyleIdx="3" presStyleCnt="6"/>
      <dgm:spPr>
        <a:xfrm>
          <a:off x="764391" y="2790313"/>
          <a:ext cx="715660" cy="715660"/>
        </a:xfrm>
        <a:prstGeom prst="ellipse">
          <a:avLst/>
        </a:prstGeom>
        <a:solidFill>
          <a:schemeClr val="accent4"/>
        </a:solidFill>
        <a:ln w="6350" cap="flat" cmpd="sng" algn="ctr">
          <a:solidFill>
            <a:srgbClr val="F00000">
              <a:hueOff val="0"/>
              <a:satOff val="0"/>
              <a:lumOff val="-5294"/>
              <a:alphaOff val="0"/>
            </a:srgbClr>
          </a:solidFill>
          <a:prstDash val="solid"/>
          <a:miter lim="800000"/>
        </a:ln>
        <a:effectLst/>
      </dgm:spPr>
    </dgm:pt>
    <dgm:pt modelId="{7910489C-76F9-40ED-9081-99869E6191AB}" type="pres">
      <dgm:prSet presAssocID="{636B5CF9-1603-43D4-8C93-7E5F4E75BE4F}" presName="text_5" presStyleLbl="node1" presStyleIdx="4" presStyleCnt="6">
        <dgm:presLayoutVars>
          <dgm:bulletEnabled val="1"/>
        </dgm:presLayoutVars>
      </dgm:prSet>
      <dgm:spPr/>
    </dgm:pt>
    <dgm:pt modelId="{6A6696EB-2215-47E6-91D7-F03C0CBD49D7}" type="pres">
      <dgm:prSet presAssocID="{636B5CF9-1603-43D4-8C93-7E5F4E75BE4F}" presName="accent_5" presStyleCnt="0"/>
      <dgm:spPr/>
    </dgm:pt>
    <dgm:pt modelId="{CCB652CE-08D6-4E89-ABF2-B24AD1CB317E}" type="pres">
      <dgm:prSet presAssocID="{636B5CF9-1603-43D4-8C93-7E5F4E75BE4F}" presName="accentRepeatNode" presStyleLbl="solidFgAcc1" presStyleIdx="4" presStyleCnt="6"/>
      <dgm:spPr>
        <a:xfrm>
          <a:off x="549041" y="3648997"/>
          <a:ext cx="715660" cy="715660"/>
        </a:xfrm>
        <a:prstGeom prst="ellipse">
          <a:avLst/>
        </a:prstGeom>
        <a:solidFill>
          <a:srgbClr val="00B0F0"/>
        </a:solidFill>
        <a:ln w="6350" cap="flat" cmpd="sng" algn="ctr">
          <a:solidFill>
            <a:srgbClr val="DC3A51"/>
          </a:solidFill>
          <a:prstDash val="solid"/>
          <a:miter lim="800000"/>
        </a:ln>
        <a:effectLst/>
      </dgm:spPr>
    </dgm:pt>
    <dgm:pt modelId="{F5EA72A7-B139-4E9D-8745-41D23F8501EB}" type="pres">
      <dgm:prSet presAssocID="{7305BE31-13A5-400F-8FC3-1F4523F68EA5}" presName="text_6" presStyleLbl="node1" presStyleIdx="5" presStyleCnt="6">
        <dgm:presLayoutVars>
          <dgm:bulletEnabled val="1"/>
        </dgm:presLayoutVars>
      </dgm:prSet>
      <dgm:spPr/>
    </dgm:pt>
    <dgm:pt modelId="{42240FC9-AB8C-475D-A995-079C9AB46BB6}" type="pres">
      <dgm:prSet presAssocID="{7305BE31-13A5-400F-8FC3-1F4523F68EA5}" presName="accent_6" presStyleCnt="0"/>
      <dgm:spPr/>
    </dgm:pt>
    <dgm:pt modelId="{FDA2A698-CEEC-4A90-970C-9A34405CB137}" type="pres">
      <dgm:prSet presAssocID="{7305BE31-13A5-400F-8FC3-1F4523F68EA5}" presName="accentRepeatNode" presStyleLbl="solidFgAcc1" presStyleIdx="5" presStyleCnt="6"/>
      <dgm:spPr>
        <a:xfrm>
          <a:off x="78097" y="4507680"/>
          <a:ext cx="715660" cy="715660"/>
        </a:xfrm>
        <a:prstGeom prst="ellipse">
          <a:avLst/>
        </a:prstGeom>
        <a:solidFill>
          <a:srgbClr val="00B0F0"/>
        </a:solidFill>
        <a:ln w="6350" cap="flat" cmpd="sng" algn="ctr">
          <a:solidFill>
            <a:srgbClr val="DC3A51"/>
          </a:solidFill>
          <a:prstDash val="solid"/>
          <a:miter lim="800000"/>
        </a:ln>
        <a:effectLst/>
      </dgm:spPr>
    </dgm:pt>
  </dgm:ptLst>
  <dgm:cxnLst>
    <dgm:cxn modelId="{458C1108-A949-4E97-9D54-D5D355408466}" type="presOf" srcId="{FF9EDFEE-DC99-4D7A-84B2-CB9624B3496E}" destId="{F595D5E9-3D1E-4DD5-9614-592020804550}" srcOrd="0" destOrd="0" presId="urn:microsoft.com/office/officeart/2008/layout/VerticalCurvedList"/>
    <dgm:cxn modelId="{37B96A34-7F76-4C24-A079-04252FA120B1}" type="presOf" srcId="{375BE437-4ADF-4BA6-8775-BE577CD1B17D}" destId="{8A90641E-7A8E-4798-B430-C3811EF30AC3}" srcOrd="0" destOrd="0" presId="urn:microsoft.com/office/officeart/2008/layout/VerticalCurvedList"/>
    <dgm:cxn modelId="{89CA506C-AD71-45D3-BAB0-D60995573963}" type="presOf" srcId="{273644C8-EC66-40E8-91E0-5854D02BB794}" destId="{24C325C8-CCA1-4748-BDE5-83C0102DE811}" srcOrd="0" destOrd="0" presId="urn:microsoft.com/office/officeart/2008/layout/VerticalCurvedList"/>
    <dgm:cxn modelId="{E573176E-C509-4AC7-861F-EC678C16C83A}" srcId="{375BE437-4ADF-4BA6-8775-BE577CD1B17D}" destId="{7305BE31-13A5-400F-8FC3-1F4523F68EA5}" srcOrd="5" destOrd="0" parTransId="{244F171A-5A55-4DC1-88C6-D436FEBC7B57}" sibTransId="{86E15619-4834-46A6-A0DC-CECD518966C5}"/>
    <dgm:cxn modelId="{9794599A-4D7C-41D9-A624-346FB92FBB77}" type="presOf" srcId="{267340BF-DB32-4406-82EC-3C496065410E}" destId="{223A91B1-2DE8-4FE1-82A5-310349CB72BA}" srcOrd="0" destOrd="0" presId="urn:microsoft.com/office/officeart/2008/layout/VerticalCurvedList"/>
    <dgm:cxn modelId="{B403A9A3-D395-4DAD-BE9B-E84707AC6695}" type="presOf" srcId="{636B5CF9-1603-43D4-8C93-7E5F4E75BE4F}" destId="{7910489C-76F9-40ED-9081-99869E6191AB}" srcOrd="0" destOrd="0" presId="urn:microsoft.com/office/officeart/2008/layout/VerticalCurvedList"/>
    <dgm:cxn modelId="{A64F96C1-33C7-49DC-AABC-F3AD3A897D50}" type="presOf" srcId="{FCDC9B32-5E03-4F89-8997-D6D09EE1325E}" destId="{77F13284-D2D6-47A6-9F76-75E8FEC18E83}" srcOrd="0" destOrd="0" presId="urn:microsoft.com/office/officeart/2008/layout/VerticalCurvedList"/>
    <dgm:cxn modelId="{678348D4-D19C-43F7-8C59-11E679B0E690}" type="presOf" srcId="{7305BE31-13A5-400F-8FC3-1F4523F68EA5}" destId="{F5EA72A7-B139-4E9D-8745-41D23F8501EB}" srcOrd="0" destOrd="0" presId="urn:microsoft.com/office/officeart/2008/layout/VerticalCurvedList"/>
    <dgm:cxn modelId="{2E0A76DB-99DE-4CF0-B869-48B291073382}" srcId="{375BE437-4ADF-4BA6-8775-BE577CD1B17D}" destId="{273644C8-EC66-40E8-91E0-5854D02BB794}" srcOrd="1" destOrd="0" parTransId="{F1DF986B-2863-4070-92B1-E6E6490CFB6D}" sibTransId="{59435E1A-D0C4-485F-BB92-DBB8ADFF0E99}"/>
    <dgm:cxn modelId="{4A19A4DD-5BAD-4CA3-8E00-019D653F29BC}" srcId="{375BE437-4ADF-4BA6-8775-BE577CD1B17D}" destId="{C981BB38-5C95-4FDC-A99C-03127FAA5692}" srcOrd="0" destOrd="0" parTransId="{49A7AAE3-ADDA-4AC7-981D-A103867EDAEF}" sibTransId="{FF9EDFEE-DC99-4D7A-84B2-CB9624B3496E}"/>
    <dgm:cxn modelId="{CC35ACE5-3364-4161-9F6F-8C254A24D189}" srcId="{375BE437-4ADF-4BA6-8775-BE577CD1B17D}" destId="{267340BF-DB32-4406-82EC-3C496065410E}" srcOrd="2" destOrd="0" parTransId="{0EB126B4-DE4D-4B7F-9D7B-57EA4E403DBE}" sibTransId="{1C4C1B4E-5B88-4D8D-8136-1FA5AE245D50}"/>
    <dgm:cxn modelId="{2A4777EC-E3D7-46D7-876F-9C052EC28CCF}" type="presOf" srcId="{C981BB38-5C95-4FDC-A99C-03127FAA5692}" destId="{7F3C1DFC-809C-4FDF-8B7C-AC76701720F4}" srcOrd="0" destOrd="0" presId="urn:microsoft.com/office/officeart/2008/layout/VerticalCurvedList"/>
    <dgm:cxn modelId="{EB5D7EF4-17A6-4E13-8FA4-0F974D7D5185}" srcId="{375BE437-4ADF-4BA6-8775-BE577CD1B17D}" destId="{FCDC9B32-5E03-4F89-8997-D6D09EE1325E}" srcOrd="3" destOrd="0" parTransId="{1DAA9AAC-004C-44E1-95D9-D0C3B95E7F81}" sibTransId="{275EB7C4-77D8-4BB5-B81E-D062E40A21AA}"/>
    <dgm:cxn modelId="{15F08DFE-DC90-4999-94C8-02BC5B0BEE47}" srcId="{375BE437-4ADF-4BA6-8775-BE577CD1B17D}" destId="{636B5CF9-1603-43D4-8C93-7E5F4E75BE4F}" srcOrd="4" destOrd="0" parTransId="{A4ADFF8C-C784-4C6E-9D1A-BBFBE964B419}" sibTransId="{C6757C9D-042C-4139-A4C6-DCE540D6D431}"/>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 modelId="{655F2B85-FA38-4316-B439-D4FD3DBDC390}" type="presParOf" srcId="{5C6F6830-1775-4268-B1D9-C06ED6C6D7EE}" destId="{24C325C8-CCA1-4748-BDE5-83C0102DE811}" srcOrd="3" destOrd="0" presId="urn:microsoft.com/office/officeart/2008/layout/VerticalCurvedList"/>
    <dgm:cxn modelId="{3A8EA1CF-0148-4113-92CD-EA18694475E0}" type="presParOf" srcId="{5C6F6830-1775-4268-B1D9-C06ED6C6D7EE}" destId="{2F5A160A-A54F-493A-AA52-A2DFC3D500AC}" srcOrd="4" destOrd="0" presId="urn:microsoft.com/office/officeart/2008/layout/VerticalCurvedList"/>
    <dgm:cxn modelId="{9F4B257D-18BD-412C-9109-8BFB5DE5374B}" type="presParOf" srcId="{2F5A160A-A54F-493A-AA52-A2DFC3D500AC}" destId="{BE291367-8D10-40BB-B2F4-6CE763831291}" srcOrd="0" destOrd="0" presId="urn:microsoft.com/office/officeart/2008/layout/VerticalCurvedList"/>
    <dgm:cxn modelId="{7452CBB2-68D5-4D4A-B7AF-98F31DB07E77}" type="presParOf" srcId="{5C6F6830-1775-4268-B1D9-C06ED6C6D7EE}" destId="{223A91B1-2DE8-4FE1-82A5-310349CB72BA}" srcOrd="5" destOrd="0" presId="urn:microsoft.com/office/officeart/2008/layout/VerticalCurvedList"/>
    <dgm:cxn modelId="{56A4CF36-FC58-44DB-8077-EB78B8BDA72D}" type="presParOf" srcId="{5C6F6830-1775-4268-B1D9-C06ED6C6D7EE}" destId="{82CC7F71-EB84-4DF6-ABD4-35DBA366368D}" srcOrd="6" destOrd="0" presId="urn:microsoft.com/office/officeart/2008/layout/VerticalCurvedList"/>
    <dgm:cxn modelId="{F28FCFCF-3C3B-4392-9ADA-7FFAD36DFE4F}" type="presParOf" srcId="{82CC7F71-EB84-4DF6-ABD4-35DBA366368D}" destId="{2BFF1DAD-65DA-4A5D-BD26-07655B0889BD}" srcOrd="0" destOrd="0" presId="urn:microsoft.com/office/officeart/2008/layout/VerticalCurvedList"/>
    <dgm:cxn modelId="{070F2E71-C7E0-4ECC-BF66-D857558CF346}" type="presParOf" srcId="{5C6F6830-1775-4268-B1D9-C06ED6C6D7EE}" destId="{77F13284-D2D6-47A6-9F76-75E8FEC18E83}" srcOrd="7" destOrd="0" presId="urn:microsoft.com/office/officeart/2008/layout/VerticalCurvedList"/>
    <dgm:cxn modelId="{5A32780E-DA04-4C50-84B7-371FC2906068}" type="presParOf" srcId="{5C6F6830-1775-4268-B1D9-C06ED6C6D7EE}" destId="{95A9AED2-037C-4B60-9B29-CC579E3269B4}" srcOrd="8" destOrd="0" presId="urn:microsoft.com/office/officeart/2008/layout/VerticalCurvedList"/>
    <dgm:cxn modelId="{003A99C9-76C7-49D0-807C-A47E7CB44632}" type="presParOf" srcId="{95A9AED2-037C-4B60-9B29-CC579E3269B4}" destId="{A2A229A2-C23F-4EFE-B390-6AAD41E13A25}" srcOrd="0" destOrd="0" presId="urn:microsoft.com/office/officeart/2008/layout/VerticalCurvedList"/>
    <dgm:cxn modelId="{7C952B6C-C49D-42A4-ADA0-56E2AE4776D1}" type="presParOf" srcId="{5C6F6830-1775-4268-B1D9-C06ED6C6D7EE}" destId="{7910489C-76F9-40ED-9081-99869E6191AB}" srcOrd="9" destOrd="0" presId="urn:microsoft.com/office/officeart/2008/layout/VerticalCurvedList"/>
    <dgm:cxn modelId="{4D2D0B2C-6F76-46B4-A4D3-0467240C18CF}" type="presParOf" srcId="{5C6F6830-1775-4268-B1D9-C06ED6C6D7EE}" destId="{6A6696EB-2215-47E6-91D7-F03C0CBD49D7}" srcOrd="10" destOrd="0" presId="urn:microsoft.com/office/officeart/2008/layout/VerticalCurvedList"/>
    <dgm:cxn modelId="{F3228041-BD12-485C-91D3-5023072B0791}" type="presParOf" srcId="{6A6696EB-2215-47E6-91D7-F03C0CBD49D7}" destId="{CCB652CE-08D6-4E89-ABF2-B24AD1CB317E}" srcOrd="0" destOrd="0" presId="urn:microsoft.com/office/officeart/2008/layout/VerticalCurvedList"/>
    <dgm:cxn modelId="{235CE597-BB8B-4325-831C-6F4CDFE43C09}" type="presParOf" srcId="{5C6F6830-1775-4268-B1D9-C06ED6C6D7EE}" destId="{F5EA72A7-B139-4E9D-8745-41D23F8501EB}" srcOrd="11" destOrd="0" presId="urn:microsoft.com/office/officeart/2008/layout/VerticalCurvedList"/>
    <dgm:cxn modelId="{4D955403-989E-4B7D-949F-53EBA7B91460}" type="presParOf" srcId="{5C6F6830-1775-4268-B1D9-C06ED6C6D7EE}" destId="{42240FC9-AB8C-475D-A995-079C9AB46BB6}" srcOrd="12" destOrd="0" presId="urn:microsoft.com/office/officeart/2008/layout/VerticalCurvedList"/>
    <dgm:cxn modelId="{B6D4911E-8DDB-43E7-82C6-29272ECC755C}" type="presParOf" srcId="{42240FC9-AB8C-475D-A995-079C9AB46BB6}" destId="{FDA2A698-CEEC-4A90-970C-9A34405CB13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dgm:spPr>
        <a:noFill/>
        <a:ln>
          <a:solidFill>
            <a:srgbClr val="FF0000"/>
          </a:solidFill>
        </a:ln>
        <a:effectLst/>
      </dgm:spPr>
      <dgm:t>
        <a:bodyPr/>
        <a:lstStyle/>
        <a:p>
          <a:endParaRPr lang="es-CO" b="0" dirty="0"/>
        </a:p>
      </dgm:t>
    </dgm:pt>
    <dgm:pt modelId="{FF9EDFEE-DC99-4D7A-84B2-CB9624B3496E}" type="sibTrans" cxnId="{4A19A4DD-5BAD-4CA3-8E00-019D653F29BC}">
      <dgm:prSet/>
      <dgm:spPr/>
      <dgm:t>
        <a:bodyPr/>
        <a:lstStyle/>
        <a:p>
          <a:endParaRPr lang="es-ES"/>
        </a:p>
      </dgm:t>
    </dgm:pt>
    <dgm:pt modelId="{49A7AAE3-ADDA-4AC7-981D-A103867EDAEF}" type="parTrans" cxnId="{4A19A4DD-5BAD-4CA3-8E00-019D653F29BC}">
      <dgm:prSet/>
      <dgm:spPr/>
      <dgm:t>
        <a:bodyPr/>
        <a:lstStyle/>
        <a:p>
          <a:endParaRPr lang="es-ES"/>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136030">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F3BA50"/>
        </a:solidFill>
        <a:ln>
          <a:solidFill>
            <a:srgbClr val="DC3A51"/>
          </a:solidFill>
        </a:ln>
      </dgm:spPr>
    </dgm:pt>
  </dgm:ptLst>
  <dgm:cxnLst>
    <dgm:cxn modelId="{37B96A34-7F76-4C24-A079-04252FA120B1}" type="presOf" srcId="{375BE437-4ADF-4BA6-8775-BE577CD1B17D}" destId="{8A90641E-7A8E-4798-B430-C3811EF30AC3}" srcOrd="0" destOrd="0" presId="urn:microsoft.com/office/officeart/2008/layout/VerticalCurvedList"/>
    <dgm:cxn modelId="{18FB9186-E768-41E5-8419-A90CD7CD1886}" type="presOf" srcId="{FF9EDFEE-DC99-4D7A-84B2-CB9624B3496E}" destId="{F595D5E9-3D1E-4DD5-9614-592020804550}" srcOrd="0" destOrd="0" presId="urn:microsoft.com/office/officeart/2008/layout/VerticalCurvedList"/>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custT="1"/>
      <dgm:spPr>
        <a:noFill/>
        <a:ln>
          <a:solidFill>
            <a:srgbClr val="FF0000"/>
          </a:solidFill>
        </a:ln>
        <a:effectLst/>
      </dgm:spPr>
      <dgm:t>
        <a:bodyPr/>
        <a:lstStyle/>
        <a:p>
          <a:pPr rtl="0">
            <a:buNone/>
          </a:pPr>
          <a:endParaRPr lang="es-CO" sz="1800" b="0" i="0" u="none" strike="noStrike" cap="none" dirty="0">
            <a:solidFill>
              <a:schemeClr val="dk1"/>
            </a:solidFill>
            <a:latin typeface="Calibri"/>
            <a:ea typeface="Lexend Deca"/>
            <a:cs typeface="Calibri"/>
            <a:sym typeface="Arial"/>
          </a:endParaRPr>
        </a:p>
      </dgm:t>
    </dgm:pt>
    <dgm:pt modelId="{49A7AAE3-ADDA-4AC7-981D-A103867EDAEF}" type="parTrans" cxnId="{4A19A4DD-5BAD-4CA3-8E00-019D653F29BC}">
      <dgm:prSet/>
      <dgm:spPr/>
      <dgm:t>
        <a:bodyPr/>
        <a:lstStyle/>
        <a:p>
          <a:endParaRPr lang="es-ES"/>
        </a:p>
      </dgm:t>
    </dgm:pt>
    <dgm:pt modelId="{FF9EDFEE-DC99-4D7A-84B2-CB9624B3496E}" type="sibTrans" cxnId="{4A19A4DD-5BAD-4CA3-8E00-019D653F29BC}">
      <dgm:prSet/>
      <dgm:spPr/>
      <dgm:t>
        <a:bodyPr/>
        <a:lstStyle/>
        <a:p>
          <a:endParaRPr lang="es-ES"/>
        </a:p>
      </dgm:t>
    </dgm:pt>
    <dgm:pt modelId="{43434A8A-7E97-4D44-A3A2-B574F8E9A0A4}">
      <dgm:prSet custT="1"/>
      <dgm:spPr>
        <a:noFill/>
        <a:ln>
          <a:solidFill>
            <a:srgbClr val="FF0000"/>
          </a:solidFill>
        </a:ln>
        <a:effectLst/>
      </dgm:spPr>
      <dgm:t>
        <a:bodyPr/>
        <a:lstStyle/>
        <a:p>
          <a:pPr>
            <a:buFont typeface="Wingdings" panose="05000000000000000000" pitchFamily="2" charset="2"/>
            <a:buChar char="ü"/>
          </a:pPr>
          <a:endParaRPr lang="es-CO" sz="1800" b="0" i="0" u="none" strike="noStrike" cap="none" dirty="0">
            <a:solidFill>
              <a:schemeClr val="dk1"/>
            </a:solidFill>
            <a:latin typeface="Calibri"/>
            <a:ea typeface="Lexend Deca"/>
            <a:cs typeface="Calibri"/>
            <a:sym typeface="Arial"/>
          </a:endParaRPr>
        </a:p>
      </dgm:t>
    </dgm:pt>
    <dgm:pt modelId="{5B68E5BA-0967-4A24-8183-04A4ED49BB0D}" type="sibTrans" cxnId="{8F3AD53B-FB8A-4F1B-80EE-26962B56BA6D}">
      <dgm:prSet/>
      <dgm:spPr/>
      <dgm:t>
        <a:bodyPr/>
        <a:lstStyle/>
        <a:p>
          <a:endParaRPr lang="es-CO"/>
        </a:p>
      </dgm:t>
    </dgm:pt>
    <dgm:pt modelId="{FE08E327-5BD4-4248-BA7C-3B24FD483F0A}" type="parTrans" cxnId="{8F3AD53B-FB8A-4F1B-80EE-26962B56BA6D}">
      <dgm:prSet/>
      <dgm:spPr/>
      <dgm:t>
        <a:bodyPr/>
        <a:lstStyle/>
        <a:p>
          <a:endParaRPr lang="es-CO"/>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200173">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F3BA50"/>
        </a:solidFill>
        <a:ln>
          <a:solidFill>
            <a:srgbClr val="DC3A51"/>
          </a:solidFill>
        </a:ln>
      </dgm:spPr>
    </dgm:pt>
  </dgm:ptLst>
  <dgm:cxnLst>
    <dgm:cxn modelId="{72B4FC26-B5EE-4C6B-8C70-C074D78B9BE3}" type="presOf" srcId="{5B68E5BA-0967-4A24-8183-04A4ED49BB0D}" destId="{F595D5E9-3D1E-4DD5-9614-592020804550}" srcOrd="0" destOrd="0" presId="urn:microsoft.com/office/officeart/2008/layout/VerticalCurvedList"/>
    <dgm:cxn modelId="{37B96A34-7F76-4C24-A079-04252FA120B1}" type="presOf" srcId="{375BE437-4ADF-4BA6-8775-BE577CD1B17D}" destId="{8A90641E-7A8E-4798-B430-C3811EF30AC3}" srcOrd="0" destOrd="0" presId="urn:microsoft.com/office/officeart/2008/layout/VerticalCurvedList"/>
    <dgm:cxn modelId="{8F3AD53B-FB8A-4F1B-80EE-26962B56BA6D}" srcId="{C981BB38-5C95-4FDC-A99C-03127FAA5692}" destId="{43434A8A-7E97-4D44-A3A2-B574F8E9A0A4}" srcOrd="0" destOrd="0" parTransId="{FE08E327-5BD4-4248-BA7C-3B24FD483F0A}" sibTransId="{5B68E5BA-0967-4A24-8183-04A4ED49BB0D}"/>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F9BD88FF-3753-476A-88B7-A813BD8C3B12}" type="presOf" srcId="{43434A8A-7E97-4D44-A3A2-B574F8E9A0A4}" destId="{7F3C1DFC-809C-4FDF-8B7C-AC76701720F4}" srcOrd="0" destOrd="1"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dgm:spPr>
        <a:noFill/>
        <a:ln>
          <a:solidFill>
            <a:srgbClr val="FF0000"/>
          </a:solidFill>
        </a:ln>
        <a:effectLst/>
      </dgm:spPr>
      <dgm:t>
        <a:bodyPr/>
        <a:lstStyle/>
        <a:p>
          <a:endParaRPr lang="es-CO" b="0" dirty="0"/>
        </a:p>
      </dgm:t>
    </dgm:pt>
    <dgm:pt modelId="{FF9EDFEE-DC99-4D7A-84B2-CB9624B3496E}" type="sibTrans" cxnId="{4A19A4DD-5BAD-4CA3-8E00-019D653F29BC}">
      <dgm:prSet/>
      <dgm:spPr/>
      <dgm:t>
        <a:bodyPr/>
        <a:lstStyle/>
        <a:p>
          <a:endParaRPr lang="es-ES"/>
        </a:p>
      </dgm:t>
    </dgm:pt>
    <dgm:pt modelId="{49A7AAE3-ADDA-4AC7-981D-A103867EDAEF}" type="parTrans" cxnId="{4A19A4DD-5BAD-4CA3-8E00-019D653F29BC}">
      <dgm:prSet/>
      <dgm:spPr/>
      <dgm:t>
        <a:bodyPr/>
        <a:lstStyle/>
        <a:p>
          <a:endParaRPr lang="es-ES"/>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136030">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F3BA50"/>
        </a:solidFill>
        <a:ln>
          <a:solidFill>
            <a:srgbClr val="DC3A51"/>
          </a:solidFill>
        </a:ln>
      </dgm:spPr>
    </dgm:pt>
  </dgm:ptLst>
  <dgm:cxnLst>
    <dgm:cxn modelId="{37B96A34-7F76-4C24-A079-04252FA120B1}" type="presOf" srcId="{375BE437-4ADF-4BA6-8775-BE577CD1B17D}" destId="{8A90641E-7A8E-4798-B430-C3811EF30AC3}" srcOrd="0" destOrd="0" presId="urn:microsoft.com/office/officeart/2008/layout/VerticalCurvedList"/>
    <dgm:cxn modelId="{18FB9186-E768-41E5-8419-A90CD7CD1886}" type="presOf" srcId="{FF9EDFEE-DC99-4D7A-84B2-CB9624B3496E}" destId="{F595D5E9-3D1E-4DD5-9614-592020804550}" srcOrd="0" destOrd="0" presId="urn:microsoft.com/office/officeart/2008/layout/VerticalCurvedList"/>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custT="1"/>
      <dgm:spPr>
        <a:noFill/>
        <a:ln>
          <a:solidFill>
            <a:srgbClr val="FF0000"/>
          </a:solidFill>
        </a:ln>
        <a:effectLst/>
      </dgm:spPr>
      <dgm:t>
        <a:bodyPr/>
        <a:lstStyle/>
        <a:p>
          <a:pPr rtl="0">
            <a:buNone/>
          </a:pPr>
          <a:endParaRPr lang="es-CO" sz="1800" b="0" i="0" u="none" strike="noStrike" cap="none" dirty="0">
            <a:solidFill>
              <a:schemeClr val="dk1"/>
            </a:solidFill>
            <a:latin typeface="Calibri"/>
            <a:ea typeface="Lexend Deca"/>
            <a:cs typeface="Calibri"/>
            <a:sym typeface="Arial"/>
          </a:endParaRPr>
        </a:p>
      </dgm:t>
    </dgm:pt>
    <dgm:pt modelId="{49A7AAE3-ADDA-4AC7-981D-A103867EDAEF}" type="parTrans" cxnId="{4A19A4DD-5BAD-4CA3-8E00-019D653F29BC}">
      <dgm:prSet/>
      <dgm:spPr/>
      <dgm:t>
        <a:bodyPr/>
        <a:lstStyle/>
        <a:p>
          <a:endParaRPr lang="es-ES"/>
        </a:p>
      </dgm:t>
    </dgm:pt>
    <dgm:pt modelId="{FF9EDFEE-DC99-4D7A-84B2-CB9624B3496E}" type="sibTrans" cxnId="{4A19A4DD-5BAD-4CA3-8E00-019D653F29BC}">
      <dgm:prSet/>
      <dgm:spPr/>
      <dgm:t>
        <a:bodyPr/>
        <a:lstStyle/>
        <a:p>
          <a:endParaRPr lang="es-ES"/>
        </a:p>
      </dgm:t>
    </dgm:pt>
    <dgm:pt modelId="{43434A8A-7E97-4D44-A3A2-B574F8E9A0A4}">
      <dgm:prSet custT="1"/>
      <dgm:spPr>
        <a:noFill/>
        <a:ln>
          <a:solidFill>
            <a:srgbClr val="FF0000"/>
          </a:solidFill>
        </a:ln>
        <a:effectLst/>
      </dgm:spPr>
      <dgm:t>
        <a:bodyPr/>
        <a:lstStyle/>
        <a:p>
          <a:pPr>
            <a:buFont typeface="Wingdings" panose="05000000000000000000" pitchFamily="2" charset="2"/>
            <a:buChar char="ü"/>
          </a:pPr>
          <a:endParaRPr lang="es-CO" sz="1800" b="0" i="0" u="none" strike="noStrike" cap="none" dirty="0">
            <a:solidFill>
              <a:schemeClr val="dk1"/>
            </a:solidFill>
            <a:latin typeface="Calibri"/>
            <a:ea typeface="Lexend Deca"/>
            <a:cs typeface="Calibri"/>
            <a:sym typeface="Arial"/>
          </a:endParaRPr>
        </a:p>
      </dgm:t>
    </dgm:pt>
    <dgm:pt modelId="{5B68E5BA-0967-4A24-8183-04A4ED49BB0D}" type="sibTrans" cxnId="{8F3AD53B-FB8A-4F1B-80EE-26962B56BA6D}">
      <dgm:prSet/>
      <dgm:spPr/>
      <dgm:t>
        <a:bodyPr/>
        <a:lstStyle/>
        <a:p>
          <a:endParaRPr lang="es-CO"/>
        </a:p>
      </dgm:t>
    </dgm:pt>
    <dgm:pt modelId="{FE08E327-5BD4-4248-BA7C-3B24FD483F0A}" type="parTrans" cxnId="{8F3AD53B-FB8A-4F1B-80EE-26962B56BA6D}">
      <dgm:prSet/>
      <dgm:spPr/>
      <dgm:t>
        <a:bodyPr/>
        <a:lstStyle/>
        <a:p>
          <a:endParaRPr lang="es-CO"/>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200173">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F3BA50"/>
        </a:solidFill>
        <a:ln>
          <a:solidFill>
            <a:srgbClr val="DC3A51"/>
          </a:solidFill>
        </a:ln>
      </dgm:spPr>
    </dgm:pt>
  </dgm:ptLst>
  <dgm:cxnLst>
    <dgm:cxn modelId="{72B4FC26-B5EE-4C6B-8C70-C074D78B9BE3}" type="presOf" srcId="{5B68E5BA-0967-4A24-8183-04A4ED49BB0D}" destId="{F595D5E9-3D1E-4DD5-9614-592020804550}" srcOrd="0" destOrd="0" presId="urn:microsoft.com/office/officeart/2008/layout/VerticalCurvedList"/>
    <dgm:cxn modelId="{37B96A34-7F76-4C24-A079-04252FA120B1}" type="presOf" srcId="{375BE437-4ADF-4BA6-8775-BE577CD1B17D}" destId="{8A90641E-7A8E-4798-B430-C3811EF30AC3}" srcOrd="0" destOrd="0" presId="urn:microsoft.com/office/officeart/2008/layout/VerticalCurvedList"/>
    <dgm:cxn modelId="{8F3AD53B-FB8A-4F1B-80EE-26962B56BA6D}" srcId="{C981BB38-5C95-4FDC-A99C-03127FAA5692}" destId="{43434A8A-7E97-4D44-A3A2-B574F8E9A0A4}" srcOrd="0" destOrd="0" parTransId="{FE08E327-5BD4-4248-BA7C-3B24FD483F0A}" sibTransId="{5B68E5BA-0967-4A24-8183-04A4ED49BB0D}"/>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F9BD88FF-3753-476A-88B7-A813BD8C3B12}" type="presOf" srcId="{43434A8A-7E97-4D44-A3A2-B574F8E9A0A4}" destId="{7F3C1DFC-809C-4FDF-8B7C-AC76701720F4}" srcOrd="0" destOrd="1"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dgm:spPr>
        <a:noFill/>
        <a:ln>
          <a:solidFill>
            <a:srgbClr val="FF0000"/>
          </a:solidFill>
        </a:ln>
        <a:effectLst/>
      </dgm:spPr>
      <dgm:t>
        <a:bodyPr/>
        <a:lstStyle/>
        <a:p>
          <a:endParaRPr lang="es-CO" b="0" dirty="0"/>
        </a:p>
      </dgm:t>
    </dgm:pt>
    <dgm:pt modelId="{FF9EDFEE-DC99-4D7A-84B2-CB9624B3496E}" type="sibTrans" cxnId="{4A19A4DD-5BAD-4CA3-8E00-019D653F29BC}">
      <dgm:prSet/>
      <dgm:spPr/>
      <dgm:t>
        <a:bodyPr/>
        <a:lstStyle/>
        <a:p>
          <a:endParaRPr lang="es-ES"/>
        </a:p>
      </dgm:t>
    </dgm:pt>
    <dgm:pt modelId="{49A7AAE3-ADDA-4AC7-981D-A103867EDAEF}" type="parTrans" cxnId="{4A19A4DD-5BAD-4CA3-8E00-019D653F29BC}">
      <dgm:prSet/>
      <dgm:spPr/>
      <dgm:t>
        <a:bodyPr/>
        <a:lstStyle/>
        <a:p>
          <a:endParaRPr lang="es-ES"/>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208606">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00B0F0"/>
        </a:solidFill>
        <a:ln>
          <a:solidFill>
            <a:srgbClr val="DC3A51"/>
          </a:solidFill>
        </a:ln>
      </dgm:spPr>
    </dgm:pt>
  </dgm:ptLst>
  <dgm:cxnLst>
    <dgm:cxn modelId="{37B96A34-7F76-4C24-A079-04252FA120B1}" type="presOf" srcId="{375BE437-4ADF-4BA6-8775-BE577CD1B17D}" destId="{8A90641E-7A8E-4798-B430-C3811EF30AC3}" srcOrd="0" destOrd="0" presId="urn:microsoft.com/office/officeart/2008/layout/VerticalCurvedList"/>
    <dgm:cxn modelId="{18FB9186-E768-41E5-8419-A90CD7CD1886}" type="presOf" srcId="{FF9EDFEE-DC99-4D7A-84B2-CB9624B3496E}" destId="{F595D5E9-3D1E-4DD5-9614-592020804550}" srcOrd="0" destOrd="0" presId="urn:microsoft.com/office/officeart/2008/layout/VerticalCurvedList"/>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75BE437-4ADF-4BA6-8775-BE577CD1B17D}" type="doc">
      <dgm:prSet loTypeId="urn:microsoft.com/office/officeart/2008/layout/VerticalCurvedList" loCatId="list" qsTypeId="urn:microsoft.com/office/officeart/2005/8/quickstyle/simple3" qsCatId="simple" csTypeId="urn:microsoft.com/office/officeart/2005/8/colors/colorful2" csCatId="colorful" phldr="1"/>
      <dgm:spPr/>
      <dgm:t>
        <a:bodyPr/>
        <a:lstStyle/>
        <a:p>
          <a:endParaRPr lang="es-ES"/>
        </a:p>
      </dgm:t>
    </dgm:pt>
    <dgm:pt modelId="{C981BB38-5C95-4FDC-A99C-03127FAA5692}">
      <dgm:prSet/>
      <dgm:spPr>
        <a:noFill/>
        <a:ln>
          <a:solidFill>
            <a:srgbClr val="FF0000"/>
          </a:solidFill>
        </a:ln>
        <a:effectLst/>
      </dgm:spPr>
      <dgm:t>
        <a:bodyPr/>
        <a:lstStyle/>
        <a:p>
          <a:endParaRPr lang="es-CO" b="0" dirty="0"/>
        </a:p>
      </dgm:t>
    </dgm:pt>
    <dgm:pt modelId="{FF9EDFEE-DC99-4D7A-84B2-CB9624B3496E}" type="sibTrans" cxnId="{4A19A4DD-5BAD-4CA3-8E00-019D653F29BC}">
      <dgm:prSet/>
      <dgm:spPr/>
      <dgm:t>
        <a:bodyPr/>
        <a:lstStyle/>
        <a:p>
          <a:endParaRPr lang="es-ES"/>
        </a:p>
      </dgm:t>
    </dgm:pt>
    <dgm:pt modelId="{49A7AAE3-ADDA-4AC7-981D-A103867EDAEF}" type="parTrans" cxnId="{4A19A4DD-5BAD-4CA3-8E00-019D653F29BC}">
      <dgm:prSet/>
      <dgm:spPr/>
      <dgm:t>
        <a:bodyPr/>
        <a:lstStyle/>
        <a:p>
          <a:endParaRPr lang="es-ES"/>
        </a:p>
      </dgm:t>
    </dgm:pt>
    <dgm:pt modelId="{8A90641E-7A8E-4798-B430-C3811EF30AC3}" type="pres">
      <dgm:prSet presAssocID="{375BE437-4ADF-4BA6-8775-BE577CD1B17D}" presName="Name0" presStyleCnt="0">
        <dgm:presLayoutVars>
          <dgm:chMax val="7"/>
          <dgm:chPref val="7"/>
          <dgm:dir/>
        </dgm:presLayoutVars>
      </dgm:prSet>
      <dgm:spPr/>
    </dgm:pt>
    <dgm:pt modelId="{5C6F6830-1775-4268-B1D9-C06ED6C6D7EE}" type="pres">
      <dgm:prSet presAssocID="{375BE437-4ADF-4BA6-8775-BE577CD1B17D}" presName="Name1" presStyleCnt="0"/>
      <dgm:spPr/>
    </dgm:pt>
    <dgm:pt modelId="{C71AC7EE-59B4-400C-93D0-60CCF738D25E}" type="pres">
      <dgm:prSet presAssocID="{375BE437-4ADF-4BA6-8775-BE577CD1B17D}" presName="cycle" presStyleCnt="0"/>
      <dgm:spPr/>
    </dgm:pt>
    <dgm:pt modelId="{5630734A-9A66-47B4-806C-B309978C0DAA}" type="pres">
      <dgm:prSet presAssocID="{375BE437-4ADF-4BA6-8775-BE577CD1B17D}" presName="srcNode" presStyleLbl="node1" presStyleIdx="0" presStyleCnt="1"/>
      <dgm:spPr/>
    </dgm:pt>
    <dgm:pt modelId="{F595D5E9-3D1E-4DD5-9614-592020804550}" type="pres">
      <dgm:prSet presAssocID="{375BE437-4ADF-4BA6-8775-BE577CD1B17D}" presName="conn" presStyleLbl="parChTrans1D2" presStyleIdx="0" presStyleCnt="1"/>
      <dgm:spPr/>
    </dgm:pt>
    <dgm:pt modelId="{8E0891D0-D3F7-4EA4-91FB-CB371E9D681D}" type="pres">
      <dgm:prSet presAssocID="{375BE437-4ADF-4BA6-8775-BE577CD1B17D}" presName="extraNode" presStyleLbl="node1" presStyleIdx="0" presStyleCnt="1"/>
      <dgm:spPr/>
    </dgm:pt>
    <dgm:pt modelId="{F95BAE96-4A5D-4C39-9E4A-0DD534A34455}" type="pres">
      <dgm:prSet presAssocID="{375BE437-4ADF-4BA6-8775-BE577CD1B17D}" presName="dstNode" presStyleLbl="node1" presStyleIdx="0" presStyleCnt="1"/>
      <dgm:spPr/>
    </dgm:pt>
    <dgm:pt modelId="{7F3C1DFC-809C-4FDF-8B7C-AC76701720F4}" type="pres">
      <dgm:prSet presAssocID="{C981BB38-5C95-4FDC-A99C-03127FAA5692}" presName="text_1" presStyleLbl="node1" presStyleIdx="0" presStyleCnt="1" custScaleY="208606">
        <dgm:presLayoutVars>
          <dgm:bulletEnabled val="1"/>
        </dgm:presLayoutVars>
      </dgm:prSet>
      <dgm:spPr/>
    </dgm:pt>
    <dgm:pt modelId="{92B465B9-2ED5-4E21-9B7F-95A36EA72E80}" type="pres">
      <dgm:prSet presAssocID="{C981BB38-5C95-4FDC-A99C-03127FAA5692}" presName="accent_1" presStyleCnt="0"/>
      <dgm:spPr/>
    </dgm:pt>
    <dgm:pt modelId="{950D7AA1-BC1E-403E-9A45-8CB9D8070B48}" type="pres">
      <dgm:prSet presAssocID="{C981BB38-5C95-4FDC-A99C-03127FAA5692}" presName="accentRepeatNode" presStyleLbl="solidFgAcc1" presStyleIdx="0" presStyleCnt="1"/>
      <dgm:spPr>
        <a:solidFill>
          <a:srgbClr val="00B0F0"/>
        </a:solidFill>
        <a:ln>
          <a:solidFill>
            <a:srgbClr val="DC3A51"/>
          </a:solidFill>
        </a:ln>
      </dgm:spPr>
    </dgm:pt>
  </dgm:ptLst>
  <dgm:cxnLst>
    <dgm:cxn modelId="{37B96A34-7F76-4C24-A079-04252FA120B1}" type="presOf" srcId="{375BE437-4ADF-4BA6-8775-BE577CD1B17D}" destId="{8A90641E-7A8E-4798-B430-C3811EF30AC3}" srcOrd="0" destOrd="0" presId="urn:microsoft.com/office/officeart/2008/layout/VerticalCurvedList"/>
    <dgm:cxn modelId="{18FB9186-E768-41E5-8419-A90CD7CD1886}" type="presOf" srcId="{FF9EDFEE-DC99-4D7A-84B2-CB9624B3496E}" destId="{F595D5E9-3D1E-4DD5-9614-592020804550}" srcOrd="0" destOrd="0" presId="urn:microsoft.com/office/officeart/2008/layout/VerticalCurvedList"/>
    <dgm:cxn modelId="{4A19A4DD-5BAD-4CA3-8E00-019D653F29BC}" srcId="{375BE437-4ADF-4BA6-8775-BE577CD1B17D}" destId="{C981BB38-5C95-4FDC-A99C-03127FAA5692}" srcOrd="0" destOrd="0" parTransId="{49A7AAE3-ADDA-4AC7-981D-A103867EDAEF}" sibTransId="{FF9EDFEE-DC99-4D7A-84B2-CB9624B3496E}"/>
    <dgm:cxn modelId="{2A4777EC-E3D7-46D7-876F-9C052EC28CCF}" type="presOf" srcId="{C981BB38-5C95-4FDC-A99C-03127FAA5692}" destId="{7F3C1DFC-809C-4FDF-8B7C-AC76701720F4}" srcOrd="0" destOrd="0" presId="urn:microsoft.com/office/officeart/2008/layout/VerticalCurvedList"/>
    <dgm:cxn modelId="{D3735126-4377-489C-9539-F303794E5928}" type="presParOf" srcId="{8A90641E-7A8E-4798-B430-C3811EF30AC3}" destId="{5C6F6830-1775-4268-B1D9-C06ED6C6D7EE}" srcOrd="0" destOrd="0" presId="urn:microsoft.com/office/officeart/2008/layout/VerticalCurvedList"/>
    <dgm:cxn modelId="{586B323A-3BB3-42CD-A755-CEFCF250B544}" type="presParOf" srcId="{5C6F6830-1775-4268-B1D9-C06ED6C6D7EE}" destId="{C71AC7EE-59B4-400C-93D0-60CCF738D25E}" srcOrd="0" destOrd="0" presId="urn:microsoft.com/office/officeart/2008/layout/VerticalCurvedList"/>
    <dgm:cxn modelId="{D9F9E87F-CDBF-43E5-ACEF-2F7CCB7EB598}" type="presParOf" srcId="{C71AC7EE-59B4-400C-93D0-60CCF738D25E}" destId="{5630734A-9A66-47B4-806C-B309978C0DAA}" srcOrd="0" destOrd="0" presId="urn:microsoft.com/office/officeart/2008/layout/VerticalCurvedList"/>
    <dgm:cxn modelId="{E53D7D65-0023-4B29-AE62-F9137E09C149}" type="presParOf" srcId="{C71AC7EE-59B4-400C-93D0-60CCF738D25E}" destId="{F595D5E9-3D1E-4DD5-9614-592020804550}" srcOrd="1" destOrd="0" presId="urn:microsoft.com/office/officeart/2008/layout/VerticalCurvedList"/>
    <dgm:cxn modelId="{E0D8DEC2-5426-4694-8829-7C384193A9C5}" type="presParOf" srcId="{C71AC7EE-59B4-400C-93D0-60CCF738D25E}" destId="{8E0891D0-D3F7-4EA4-91FB-CB371E9D681D}" srcOrd="2" destOrd="0" presId="urn:microsoft.com/office/officeart/2008/layout/VerticalCurvedList"/>
    <dgm:cxn modelId="{2E906AAD-6FD2-4EA8-A16A-706451137B24}" type="presParOf" srcId="{C71AC7EE-59B4-400C-93D0-60CCF738D25E}" destId="{F95BAE96-4A5D-4C39-9E4A-0DD534A34455}" srcOrd="3" destOrd="0" presId="urn:microsoft.com/office/officeart/2008/layout/VerticalCurvedList"/>
    <dgm:cxn modelId="{6CCD3A51-734E-4DE0-A1F1-8A0454C3047D}" type="presParOf" srcId="{5C6F6830-1775-4268-B1D9-C06ED6C6D7EE}" destId="{7F3C1DFC-809C-4FDF-8B7C-AC76701720F4}" srcOrd="1" destOrd="0" presId="urn:microsoft.com/office/officeart/2008/layout/VerticalCurvedList"/>
    <dgm:cxn modelId="{7319CE5C-CD0C-4373-9C8C-ED23EDED24F8}" type="presParOf" srcId="{5C6F6830-1775-4268-B1D9-C06ED6C6D7EE}" destId="{92B465B9-2ED5-4E21-9B7F-95A36EA72E80}" srcOrd="2" destOrd="0" presId="urn:microsoft.com/office/officeart/2008/layout/VerticalCurvedList"/>
    <dgm:cxn modelId="{8A0749FA-DB3C-4005-9A27-10A568C37089}" type="presParOf" srcId="{92B465B9-2ED5-4E21-9B7F-95A36EA72E80}" destId="{950D7AA1-BC1E-403E-9A45-8CB9D8070B48}"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AD9C31-A3D8-4788-ACC1-DF3B9B089069}">
      <dsp:nvSpPr>
        <dsp:cNvPr id="0" name=""/>
        <dsp:cNvSpPr/>
      </dsp:nvSpPr>
      <dsp:spPr>
        <a:xfrm>
          <a:off x="6710" y="1558467"/>
          <a:ext cx="2379517" cy="1776259"/>
        </a:xfrm>
        <a:prstGeom prst="round2SameRect">
          <a:avLst>
            <a:gd name="adj1" fmla="val 8000"/>
            <a:gd name="adj2" fmla="val 0"/>
          </a:avLst>
        </a:prstGeom>
        <a:blipFill rotWithShape="0">
          <a:blip xmlns:r="http://schemas.openxmlformats.org/officeDocument/2006/relationships" r:embed="rId1"/>
          <a:stretch>
            <a:fillRect/>
          </a:stretch>
        </a:blipFill>
        <a:ln w="25400" cap="flat" cmpd="sng" algn="ctr">
          <a:solidFill>
            <a:srgbClr val="F3BA50"/>
          </a:solidFill>
          <a:prstDash val="solid"/>
        </a:ln>
        <a:effectLst/>
      </dsp:spPr>
      <dsp:style>
        <a:lnRef idx="2">
          <a:scrgbClr r="0" g="0" b="0"/>
        </a:lnRef>
        <a:fillRef idx="1">
          <a:scrgbClr r="0" g="0" b="0"/>
        </a:fillRef>
        <a:effectRef idx="0">
          <a:scrgbClr r="0" g="0" b="0"/>
        </a:effectRef>
        <a:fontRef idx="minor"/>
      </dsp:style>
    </dsp:sp>
    <dsp:sp modelId="{5B8AB45E-5DDA-42C4-8EB2-27BD00447242}">
      <dsp:nvSpPr>
        <dsp:cNvPr id="0" name=""/>
        <dsp:cNvSpPr/>
      </dsp:nvSpPr>
      <dsp:spPr>
        <a:xfrm>
          <a:off x="6710" y="3334727"/>
          <a:ext cx="2379517" cy="763791"/>
        </a:xfrm>
        <a:prstGeom prst="rect">
          <a:avLst/>
        </a:prstGeom>
        <a:noFill/>
        <a:ln w="25400" cap="flat" cmpd="sng" algn="ctr">
          <a:solidFill>
            <a:srgbClr val="F3BA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s-ES" sz="1900" b="1" kern="1200" dirty="0">
              <a:solidFill>
                <a:srgbClr val="000000"/>
              </a:solidFill>
              <a:latin typeface="Arial"/>
              <a:ea typeface="+mn-ea"/>
              <a:cs typeface="+mn-cs"/>
            </a:rPr>
            <a:t>CANAL PRESENCIAL</a:t>
          </a:r>
        </a:p>
      </dsp:txBody>
      <dsp:txXfrm>
        <a:off x="6710" y="3334727"/>
        <a:ext cx="1675716" cy="763791"/>
      </dsp:txXfrm>
    </dsp:sp>
    <dsp:sp modelId="{B4A4BEA5-D1E4-4DCA-B99D-C393AFB53429}">
      <dsp:nvSpPr>
        <dsp:cNvPr id="0" name=""/>
        <dsp:cNvSpPr/>
      </dsp:nvSpPr>
      <dsp:spPr>
        <a:xfrm>
          <a:off x="1749739" y="3456048"/>
          <a:ext cx="832831" cy="832831"/>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ABD73F34-E600-466F-9B19-01F54AD6A599}">
      <dsp:nvSpPr>
        <dsp:cNvPr id="0" name=""/>
        <dsp:cNvSpPr/>
      </dsp:nvSpPr>
      <dsp:spPr>
        <a:xfrm>
          <a:off x="8169082" y="1586177"/>
          <a:ext cx="2379517" cy="1776259"/>
        </a:xfrm>
        <a:prstGeom prst="round2SameRect">
          <a:avLst>
            <a:gd name="adj1" fmla="val 8000"/>
            <a:gd name="adj2" fmla="val 0"/>
          </a:avLst>
        </a:prstGeom>
        <a:blipFill rotWithShape="0">
          <a:blip xmlns:r="http://schemas.openxmlformats.org/officeDocument/2006/relationships" r:embed="rId2"/>
          <a:stretch>
            <a:fillRect/>
          </a:stretch>
        </a:blipFill>
        <a:ln w="25400" cap="flat" cmpd="sng" algn="ctr">
          <a:solidFill>
            <a:srgbClr val="F3BA50"/>
          </a:solidFill>
          <a:prstDash val="solid"/>
        </a:ln>
        <a:effectLst/>
      </dsp:spPr>
      <dsp:style>
        <a:lnRef idx="2">
          <a:scrgbClr r="0" g="0" b="0"/>
        </a:lnRef>
        <a:fillRef idx="1">
          <a:scrgbClr r="0" g="0" b="0"/>
        </a:fillRef>
        <a:effectRef idx="0">
          <a:scrgbClr r="0" g="0" b="0"/>
        </a:effectRef>
        <a:fontRef idx="minor"/>
      </dsp:style>
    </dsp:sp>
    <dsp:sp modelId="{766B3D5A-4B0F-468E-B54E-FE5365328F2C}">
      <dsp:nvSpPr>
        <dsp:cNvPr id="0" name=""/>
        <dsp:cNvSpPr/>
      </dsp:nvSpPr>
      <dsp:spPr>
        <a:xfrm>
          <a:off x="8169082" y="3357281"/>
          <a:ext cx="2379517" cy="763791"/>
        </a:xfrm>
        <a:prstGeom prst="rect">
          <a:avLst/>
        </a:prstGeom>
        <a:noFill/>
        <a:ln w="25400" cap="flat" cmpd="sng" algn="ctr">
          <a:solidFill>
            <a:srgbClr val="F3BA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s-ES" sz="1900" b="1" kern="1200" dirty="0">
              <a:solidFill>
                <a:schemeClr val="tx1"/>
              </a:solidFill>
              <a:latin typeface="Arial"/>
              <a:ea typeface="+mn-ea"/>
              <a:cs typeface="+mn-cs"/>
            </a:rPr>
            <a:t>CANAL ESCRITO</a:t>
          </a:r>
        </a:p>
      </dsp:txBody>
      <dsp:txXfrm>
        <a:off x="8169082" y="3357281"/>
        <a:ext cx="1675716" cy="763791"/>
      </dsp:txXfrm>
    </dsp:sp>
    <dsp:sp modelId="{C5B45A2A-9017-4EC2-A68D-333EC9993D6B}">
      <dsp:nvSpPr>
        <dsp:cNvPr id="0" name=""/>
        <dsp:cNvSpPr/>
      </dsp:nvSpPr>
      <dsp:spPr>
        <a:xfrm>
          <a:off x="4531928" y="3456048"/>
          <a:ext cx="832831" cy="832831"/>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3B596408-179F-47EF-B22A-501B97AF650B}">
      <dsp:nvSpPr>
        <dsp:cNvPr id="0" name=""/>
        <dsp:cNvSpPr/>
      </dsp:nvSpPr>
      <dsp:spPr>
        <a:xfrm>
          <a:off x="5441975" y="1558467"/>
          <a:ext cx="2379517" cy="1776259"/>
        </a:xfrm>
        <a:prstGeom prst="round2SameRect">
          <a:avLst>
            <a:gd name="adj1" fmla="val 8000"/>
            <a:gd name="adj2" fmla="val 0"/>
          </a:avLst>
        </a:prstGeom>
        <a:blipFill rotWithShape="0">
          <a:blip xmlns:r="http://schemas.openxmlformats.org/officeDocument/2006/relationships" r:embed="rId3"/>
          <a:stretch>
            <a:fillRect/>
          </a:stretch>
        </a:blipFill>
        <a:ln w="25400" cap="flat" cmpd="sng" algn="ctr">
          <a:solidFill>
            <a:srgbClr val="F3BA50"/>
          </a:solidFill>
          <a:prstDash val="solid"/>
        </a:ln>
        <a:effectLst/>
      </dsp:spPr>
      <dsp:style>
        <a:lnRef idx="2">
          <a:scrgbClr r="0" g="0" b="0"/>
        </a:lnRef>
        <a:fillRef idx="1">
          <a:scrgbClr r="0" g="0" b="0"/>
        </a:fillRef>
        <a:effectRef idx="0">
          <a:scrgbClr r="0" g="0" b="0"/>
        </a:effectRef>
        <a:fontRef idx="minor"/>
      </dsp:style>
      <dsp:txBody>
        <a:bodyPr spcFirstLastPara="0" vert="horz" wrap="square" lIns="82550" tIns="247650" rIns="82550" bIns="82550" numCol="1" spcCol="1270" anchor="t" anchorCtr="0">
          <a:noAutofit/>
        </a:bodyPr>
        <a:lstStyle/>
        <a:p>
          <a:pPr marL="285750" lvl="1" indent="-285750" algn="l" defTabSz="2889250">
            <a:lnSpc>
              <a:spcPct val="90000"/>
            </a:lnSpc>
            <a:spcBef>
              <a:spcPct val="0"/>
            </a:spcBef>
            <a:spcAft>
              <a:spcPct val="15000"/>
            </a:spcAft>
            <a:buChar char="•"/>
          </a:pPr>
          <a:endParaRPr lang="es-ES" sz="6500" kern="1200">
            <a:solidFill>
              <a:srgbClr val="000000">
                <a:hueOff val="0"/>
                <a:satOff val="0"/>
                <a:lumOff val="0"/>
                <a:alphaOff val="0"/>
              </a:srgbClr>
            </a:solidFill>
            <a:latin typeface="Arial"/>
            <a:ea typeface="+mn-ea"/>
            <a:cs typeface="+mn-cs"/>
          </a:endParaRPr>
        </a:p>
      </dsp:txBody>
      <dsp:txXfrm>
        <a:off x="5483595" y="1600087"/>
        <a:ext cx="2296277" cy="1734639"/>
      </dsp:txXfrm>
    </dsp:sp>
    <dsp:sp modelId="{C9B15A53-183B-44C4-922D-906D217E10B2}">
      <dsp:nvSpPr>
        <dsp:cNvPr id="0" name=""/>
        <dsp:cNvSpPr/>
      </dsp:nvSpPr>
      <dsp:spPr>
        <a:xfrm>
          <a:off x="5441975" y="3350865"/>
          <a:ext cx="2379517" cy="763791"/>
        </a:xfrm>
        <a:prstGeom prst="rect">
          <a:avLst/>
        </a:prstGeom>
        <a:noFill/>
        <a:ln w="25400" cap="flat" cmpd="sng" algn="ctr">
          <a:solidFill>
            <a:srgbClr val="F3BA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s-ES" sz="1900" b="1" kern="1200" dirty="0">
              <a:solidFill>
                <a:srgbClr val="000000"/>
              </a:solidFill>
              <a:latin typeface="Arial"/>
              <a:ea typeface="+mn-ea"/>
              <a:cs typeface="+mn-cs"/>
            </a:rPr>
            <a:t>CANAL TELEFONICO</a:t>
          </a:r>
        </a:p>
      </dsp:txBody>
      <dsp:txXfrm>
        <a:off x="5441975" y="3350865"/>
        <a:ext cx="1675716" cy="763791"/>
      </dsp:txXfrm>
    </dsp:sp>
    <dsp:sp modelId="{F1E0C933-889C-428C-AFA0-F621D937D5CD}">
      <dsp:nvSpPr>
        <dsp:cNvPr id="0" name=""/>
        <dsp:cNvSpPr/>
      </dsp:nvSpPr>
      <dsp:spPr>
        <a:xfrm>
          <a:off x="7314116" y="3456048"/>
          <a:ext cx="832831" cy="832831"/>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 modelId="{18F482D0-B043-45BF-BBED-81B483C9AE72}">
      <dsp:nvSpPr>
        <dsp:cNvPr id="0" name=""/>
        <dsp:cNvSpPr/>
      </dsp:nvSpPr>
      <dsp:spPr>
        <a:xfrm>
          <a:off x="2688264" y="1595928"/>
          <a:ext cx="2379517" cy="1776259"/>
        </a:xfrm>
        <a:prstGeom prst="round2SameRect">
          <a:avLst>
            <a:gd name="adj1" fmla="val 8000"/>
            <a:gd name="adj2" fmla="val 0"/>
          </a:avLst>
        </a:prstGeom>
        <a:solidFill>
          <a:srgbClr val="FFFFFF">
            <a:alpha val="90000"/>
            <a:hueOff val="0"/>
            <a:satOff val="0"/>
            <a:lumOff val="0"/>
            <a:alphaOff val="0"/>
          </a:srgbClr>
        </a:solidFill>
        <a:ln w="25400" cap="flat" cmpd="sng" algn="ctr">
          <a:solidFill>
            <a:srgbClr val="F3BA50"/>
          </a:solidFill>
          <a:prstDash val="solid"/>
        </a:ln>
        <a:effectLst/>
      </dsp:spPr>
      <dsp:style>
        <a:lnRef idx="2">
          <a:scrgbClr r="0" g="0" b="0"/>
        </a:lnRef>
        <a:fillRef idx="1">
          <a:scrgbClr r="0" g="0" b="0"/>
        </a:fillRef>
        <a:effectRef idx="0">
          <a:scrgbClr r="0" g="0" b="0"/>
        </a:effectRef>
        <a:fontRef idx="minor"/>
      </dsp:style>
    </dsp:sp>
    <dsp:sp modelId="{C810C254-5A06-4520-92E0-6B88F04B0F47}">
      <dsp:nvSpPr>
        <dsp:cNvPr id="0" name=""/>
        <dsp:cNvSpPr/>
      </dsp:nvSpPr>
      <dsp:spPr>
        <a:xfrm>
          <a:off x="2688264" y="3356059"/>
          <a:ext cx="2379517" cy="763791"/>
        </a:xfrm>
        <a:prstGeom prst="rect">
          <a:avLst/>
        </a:prstGeom>
        <a:noFill/>
        <a:ln w="25400" cap="flat" cmpd="sng" algn="ctr">
          <a:solidFill>
            <a:srgbClr val="F3BA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0" rIns="24130" bIns="0" numCol="1" spcCol="1270" anchor="ctr" anchorCtr="0">
          <a:noAutofit/>
        </a:bodyPr>
        <a:lstStyle/>
        <a:p>
          <a:pPr marL="0" lvl="0" indent="0" algn="l" defTabSz="844550">
            <a:lnSpc>
              <a:spcPct val="90000"/>
            </a:lnSpc>
            <a:spcBef>
              <a:spcPct val="0"/>
            </a:spcBef>
            <a:spcAft>
              <a:spcPct val="35000"/>
            </a:spcAft>
            <a:buNone/>
          </a:pPr>
          <a:r>
            <a:rPr lang="es-ES" sz="1900" b="1" kern="1200" dirty="0">
              <a:solidFill>
                <a:srgbClr val="000000"/>
              </a:solidFill>
              <a:latin typeface="Arial"/>
              <a:ea typeface="+mn-ea"/>
              <a:cs typeface="+mn-cs"/>
            </a:rPr>
            <a:t>CANAL VIRTUAL</a:t>
          </a:r>
        </a:p>
      </dsp:txBody>
      <dsp:txXfrm>
        <a:off x="2688264" y="3356059"/>
        <a:ext cx="1675716" cy="763791"/>
      </dsp:txXfrm>
    </dsp:sp>
    <dsp:sp modelId="{93140957-24D1-4469-9E5C-B482213F6236}">
      <dsp:nvSpPr>
        <dsp:cNvPr id="0" name=""/>
        <dsp:cNvSpPr/>
      </dsp:nvSpPr>
      <dsp:spPr>
        <a:xfrm>
          <a:off x="10096305" y="3456048"/>
          <a:ext cx="832831" cy="832831"/>
        </a:xfrm>
        <a:prstGeom prst="ellipse">
          <a:avLst/>
        </a:prstGeom>
        <a:no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89CFC4-71C8-4249-9F49-72025FB4F7B8}">
      <dsp:nvSpPr>
        <dsp:cNvPr id="0" name=""/>
        <dsp:cNvSpPr/>
      </dsp:nvSpPr>
      <dsp:spPr>
        <a:xfrm>
          <a:off x="3472911" y="1197"/>
          <a:ext cx="1532710" cy="1532710"/>
        </a:xfrm>
        <a:prstGeom prst="ellipse">
          <a:avLst/>
        </a:prstGeom>
        <a:gradFill rotWithShape="0">
          <a:gsLst>
            <a:gs pos="0">
              <a:srgbClr val="C30000">
                <a:hueOff val="0"/>
                <a:satOff val="0"/>
                <a:lumOff val="0"/>
                <a:alphaOff val="0"/>
                <a:satMod val="103000"/>
                <a:lumMod val="102000"/>
                <a:tint val="94000"/>
              </a:srgbClr>
            </a:gs>
            <a:gs pos="50000">
              <a:srgbClr val="C30000">
                <a:hueOff val="0"/>
                <a:satOff val="0"/>
                <a:lumOff val="0"/>
                <a:alphaOff val="0"/>
                <a:satMod val="110000"/>
                <a:lumMod val="100000"/>
                <a:shade val="100000"/>
              </a:srgbClr>
            </a:gs>
            <a:gs pos="100000">
              <a:srgbClr val="C30000">
                <a:hueOff val="0"/>
                <a:satOff val="0"/>
                <a:lumOff val="0"/>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b="1" kern="1200" dirty="0">
              <a:solidFill>
                <a:sysClr val="window" lastClr="FFFFFF"/>
              </a:solidFill>
              <a:latin typeface="Calibri" panose="020F0502020204030204"/>
              <a:ea typeface="+mn-ea"/>
              <a:cs typeface="+mn-cs"/>
            </a:rPr>
            <a:t>6 Supercades</a:t>
          </a:r>
          <a:endParaRPr lang="es-CO" sz="1600" b="1" kern="1200" dirty="0">
            <a:solidFill>
              <a:sysClr val="window" lastClr="FFFFFF"/>
            </a:solidFill>
            <a:latin typeface="Calibri" panose="020F0502020204030204"/>
            <a:ea typeface="+mn-ea"/>
            <a:cs typeface="+mn-cs"/>
          </a:endParaRPr>
        </a:p>
      </dsp:txBody>
      <dsp:txXfrm>
        <a:off x="3697371" y="225657"/>
        <a:ext cx="1083790" cy="1083790"/>
      </dsp:txXfrm>
    </dsp:sp>
    <dsp:sp modelId="{CF96FD1C-B369-445A-BDCB-03477876F021}">
      <dsp:nvSpPr>
        <dsp:cNvPr id="0" name=""/>
        <dsp:cNvSpPr/>
      </dsp:nvSpPr>
      <dsp:spPr>
        <a:xfrm rot="2160000">
          <a:off x="4957296" y="1178773"/>
          <a:ext cx="407924" cy="517289"/>
        </a:xfrm>
        <a:prstGeom prst="rightArrow">
          <a:avLst>
            <a:gd name="adj1" fmla="val 60000"/>
            <a:gd name="adj2" fmla="val 50000"/>
          </a:avLst>
        </a:prstGeom>
        <a:solidFill>
          <a:srgbClr val="C30000">
            <a:hueOff val="0"/>
            <a:satOff val="0"/>
            <a:lumOff val="0"/>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b="1" kern="1200">
            <a:solidFill>
              <a:sysClr val="window" lastClr="FFFFFF"/>
            </a:solidFill>
            <a:latin typeface="Calibri" panose="020F0502020204030204"/>
            <a:ea typeface="+mn-ea"/>
            <a:cs typeface="+mn-cs"/>
          </a:endParaRPr>
        </a:p>
      </dsp:txBody>
      <dsp:txXfrm>
        <a:off x="4968982" y="1246265"/>
        <a:ext cx="285547" cy="310373"/>
      </dsp:txXfrm>
    </dsp:sp>
    <dsp:sp modelId="{1796FB59-C71C-40C0-A7E7-71E87A30AF8B}">
      <dsp:nvSpPr>
        <dsp:cNvPr id="0" name=""/>
        <dsp:cNvSpPr/>
      </dsp:nvSpPr>
      <dsp:spPr>
        <a:xfrm>
          <a:off x="5335575" y="1354501"/>
          <a:ext cx="1532710" cy="1532710"/>
        </a:xfrm>
        <a:prstGeom prst="ellipse">
          <a:avLst/>
        </a:prstGeom>
        <a:gradFill rotWithShape="0">
          <a:gsLst>
            <a:gs pos="0">
              <a:srgbClr val="C30000">
                <a:hueOff val="0"/>
                <a:satOff val="0"/>
                <a:lumOff val="-2892"/>
                <a:alphaOff val="0"/>
                <a:satMod val="103000"/>
                <a:lumMod val="102000"/>
                <a:tint val="94000"/>
              </a:srgbClr>
            </a:gs>
            <a:gs pos="50000">
              <a:srgbClr val="C30000">
                <a:hueOff val="0"/>
                <a:satOff val="0"/>
                <a:lumOff val="-2892"/>
                <a:alphaOff val="0"/>
                <a:satMod val="110000"/>
                <a:lumMod val="100000"/>
                <a:shade val="100000"/>
              </a:srgbClr>
            </a:gs>
            <a:gs pos="100000">
              <a:srgbClr val="C30000">
                <a:hueOff val="0"/>
                <a:satOff val="0"/>
                <a:lumOff val="-2892"/>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b="1" kern="1200" dirty="0">
              <a:solidFill>
                <a:sysClr val="window" lastClr="FFFFFF"/>
              </a:solidFill>
              <a:latin typeface="Calibri" panose="020F0502020204030204"/>
              <a:ea typeface="+mn-ea"/>
              <a:cs typeface="+mn-cs"/>
            </a:rPr>
            <a:t>13 Cades</a:t>
          </a:r>
          <a:endParaRPr lang="es-CO" sz="1600" b="1" kern="1200" dirty="0">
            <a:solidFill>
              <a:sysClr val="window" lastClr="FFFFFF"/>
            </a:solidFill>
            <a:latin typeface="Calibri" panose="020F0502020204030204"/>
            <a:ea typeface="+mn-ea"/>
            <a:cs typeface="+mn-cs"/>
          </a:endParaRPr>
        </a:p>
      </dsp:txBody>
      <dsp:txXfrm>
        <a:off x="5560035" y="1578961"/>
        <a:ext cx="1083790" cy="1083790"/>
      </dsp:txXfrm>
    </dsp:sp>
    <dsp:sp modelId="{7A89B507-4A7F-47F7-A189-411E665662A3}">
      <dsp:nvSpPr>
        <dsp:cNvPr id="0" name=""/>
        <dsp:cNvSpPr/>
      </dsp:nvSpPr>
      <dsp:spPr>
        <a:xfrm rot="6480000">
          <a:off x="5545798" y="2946078"/>
          <a:ext cx="407924" cy="517289"/>
        </a:xfrm>
        <a:prstGeom prst="rightArrow">
          <a:avLst>
            <a:gd name="adj1" fmla="val 60000"/>
            <a:gd name="adj2" fmla="val 50000"/>
          </a:avLst>
        </a:prstGeom>
        <a:solidFill>
          <a:srgbClr val="C30000">
            <a:hueOff val="0"/>
            <a:satOff val="0"/>
            <a:lumOff val="-2892"/>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b="1" kern="1200">
            <a:solidFill>
              <a:sysClr val="window" lastClr="FFFFFF"/>
            </a:solidFill>
            <a:latin typeface="Calibri" panose="020F0502020204030204"/>
            <a:ea typeface="+mn-ea"/>
            <a:cs typeface="+mn-cs"/>
          </a:endParaRPr>
        </a:p>
      </dsp:txBody>
      <dsp:txXfrm rot="10800000">
        <a:off x="5625895" y="2991342"/>
        <a:ext cx="285547" cy="310373"/>
      </dsp:txXfrm>
    </dsp:sp>
    <dsp:sp modelId="{98FDB200-366D-4CBA-843A-A05113E72024}">
      <dsp:nvSpPr>
        <dsp:cNvPr id="0" name=""/>
        <dsp:cNvSpPr/>
      </dsp:nvSpPr>
      <dsp:spPr>
        <a:xfrm>
          <a:off x="4624101" y="3544194"/>
          <a:ext cx="1532710" cy="1532710"/>
        </a:xfrm>
        <a:prstGeom prst="ellipse">
          <a:avLst/>
        </a:prstGeom>
        <a:gradFill rotWithShape="0">
          <a:gsLst>
            <a:gs pos="0">
              <a:srgbClr val="C30000">
                <a:hueOff val="0"/>
                <a:satOff val="0"/>
                <a:lumOff val="-5784"/>
                <a:alphaOff val="0"/>
                <a:satMod val="103000"/>
                <a:lumMod val="102000"/>
                <a:tint val="94000"/>
              </a:srgbClr>
            </a:gs>
            <a:gs pos="50000">
              <a:srgbClr val="C30000">
                <a:hueOff val="0"/>
                <a:satOff val="0"/>
                <a:lumOff val="-5784"/>
                <a:alphaOff val="0"/>
                <a:satMod val="110000"/>
                <a:lumMod val="100000"/>
                <a:shade val="100000"/>
              </a:srgbClr>
            </a:gs>
            <a:gs pos="100000">
              <a:srgbClr val="C30000">
                <a:hueOff val="0"/>
                <a:satOff val="0"/>
                <a:lumOff val="-5784"/>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b="1" i="0" kern="1200" dirty="0">
              <a:solidFill>
                <a:sysClr val="window" lastClr="FFFFFF"/>
              </a:solidFill>
              <a:latin typeface="Calibri" panose="020F0502020204030204"/>
              <a:ea typeface="+mn-ea"/>
              <a:cs typeface="+mn-cs"/>
            </a:rPr>
            <a:t>Archivo Central de Predios</a:t>
          </a:r>
          <a:endParaRPr lang="es-CO" sz="1600" b="1" i="0" kern="1200" dirty="0">
            <a:solidFill>
              <a:sysClr val="window" lastClr="FFFFFF"/>
            </a:solidFill>
            <a:latin typeface="Calibri" panose="020F0502020204030204"/>
            <a:ea typeface="+mn-ea"/>
            <a:cs typeface="+mn-cs"/>
          </a:endParaRPr>
        </a:p>
      </dsp:txBody>
      <dsp:txXfrm>
        <a:off x="4848561" y="3768654"/>
        <a:ext cx="1083790" cy="1083790"/>
      </dsp:txXfrm>
    </dsp:sp>
    <dsp:sp modelId="{02AB6F8D-8189-45F5-81D9-9E0D6E7554CB}">
      <dsp:nvSpPr>
        <dsp:cNvPr id="0" name=""/>
        <dsp:cNvSpPr/>
      </dsp:nvSpPr>
      <dsp:spPr>
        <a:xfrm rot="10800000">
          <a:off x="4046849" y="4051904"/>
          <a:ext cx="407924" cy="517289"/>
        </a:xfrm>
        <a:prstGeom prst="rightArrow">
          <a:avLst>
            <a:gd name="adj1" fmla="val 60000"/>
            <a:gd name="adj2" fmla="val 50000"/>
          </a:avLst>
        </a:prstGeom>
        <a:solidFill>
          <a:srgbClr val="C30000">
            <a:hueOff val="0"/>
            <a:satOff val="0"/>
            <a:lumOff val="-5784"/>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b="1" kern="1200">
            <a:solidFill>
              <a:sysClr val="window" lastClr="FFFFFF"/>
            </a:solidFill>
            <a:latin typeface="Calibri" panose="020F0502020204030204"/>
            <a:ea typeface="+mn-ea"/>
            <a:cs typeface="+mn-cs"/>
          </a:endParaRPr>
        </a:p>
      </dsp:txBody>
      <dsp:txXfrm rot="10800000">
        <a:off x="4169226" y="4155362"/>
        <a:ext cx="285547" cy="310373"/>
      </dsp:txXfrm>
    </dsp:sp>
    <dsp:sp modelId="{CA390929-AB60-4543-B192-9E5AC0EA0B11}">
      <dsp:nvSpPr>
        <dsp:cNvPr id="0" name=""/>
        <dsp:cNvSpPr/>
      </dsp:nvSpPr>
      <dsp:spPr>
        <a:xfrm>
          <a:off x="2321722" y="3544194"/>
          <a:ext cx="1532710" cy="1532710"/>
        </a:xfrm>
        <a:prstGeom prst="ellipse">
          <a:avLst/>
        </a:prstGeom>
        <a:gradFill rotWithShape="0">
          <a:gsLst>
            <a:gs pos="0">
              <a:srgbClr val="C30000">
                <a:hueOff val="0"/>
                <a:satOff val="0"/>
                <a:lumOff val="-8676"/>
                <a:alphaOff val="0"/>
                <a:satMod val="103000"/>
                <a:lumMod val="102000"/>
                <a:tint val="94000"/>
              </a:srgbClr>
            </a:gs>
            <a:gs pos="50000">
              <a:srgbClr val="C30000">
                <a:hueOff val="0"/>
                <a:satOff val="0"/>
                <a:lumOff val="-8676"/>
                <a:alphaOff val="0"/>
                <a:satMod val="110000"/>
                <a:lumMod val="100000"/>
                <a:shade val="100000"/>
              </a:srgbClr>
            </a:gs>
            <a:gs pos="100000">
              <a:srgbClr val="C30000">
                <a:hueOff val="0"/>
                <a:satOff val="0"/>
                <a:lumOff val="-8676"/>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s-ES" sz="1600" b="1" kern="1200" dirty="0">
              <a:solidFill>
                <a:sysClr val="window" lastClr="FFFFFF"/>
              </a:solidFill>
              <a:latin typeface="Calibri" panose="020F0502020204030204"/>
              <a:ea typeface="+mn-ea"/>
              <a:cs typeface="+mn-cs"/>
            </a:rPr>
            <a:t>Ferias de Servicio al ciudadano</a:t>
          </a:r>
          <a:endParaRPr lang="es-CO" sz="1600" b="1" kern="1200" dirty="0">
            <a:solidFill>
              <a:sysClr val="window" lastClr="FFFFFF"/>
            </a:solidFill>
            <a:latin typeface="Calibri" panose="020F0502020204030204"/>
            <a:ea typeface="+mn-ea"/>
            <a:cs typeface="+mn-cs"/>
          </a:endParaRPr>
        </a:p>
      </dsp:txBody>
      <dsp:txXfrm>
        <a:off x="2546182" y="3768654"/>
        <a:ext cx="1083790" cy="1083790"/>
      </dsp:txXfrm>
    </dsp:sp>
    <dsp:sp modelId="{645F4C08-E088-4B50-B07A-16A4A035D532}">
      <dsp:nvSpPr>
        <dsp:cNvPr id="0" name=""/>
        <dsp:cNvSpPr/>
      </dsp:nvSpPr>
      <dsp:spPr>
        <a:xfrm rot="15120000">
          <a:off x="2533438" y="2969697"/>
          <a:ext cx="406017" cy="517289"/>
        </a:xfrm>
        <a:prstGeom prst="rightArrow">
          <a:avLst>
            <a:gd name="adj1" fmla="val 60000"/>
            <a:gd name="adj2" fmla="val 50000"/>
          </a:avLst>
        </a:prstGeom>
        <a:solidFill>
          <a:srgbClr val="C30000">
            <a:hueOff val="0"/>
            <a:satOff val="0"/>
            <a:lumOff val="-8676"/>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s-CO" sz="1600" b="1" kern="1200">
            <a:solidFill>
              <a:sysClr val="window" lastClr="FFFFFF"/>
            </a:solidFill>
            <a:latin typeface="Calibri" panose="020F0502020204030204"/>
            <a:ea typeface="+mn-ea"/>
            <a:cs typeface="+mn-cs"/>
          </a:endParaRPr>
        </a:p>
      </dsp:txBody>
      <dsp:txXfrm rot="10800000">
        <a:off x="2613160" y="3131077"/>
        <a:ext cx="284212" cy="310373"/>
      </dsp:txXfrm>
    </dsp:sp>
    <dsp:sp modelId="{851BC056-BCBE-46C6-AF42-E262E2A2F6B1}">
      <dsp:nvSpPr>
        <dsp:cNvPr id="0" name=""/>
        <dsp:cNvSpPr/>
      </dsp:nvSpPr>
      <dsp:spPr>
        <a:xfrm>
          <a:off x="1569861" y="1354501"/>
          <a:ext cx="1613484" cy="1532710"/>
        </a:xfrm>
        <a:prstGeom prst="ellipse">
          <a:avLst/>
        </a:prstGeom>
        <a:gradFill rotWithShape="0">
          <a:gsLst>
            <a:gs pos="0">
              <a:srgbClr val="C30000">
                <a:hueOff val="0"/>
                <a:satOff val="0"/>
                <a:lumOff val="-11568"/>
                <a:alphaOff val="0"/>
                <a:satMod val="103000"/>
                <a:lumMod val="102000"/>
                <a:tint val="94000"/>
              </a:srgbClr>
            </a:gs>
            <a:gs pos="50000">
              <a:srgbClr val="C30000">
                <a:hueOff val="0"/>
                <a:satOff val="0"/>
                <a:lumOff val="-11568"/>
                <a:alphaOff val="0"/>
                <a:satMod val="110000"/>
                <a:lumMod val="100000"/>
                <a:shade val="100000"/>
              </a:srgbClr>
            </a:gs>
            <a:gs pos="100000">
              <a:srgbClr val="C30000">
                <a:hueOff val="0"/>
                <a:satOff val="0"/>
                <a:lumOff val="-11568"/>
                <a:alphaOff val="0"/>
                <a:lumMod val="99000"/>
                <a:satMod val="120000"/>
                <a:shade val="78000"/>
              </a:srgb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s-ES" sz="1400" b="1" kern="1200" dirty="0">
              <a:solidFill>
                <a:sysClr val="window" lastClr="FFFFFF"/>
              </a:solidFill>
              <a:latin typeface="Calibri" panose="020F0502020204030204"/>
              <a:ea typeface="+mn-ea"/>
              <a:cs typeface="+mn-cs"/>
            </a:rPr>
            <a:t>Citas de Atención Especializada</a:t>
          </a:r>
          <a:endParaRPr lang="es-CO" sz="1400" b="1" kern="1200" dirty="0">
            <a:solidFill>
              <a:sysClr val="window" lastClr="FFFFFF"/>
            </a:solidFill>
            <a:latin typeface="Calibri" panose="020F0502020204030204"/>
            <a:ea typeface="+mn-ea"/>
            <a:cs typeface="+mn-cs"/>
          </a:endParaRPr>
        </a:p>
      </dsp:txBody>
      <dsp:txXfrm>
        <a:off x="1806150" y="1578961"/>
        <a:ext cx="1140906" cy="1083790"/>
      </dsp:txXfrm>
    </dsp:sp>
    <dsp:sp modelId="{9E214844-34A6-4474-8744-40FA56A4AD6B}">
      <dsp:nvSpPr>
        <dsp:cNvPr id="0" name=""/>
        <dsp:cNvSpPr/>
      </dsp:nvSpPr>
      <dsp:spPr>
        <a:xfrm rot="19440000">
          <a:off x="3112165" y="1184559"/>
          <a:ext cx="394292" cy="517289"/>
        </a:xfrm>
        <a:prstGeom prst="rightArrow">
          <a:avLst>
            <a:gd name="adj1" fmla="val 60000"/>
            <a:gd name="adj2" fmla="val 50000"/>
          </a:avLst>
        </a:prstGeom>
        <a:solidFill>
          <a:srgbClr val="C30000">
            <a:hueOff val="0"/>
            <a:satOff val="0"/>
            <a:lumOff val="-11568"/>
            <a:alphaOff val="0"/>
          </a:srgbClr>
        </a:solidFill>
        <a:ln>
          <a:noFill/>
        </a:ln>
        <a:effectLst/>
        <a:scene3d>
          <a:camera prst="orthographicFront"/>
          <a:lightRig rig="threePt" dir="t">
            <a:rot lat="0" lon="0" rev="7500000"/>
          </a:lightRig>
        </a:scene3d>
        <a:sp3d z="-70000" extrusionH="63500" prstMaterial="matte">
          <a:bevelT w="25400" h="6350" prst="relaxedInset"/>
          <a:contourClr>
            <a:sysClr val="window" lastClr="FFFFFF"/>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s-CO" sz="2200" kern="1200">
            <a:solidFill>
              <a:sysClr val="window" lastClr="FFFFFF"/>
            </a:solidFill>
            <a:latin typeface="Calibri" panose="020F0502020204030204"/>
            <a:ea typeface="+mn-ea"/>
            <a:cs typeface="+mn-cs"/>
          </a:endParaRPr>
        </a:p>
      </dsp:txBody>
      <dsp:txXfrm>
        <a:off x="3123460" y="1322781"/>
        <a:ext cx="276004" cy="31037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6149021" y="-940761"/>
          <a:ext cx="7319670" cy="7319670"/>
        </a:xfrm>
        <a:prstGeom prst="blockArc">
          <a:avLst>
            <a:gd name="adj1" fmla="val 18900000"/>
            <a:gd name="adj2" fmla="val 2700000"/>
            <a:gd name="adj3" fmla="val 295"/>
          </a:avLst>
        </a:prstGeom>
        <a:noFill/>
        <a:ln w="12700" cap="flat" cmpd="sng" algn="ctr">
          <a:solidFill>
            <a:srgbClr val="C3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435927" y="183231"/>
          <a:ext cx="7912617" cy="778810"/>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rtl="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Canal presencial</a:t>
          </a:r>
          <a:endParaRPr lang="es-CO" sz="2400" b="0" kern="1200" dirty="0">
            <a:solidFill>
              <a:sysClr val="windowText" lastClr="000000"/>
            </a:solidFill>
            <a:latin typeface="Calibri" panose="020F0502020204030204"/>
            <a:ea typeface="+mn-ea"/>
            <a:cs typeface="+mn-cs"/>
          </a:endParaRPr>
        </a:p>
      </dsp:txBody>
      <dsp:txXfrm>
        <a:off x="435927" y="183231"/>
        <a:ext cx="7912617" cy="778810"/>
      </dsp:txXfrm>
    </dsp:sp>
    <dsp:sp modelId="{950D7AA1-BC1E-403E-9A45-8CB9D8070B48}">
      <dsp:nvSpPr>
        <dsp:cNvPr id="0" name=""/>
        <dsp:cNvSpPr/>
      </dsp:nvSpPr>
      <dsp:spPr>
        <a:xfrm>
          <a:off x="78097" y="214806"/>
          <a:ext cx="715660" cy="715660"/>
        </a:xfrm>
        <a:prstGeom prst="ellipse">
          <a:avLst/>
        </a:prstGeom>
        <a:solidFill>
          <a:srgbClr val="F3BA50"/>
        </a:solidFill>
        <a:ln w="6350" cap="flat" cmpd="sng" algn="ctr">
          <a:solidFill>
            <a:srgbClr val="DC3A51"/>
          </a:solidFill>
          <a:prstDash val="solid"/>
          <a:miter lim="800000"/>
        </a:ln>
        <a:effectLst/>
      </dsp:spPr>
      <dsp:style>
        <a:lnRef idx="1">
          <a:scrgbClr r="0" g="0" b="0"/>
        </a:lnRef>
        <a:fillRef idx="2">
          <a:scrgbClr r="0" g="0" b="0"/>
        </a:fillRef>
        <a:effectRef idx="0">
          <a:scrgbClr r="0" g="0" b="0"/>
        </a:effectRef>
        <a:fontRef idx="minor"/>
      </dsp:style>
    </dsp:sp>
    <dsp:sp modelId="{24C325C8-CCA1-4748-BDE5-83C0102DE811}">
      <dsp:nvSpPr>
        <dsp:cNvPr id="0" name=""/>
        <dsp:cNvSpPr/>
      </dsp:nvSpPr>
      <dsp:spPr>
        <a:xfrm>
          <a:off x="906871" y="1145056"/>
          <a:ext cx="7441674" cy="572528"/>
        </a:xfrm>
        <a:prstGeom prst="rect">
          <a:avLst/>
        </a:prstGeom>
        <a:noFill/>
        <a:ln>
          <a:solidFill>
            <a:srgbClr val="DC3A5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Canal telefónico</a:t>
          </a:r>
          <a:endParaRPr lang="es-ES" sz="2400" kern="1200" dirty="0">
            <a:solidFill>
              <a:sysClr val="windowText" lastClr="000000"/>
            </a:solidFill>
            <a:latin typeface="Calibri" panose="020F0502020204030204"/>
            <a:ea typeface="+mn-ea"/>
            <a:cs typeface="+mn-cs"/>
          </a:endParaRPr>
        </a:p>
      </dsp:txBody>
      <dsp:txXfrm>
        <a:off x="906871" y="1145056"/>
        <a:ext cx="7441674" cy="572528"/>
      </dsp:txXfrm>
    </dsp:sp>
    <dsp:sp modelId="{BE291367-8D10-40BB-B2F4-6CE763831291}">
      <dsp:nvSpPr>
        <dsp:cNvPr id="0" name=""/>
        <dsp:cNvSpPr/>
      </dsp:nvSpPr>
      <dsp:spPr>
        <a:xfrm>
          <a:off x="549041" y="1073490"/>
          <a:ext cx="715660" cy="715660"/>
        </a:xfrm>
        <a:prstGeom prst="ellipse">
          <a:avLst/>
        </a:prstGeom>
        <a:solidFill>
          <a:srgbClr val="F3BA50"/>
        </a:solidFill>
        <a:ln w="6350" cap="flat" cmpd="sng" algn="ctr">
          <a:solidFill>
            <a:srgbClr val="DC3A51"/>
          </a:solidFill>
          <a:prstDash val="solid"/>
          <a:miter lim="800000"/>
        </a:ln>
        <a:effectLst/>
      </dsp:spPr>
      <dsp:style>
        <a:lnRef idx="1">
          <a:scrgbClr r="0" g="0" b="0"/>
        </a:lnRef>
        <a:fillRef idx="2">
          <a:scrgbClr r="0" g="0" b="0"/>
        </a:fillRef>
        <a:effectRef idx="0">
          <a:scrgbClr r="0" g="0" b="0"/>
        </a:effectRef>
        <a:fontRef idx="minor"/>
      </dsp:style>
    </dsp:sp>
    <dsp:sp modelId="{223A91B1-2DE8-4FE1-82A5-310349CB72BA}">
      <dsp:nvSpPr>
        <dsp:cNvPr id="0" name=""/>
        <dsp:cNvSpPr/>
      </dsp:nvSpPr>
      <dsp:spPr>
        <a:xfrm>
          <a:off x="1122221" y="2003740"/>
          <a:ext cx="7226323" cy="572528"/>
        </a:xfrm>
        <a:prstGeom prst="rect">
          <a:avLst/>
        </a:prstGeom>
        <a:noFill/>
        <a:ln>
          <a:solidFill>
            <a:srgbClr val="DC3A5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Canal virtual</a:t>
          </a:r>
          <a:endParaRPr lang="es-ES" sz="2400" kern="1200" dirty="0">
            <a:solidFill>
              <a:sysClr val="windowText" lastClr="000000"/>
            </a:solidFill>
            <a:latin typeface="Calibri" panose="020F0502020204030204"/>
            <a:ea typeface="+mn-ea"/>
            <a:cs typeface="+mn-cs"/>
          </a:endParaRPr>
        </a:p>
      </dsp:txBody>
      <dsp:txXfrm>
        <a:off x="1122221" y="2003740"/>
        <a:ext cx="7226323" cy="572528"/>
      </dsp:txXfrm>
    </dsp:sp>
    <dsp:sp modelId="{2BFF1DAD-65DA-4A5D-BD26-07655B0889BD}">
      <dsp:nvSpPr>
        <dsp:cNvPr id="0" name=""/>
        <dsp:cNvSpPr/>
      </dsp:nvSpPr>
      <dsp:spPr>
        <a:xfrm>
          <a:off x="764391" y="1932173"/>
          <a:ext cx="715660" cy="715660"/>
        </a:xfrm>
        <a:prstGeom prst="ellipse">
          <a:avLst/>
        </a:prstGeom>
        <a:solidFill>
          <a:srgbClr val="F3BA50"/>
        </a:solidFill>
        <a:ln w="6350" cap="flat" cmpd="sng" algn="ctr">
          <a:solidFill>
            <a:srgbClr val="DC3A51"/>
          </a:solidFill>
          <a:prstDash val="solid"/>
          <a:miter lim="800000"/>
        </a:ln>
        <a:effectLst/>
      </dsp:spPr>
      <dsp:style>
        <a:lnRef idx="1">
          <a:scrgbClr r="0" g="0" b="0"/>
        </a:lnRef>
        <a:fillRef idx="2">
          <a:scrgbClr r="0" g="0" b="0"/>
        </a:fillRef>
        <a:effectRef idx="0">
          <a:scrgbClr r="0" g="0" b="0"/>
        </a:effectRef>
        <a:fontRef idx="minor"/>
      </dsp:style>
    </dsp:sp>
    <dsp:sp modelId="{77F13284-D2D6-47A6-9F76-75E8FEC18E83}">
      <dsp:nvSpPr>
        <dsp:cNvPr id="0" name=""/>
        <dsp:cNvSpPr/>
      </dsp:nvSpPr>
      <dsp:spPr>
        <a:xfrm>
          <a:off x="1122221" y="2861879"/>
          <a:ext cx="7226323" cy="572528"/>
        </a:xfrm>
        <a:prstGeom prst="rect">
          <a:avLst/>
        </a:prstGeom>
        <a:noFill/>
        <a:ln>
          <a:solidFill>
            <a:srgbClr val="DC3A5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Canal escrito</a:t>
          </a:r>
        </a:p>
      </dsp:txBody>
      <dsp:txXfrm>
        <a:off x="1122221" y="2861879"/>
        <a:ext cx="7226323" cy="572528"/>
      </dsp:txXfrm>
    </dsp:sp>
    <dsp:sp modelId="{A2A229A2-C23F-4EFE-B390-6AAD41E13A25}">
      <dsp:nvSpPr>
        <dsp:cNvPr id="0" name=""/>
        <dsp:cNvSpPr/>
      </dsp:nvSpPr>
      <dsp:spPr>
        <a:xfrm>
          <a:off x="764391" y="2790313"/>
          <a:ext cx="715660" cy="715660"/>
        </a:xfrm>
        <a:prstGeom prst="ellipse">
          <a:avLst/>
        </a:prstGeom>
        <a:solidFill>
          <a:schemeClr val="accent4"/>
        </a:solidFill>
        <a:ln w="6350" cap="flat" cmpd="sng" algn="ctr">
          <a:solidFill>
            <a:srgbClr val="F00000">
              <a:hueOff val="0"/>
              <a:satOff val="0"/>
              <a:lumOff val="-5294"/>
              <a:alphaOff val="0"/>
            </a:srgbClr>
          </a:solidFill>
          <a:prstDash val="solid"/>
          <a:miter lim="800000"/>
        </a:ln>
        <a:effectLst/>
      </dsp:spPr>
      <dsp:style>
        <a:lnRef idx="1">
          <a:scrgbClr r="0" g="0" b="0"/>
        </a:lnRef>
        <a:fillRef idx="2">
          <a:scrgbClr r="0" g="0" b="0"/>
        </a:fillRef>
        <a:effectRef idx="0">
          <a:scrgbClr r="0" g="0" b="0"/>
        </a:effectRef>
        <a:fontRef idx="minor"/>
      </dsp:style>
    </dsp:sp>
    <dsp:sp modelId="{7910489C-76F9-40ED-9081-99869E6191AB}">
      <dsp:nvSpPr>
        <dsp:cNvPr id="0" name=""/>
        <dsp:cNvSpPr/>
      </dsp:nvSpPr>
      <dsp:spPr>
        <a:xfrm>
          <a:off x="906871" y="3720563"/>
          <a:ext cx="7441674" cy="572528"/>
        </a:xfrm>
        <a:prstGeom prst="rect">
          <a:avLst/>
        </a:prstGeom>
        <a:solidFill>
          <a:sysClr val="window" lastClr="FFFFFF"/>
        </a:solidFill>
        <a:ln>
          <a:solidFill>
            <a:srgbClr val="DC3A5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Atención preferencial</a:t>
          </a:r>
          <a:endParaRPr lang="es-ES" sz="2400" kern="1200" dirty="0">
            <a:solidFill>
              <a:sysClr val="windowText" lastClr="000000"/>
            </a:solidFill>
            <a:latin typeface="Calibri" panose="020F0502020204030204"/>
            <a:ea typeface="+mn-ea"/>
            <a:cs typeface="+mn-cs"/>
          </a:endParaRPr>
        </a:p>
      </dsp:txBody>
      <dsp:txXfrm>
        <a:off x="906871" y="3720563"/>
        <a:ext cx="7441674" cy="572528"/>
      </dsp:txXfrm>
    </dsp:sp>
    <dsp:sp modelId="{CCB652CE-08D6-4E89-ABF2-B24AD1CB317E}">
      <dsp:nvSpPr>
        <dsp:cNvPr id="0" name=""/>
        <dsp:cNvSpPr/>
      </dsp:nvSpPr>
      <dsp:spPr>
        <a:xfrm>
          <a:off x="549041" y="3648997"/>
          <a:ext cx="715660" cy="715660"/>
        </a:xfrm>
        <a:prstGeom prst="ellipse">
          <a:avLst/>
        </a:prstGeom>
        <a:solidFill>
          <a:srgbClr val="00B0F0"/>
        </a:solidFill>
        <a:ln w="6350" cap="flat" cmpd="sng" algn="ctr">
          <a:solidFill>
            <a:srgbClr val="DC3A51"/>
          </a:solidFill>
          <a:prstDash val="solid"/>
          <a:miter lim="800000"/>
        </a:ln>
        <a:effectLst/>
      </dsp:spPr>
      <dsp:style>
        <a:lnRef idx="1">
          <a:scrgbClr r="0" g="0" b="0"/>
        </a:lnRef>
        <a:fillRef idx="2">
          <a:scrgbClr r="0" g="0" b="0"/>
        </a:fillRef>
        <a:effectRef idx="0">
          <a:scrgbClr r="0" g="0" b="0"/>
        </a:effectRef>
        <a:fontRef idx="minor"/>
      </dsp:style>
    </dsp:sp>
    <dsp:sp modelId="{F5EA72A7-B139-4E9D-8745-41D23F8501EB}">
      <dsp:nvSpPr>
        <dsp:cNvPr id="0" name=""/>
        <dsp:cNvSpPr/>
      </dsp:nvSpPr>
      <dsp:spPr>
        <a:xfrm>
          <a:off x="435927" y="4579246"/>
          <a:ext cx="7912617" cy="572528"/>
        </a:xfrm>
        <a:prstGeom prst="rect">
          <a:avLst/>
        </a:prstGeom>
        <a:solidFill>
          <a:sysClr val="window" lastClr="FFFFFF"/>
        </a:solidFill>
        <a:ln>
          <a:solidFill>
            <a:srgbClr val="DC3A51"/>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4444" tIns="60960" rIns="60960" bIns="60960" numCol="1" spcCol="1270" anchor="ctr" anchorCtr="0">
          <a:noAutofit/>
        </a:bodyPr>
        <a:lstStyle/>
        <a:p>
          <a:pPr marL="0" lvl="0" indent="0" algn="l" defTabSz="1066800">
            <a:lnSpc>
              <a:spcPct val="90000"/>
            </a:lnSpc>
            <a:spcBef>
              <a:spcPct val="0"/>
            </a:spcBef>
            <a:spcAft>
              <a:spcPct val="35000"/>
            </a:spcAft>
            <a:buNone/>
          </a:pPr>
          <a:r>
            <a:rPr lang="es-ES" sz="2400" b="1" kern="1200" dirty="0">
              <a:solidFill>
                <a:sysClr val="windowText" lastClr="000000"/>
              </a:solidFill>
              <a:latin typeface="Calibri" panose="020F0502020204030204"/>
              <a:ea typeface="+mn-ea"/>
              <a:cs typeface="+mn-cs"/>
            </a:rPr>
            <a:t>Atención con enfoque poblacional-diferencial y de género</a:t>
          </a:r>
          <a:endParaRPr lang="es-ES" sz="2400" kern="1200" dirty="0">
            <a:solidFill>
              <a:sysClr val="windowText" lastClr="000000"/>
            </a:solidFill>
            <a:latin typeface="Calibri" panose="020F0502020204030204"/>
            <a:ea typeface="+mn-ea"/>
            <a:cs typeface="+mn-cs"/>
          </a:endParaRPr>
        </a:p>
      </dsp:txBody>
      <dsp:txXfrm>
        <a:off x="435927" y="4579246"/>
        <a:ext cx="7912617" cy="572528"/>
      </dsp:txXfrm>
    </dsp:sp>
    <dsp:sp modelId="{FDA2A698-CEEC-4A90-970C-9A34405CB137}">
      <dsp:nvSpPr>
        <dsp:cNvPr id="0" name=""/>
        <dsp:cNvSpPr/>
      </dsp:nvSpPr>
      <dsp:spPr>
        <a:xfrm>
          <a:off x="78097" y="4507680"/>
          <a:ext cx="715660" cy="715660"/>
        </a:xfrm>
        <a:prstGeom prst="ellipse">
          <a:avLst/>
        </a:prstGeom>
        <a:solidFill>
          <a:srgbClr val="00B0F0"/>
        </a:solidFill>
        <a:ln w="6350" cap="flat" cmpd="sng" algn="ctr">
          <a:solidFill>
            <a:srgbClr val="DC3A51"/>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5029121" y="-838370"/>
          <a:ext cx="6519591" cy="6519591"/>
        </a:xfrm>
        <a:prstGeom prst="blockArc">
          <a:avLst>
            <a:gd name="adj1" fmla="val 18900000"/>
            <a:gd name="adj2" fmla="val 2700000"/>
            <a:gd name="adj3" fmla="val 331"/>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450959" y="842433"/>
          <a:ext cx="8363600" cy="3157984"/>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22006" tIns="165100" rIns="165100" bIns="165100" numCol="1" spcCol="1270" anchor="ctr" anchorCtr="0">
          <a:noAutofit/>
        </a:bodyPr>
        <a:lstStyle/>
        <a:p>
          <a:pPr marL="0" lvl="0" indent="0" algn="l" defTabSz="2889250">
            <a:lnSpc>
              <a:spcPct val="90000"/>
            </a:lnSpc>
            <a:spcBef>
              <a:spcPct val="0"/>
            </a:spcBef>
            <a:spcAft>
              <a:spcPct val="35000"/>
            </a:spcAft>
            <a:buNone/>
          </a:pPr>
          <a:endParaRPr lang="es-CO" sz="6500" b="0" kern="1200" dirty="0"/>
        </a:p>
      </dsp:txBody>
      <dsp:txXfrm>
        <a:off x="1450959" y="842433"/>
        <a:ext cx="8363600" cy="3157984"/>
      </dsp:txXfrm>
    </dsp:sp>
    <dsp:sp modelId="{950D7AA1-BC1E-403E-9A45-8CB9D8070B48}">
      <dsp:nvSpPr>
        <dsp:cNvPr id="0" name=""/>
        <dsp:cNvSpPr/>
      </dsp:nvSpPr>
      <dsp:spPr>
        <a:xfrm>
          <a:off x="0" y="970465"/>
          <a:ext cx="2901919" cy="2901919"/>
        </a:xfrm>
        <a:prstGeom prst="ellipse">
          <a:avLst/>
        </a:prstGeom>
        <a:solidFill>
          <a:srgbClr val="F3BA5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4433975" y="-740871"/>
          <a:ext cx="5757741" cy="5757741"/>
        </a:xfrm>
        <a:prstGeom prst="blockArc">
          <a:avLst>
            <a:gd name="adj1" fmla="val 18900000"/>
            <a:gd name="adj2" fmla="val 2700000"/>
            <a:gd name="adj3" fmla="val 375"/>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291372" y="70015"/>
          <a:ext cx="9438275" cy="4135967"/>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97037" tIns="45720" rIns="45720" bIns="45720" numCol="1" spcCol="1270" anchor="t" anchorCtr="0">
          <a:noAutofit/>
        </a:bodyPr>
        <a:lstStyle/>
        <a:p>
          <a:pPr marL="0" lvl="0" indent="0" algn="l" defTabSz="800100" rtl="0">
            <a:lnSpc>
              <a:spcPct val="90000"/>
            </a:lnSpc>
            <a:spcBef>
              <a:spcPct val="0"/>
            </a:spcBef>
            <a:spcAft>
              <a:spcPct val="35000"/>
            </a:spcAft>
            <a:buNone/>
          </a:pPr>
          <a:endParaRPr lang="es-CO" sz="1800" b="0" i="0" u="none" strike="noStrike" kern="1200" cap="none" dirty="0">
            <a:solidFill>
              <a:schemeClr val="dk1"/>
            </a:solidFill>
            <a:latin typeface="Calibri"/>
            <a:ea typeface="Lexend Deca"/>
            <a:cs typeface="Calibri"/>
            <a:sym typeface="Arial"/>
          </a:endParaRPr>
        </a:p>
        <a:p>
          <a:pPr marL="171450" lvl="1" indent="-171450" algn="l" defTabSz="800100">
            <a:lnSpc>
              <a:spcPct val="90000"/>
            </a:lnSpc>
            <a:spcBef>
              <a:spcPct val="0"/>
            </a:spcBef>
            <a:spcAft>
              <a:spcPct val="15000"/>
            </a:spcAft>
            <a:buFont typeface="Wingdings" panose="05000000000000000000" pitchFamily="2" charset="2"/>
            <a:buChar char="ü"/>
          </a:pPr>
          <a:endParaRPr lang="es-CO" sz="1800" b="0" i="0" u="none" strike="noStrike" kern="1200" cap="none" dirty="0">
            <a:solidFill>
              <a:schemeClr val="dk1"/>
            </a:solidFill>
            <a:latin typeface="Calibri"/>
            <a:ea typeface="Lexend Deca"/>
            <a:cs typeface="Calibri"/>
            <a:sym typeface="Arial"/>
          </a:endParaRPr>
        </a:p>
      </dsp:txBody>
      <dsp:txXfrm>
        <a:off x="1291372" y="70015"/>
        <a:ext cx="9438275" cy="4135967"/>
      </dsp:txXfrm>
    </dsp:sp>
    <dsp:sp modelId="{950D7AA1-BC1E-403E-9A45-8CB9D8070B48}">
      <dsp:nvSpPr>
        <dsp:cNvPr id="0" name=""/>
        <dsp:cNvSpPr/>
      </dsp:nvSpPr>
      <dsp:spPr>
        <a:xfrm>
          <a:off x="0" y="846626"/>
          <a:ext cx="2582745" cy="2582745"/>
        </a:xfrm>
        <a:prstGeom prst="ellipse">
          <a:avLst/>
        </a:prstGeom>
        <a:solidFill>
          <a:srgbClr val="F3BA5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5029121" y="-838370"/>
          <a:ext cx="6519591" cy="6519591"/>
        </a:xfrm>
        <a:prstGeom prst="blockArc">
          <a:avLst>
            <a:gd name="adj1" fmla="val 18900000"/>
            <a:gd name="adj2" fmla="val 2700000"/>
            <a:gd name="adj3" fmla="val 331"/>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450959" y="842433"/>
          <a:ext cx="8363600" cy="3157984"/>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22006" tIns="165100" rIns="165100" bIns="165100" numCol="1" spcCol="1270" anchor="ctr" anchorCtr="0">
          <a:noAutofit/>
        </a:bodyPr>
        <a:lstStyle/>
        <a:p>
          <a:pPr marL="0" lvl="0" indent="0" algn="l" defTabSz="2889250">
            <a:lnSpc>
              <a:spcPct val="90000"/>
            </a:lnSpc>
            <a:spcBef>
              <a:spcPct val="0"/>
            </a:spcBef>
            <a:spcAft>
              <a:spcPct val="35000"/>
            </a:spcAft>
            <a:buNone/>
          </a:pPr>
          <a:endParaRPr lang="es-CO" sz="6500" b="0" kern="1200" dirty="0"/>
        </a:p>
      </dsp:txBody>
      <dsp:txXfrm>
        <a:off x="1450959" y="842433"/>
        <a:ext cx="8363600" cy="3157984"/>
      </dsp:txXfrm>
    </dsp:sp>
    <dsp:sp modelId="{950D7AA1-BC1E-403E-9A45-8CB9D8070B48}">
      <dsp:nvSpPr>
        <dsp:cNvPr id="0" name=""/>
        <dsp:cNvSpPr/>
      </dsp:nvSpPr>
      <dsp:spPr>
        <a:xfrm>
          <a:off x="0" y="970465"/>
          <a:ext cx="2901919" cy="2901919"/>
        </a:xfrm>
        <a:prstGeom prst="ellipse">
          <a:avLst/>
        </a:prstGeom>
        <a:solidFill>
          <a:srgbClr val="F3BA5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4433975" y="-740871"/>
          <a:ext cx="5757741" cy="5757741"/>
        </a:xfrm>
        <a:prstGeom prst="blockArc">
          <a:avLst>
            <a:gd name="adj1" fmla="val 18900000"/>
            <a:gd name="adj2" fmla="val 2700000"/>
            <a:gd name="adj3" fmla="val 375"/>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291372" y="70015"/>
          <a:ext cx="9438275" cy="4135967"/>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697037" tIns="45720" rIns="45720" bIns="45720" numCol="1" spcCol="1270" anchor="t" anchorCtr="0">
          <a:noAutofit/>
        </a:bodyPr>
        <a:lstStyle/>
        <a:p>
          <a:pPr marL="0" lvl="0" indent="0" algn="l" defTabSz="800100" rtl="0">
            <a:lnSpc>
              <a:spcPct val="90000"/>
            </a:lnSpc>
            <a:spcBef>
              <a:spcPct val="0"/>
            </a:spcBef>
            <a:spcAft>
              <a:spcPct val="35000"/>
            </a:spcAft>
            <a:buNone/>
          </a:pPr>
          <a:endParaRPr lang="es-CO" sz="1800" b="0" i="0" u="none" strike="noStrike" kern="1200" cap="none" dirty="0">
            <a:solidFill>
              <a:schemeClr val="dk1"/>
            </a:solidFill>
            <a:latin typeface="Calibri"/>
            <a:ea typeface="Lexend Deca"/>
            <a:cs typeface="Calibri"/>
            <a:sym typeface="Arial"/>
          </a:endParaRPr>
        </a:p>
        <a:p>
          <a:pPr marL="171450" lvl="1" indent="-171450" algn="l" defTabSz="800100">
            <a:lnSpc>
              <a:spcPct val="90000"/>
            </a:lnSpc>
            <a:spcBef>
              <a:spcPct val="0"/>
            </a:spcBef>
            <a:spcAft>
              <a:spcPct val="15000"/>
            </a:spcAft>
            <a:buFont typeface="Wingdings" panose="05000000000000000000" pitchFamily="2" charset="2"/>
            <a:buChar char="ü"/>
          </a:pPr>
          <a:endParaRPr lang="es-CO" sz="1800" b="0" i="0" u="none" strike="noStrike" kern="1200" cap="none" dirty="0">
            <a:solidFill>
              <a:schemeClr val="dk1"/>
            </a:solidFill>
            <a:latin typeface="Calibri"/>
            <a:ea typeface="Lexend Deca"/>
            <a:cs typeface="Calibri"/>
            <a:sym typeface="Arial"/>
          </a:endParaRPr>
        </a:p>
      </dsp:txBody>
      <dsp:txXfrm>
        <a:off x="1291372" y="70015"/>
        <a:ext cx="9438275" cy="4135967"/>
      </dsp:txXfrm>
    </dsp:sp>
    <dsp:sp modelId="{950D7AA1-BC1E-403E-9A45-8CB9D8070B48}">
      <dsp:nvSpPr>
        <dsp:cNvPr id="0" name=""/>
        <dsp:cNvSpPr/>
      </dsp:nvSpPr>
      <dsp:spPr>
        <a:xfrm>
          <a:off x="0" y="846626"/>
          <a:ext cx="2582745" cy="2582745"/>
        </a:xfrm>
        <a:prstGeom prst="ellipse">
          <a:avLst/>
        </a:prstGeom>
        <a:solidFill>
          <a:srgbClr val="F3BA5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5029121" y="-838370"/>
          <a:ext cx="6519591" cy="6519591"/>
        </a:xfrm>
        <a:prstGeom prst="blockArc">
          <a:avLst>
            <a:gd name="adj1" fmla="val 18900000"/>
            <a:gd name="adj2" fmla="val 2700000"/>
            <a:gd name="adj3" fmla="val 331"/>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450959" y="-5"/>
          <a:ext cx="8363600" cy="4842862"/>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22006" tIns="165100" rIns="165100" bIns="165100" numCol="1" spcCol="1270" anchor="ctr" anchorCtr="0">
          <a:noAutofit/>
        </a:bodyPr>
        <a:lstStyle/>
        <a:p>
          <a:pPr marL="0" lvl="0" indent="0" algn="l" defTabSz="2889250">
            <a:lnSpc>
              <a:spcPct val="90000"/>
            </a:lnSpc>
            <a:spcBef>
              <a:spcPct val="0"/>
            </a:spcBef>
            <a:spcAft>
              <a:spcPct val="35000"/>
            </a:spcAft>
            <a:buNone/>
          </a:pPr>
          <a:endParaRPr lang="es-CO" sz="6500" b="0" kern="1200" dirty="0"/>
        </a:p>
      </dsp:txBody>
      <dsp:txXfrm>
        <a:off x="1450959" y="-5"/>
        <a:ext cx="8363600" cy="4842862"/>
      </dsp:txXfrm>
    </dsp:sp>
    <dsp:sp modelId="{950D7AA1-BC1E-403E-9A45-8CB9D8070B48}">
      <dsp:nvSpPr>
        <dsp:cNvPr id="0" name=""/>
        <dsp:cNvSpPr/>
      </dsp:nvSpPr>
      <dsp:spPr>
        <a:xfrm>
          <a:off x="0" y="970465"/>
          <a:ext cx="2901919" cy="2901919"/>
        </a:xfrm>
        <a:prstGeom prst="ellipse">
          <a:avLst/>
        </a:prstGeom>
        <a:solidFill>
          <a:srgbClr val="00B0F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95D5E9-3D1E-4DD5-9614-592020804550}">
      <dsp:nvSpPr>
        <dsp:cNvPr id="0" name=""/>
        <dsp:cNvSpPr/>
      </dsp:nvSpPr>
      <dsp:spPr>
        <a:xfrm>
          <a:off x="-5029121" y="-838370"/>
          <a:ext cx="6519591" cy="6519591"/>
        </a:xfrm>
        <a:prstGeom prst="blockArc">
          <a:avLst>
            <a:gd name="adj1" fmla="val 18900000"/>
            <a:gd name="adj2" fmla="val 2700000"/>
            <a:gd name="adj3" fmla="val 331"/>
          </a:avLst>
        </a:pr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F3C1DFC-809C-4FDF-8B7C-AC76701720F4}">
      <dsp:nvSpPr>
        <dsp:cNvPr id="0" name=""/>
        <dsp:cNvSpPr/>
      </dsp:nvSpPr>
      <dsp:spPr>
        <a:xfrm>
          <a:off x="1450959" y="-5"/>
          <a:ext cx="8363600" cy="4842862"/>
        </a:xfrm>
        <a:prstGeom prst="rect">
          <a:avLst/>
        </a:prstGeom>
        <a:noFill/>
        <a:ln>
          <a:solidFill>
            <a:srgbClr val="FF0000"/>
          </a:solid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22006" tIns="165100" rIns="165100" bIns="165100" numCol="1" spcCol="1270" anchor="ctr" anchorCtr="0">
          <a:noAutofit/>
        </a:bodyPr>
        <a:lstStyle/>
        <a:p>
          <a:pPr marL="0" lvl="0" indent="0" algn="l" defTabSz="2889250">
            <a:lnSpc>
              <a:spcPct val="90000"/>
            </a:lnSpc>
            <a:spcBef>
              <a:spcPct val="0"/>
            </a:spcBef>
            <a:spcAft>
              <a:spcPct val="35000"/>
            </a:spcAft>
            <a:buNone/>
          </a:pPr>
          <a:endParaRPr lang="es-CO" sz="6500" b="0" kern="1200" dirty="0"/>
        </a:p>
      </dsp:txBody>
      <dsp:txXfrm>
        <a:off x="1450959" y="-5"/>
        <a:ext cx="8363600" cy="4842862"/>
      </dsp:txXfrm>
    </dsp:sp>
    <dsp:sp modelId="{950D7AA1-BC1E-403E-9A45-8CB9D8070B48}">
      <dsp:nvSpPr>
        <dsp:cNvPr id="0" name=""/>
        <dsp:cNvSpPr/>
      </dsp:nvSpPr>
      <dsp:spPr>
        <a:xfrm>
          <a:off x="0" y="970465"/>
          <a:ext cx="2901919" cy="2901919"/>
        </a:xfrm>
        <a:prstGeom prst="ellipse">
          <a:avLst/>
        </a:prstGeom>
        <a:solidFill>
          <a:srgbClr val="00B0F0"/>
        </a:solidFill>
        <a:ln w="9525" cap="flat" cmpd="sng" algn="ctr">
          <a:solidFill>
            <a:srgbClr val="DC3A51"/>
          </a:solidFill>
          <a:prstDash val="solid"/>
        </a:ln>
        <a:effectLst/>
      </dsp:spPr>
      <dsp:style>
        <a:lnRef idx="1">
          <a:scrgbClr r="0" g="0" b="0"/>
        </a:lnRef>
        <a:fillRef idx="2">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3157E61-9869-534E-A2B9-368D7C274E46}" type="datetimeFigureOut">
              <a:rPr lang="es-ES" smtClean="0"/>
              <a:t>04/03/2024</a:t>
            </a:fld>
            <a:endParaRPr lang="es-ES"/>
          </a:p>
        </p:txBody>
      </p:sp>
      <p:sp>
        <p:nvSpPr>
          <p:cNvPr id="4" name="Marcador de pie de pá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5" name="Marca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AB20EFB-2A3D-DC47-AF5E-10AC660E2773}" type="slidenum">
              <a:rPr lang="es-ES" smtClean="0"/>
              <a:t>‹Nº›</a:t>
            </a:fld>
            <a:endParaRPr lang="es-ES"/>
          </a:p>
        </p:txBody>
      </p:sp>
    </p:spTree>
    <p:extLst>
      <p:ext uri="{BB962C8B-B14F-4D97-AF65-F5344CB8AC3E}">
        <p14:creationId xmlns:p14="http://schemas.microsoft.com/office/powerpoint/2010/main" val="36325243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639439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r>
              <a:rPr lang="es-CO" dirty="0"/>
              <a:t>https://www.obraspublicas.gob.ec/wp-content/uploads/downloads/2016/10/CENSO_2016_TTHH_Enfermedades-catastroficas.pdf</a:t>
            </a:r>
          </a:p>
        </p:txBody>
      </p:sp>
    </p:spTree>
    <p:extLst>
      <p:ext uri="{BB962C8B-B14F-4D97-AF65-F5344CB8AC3E}">
        <p14:creationId xmlns:p14="http://schemas.microsoft.com/office/powerpoint/2010/main" val="33748927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userDrawn="1">
  <p:cSld name="TITLE">
    <p:spTree>
      <p:nvGrpSpPr>
        <p:cNvPr id="1" name="Shape 11"/>
        <p:cNvGrpSpPr/>
        <p:nvPr/>
      </p:nvGrpSpPr>
      <p:grpSpPr>
        <a:xfrm>
          <a:off x="0" y="0"/>
          <a:ext cx="0" cy="0"/>
          <a:chOff x="0" y="0"/>
          <a:chExt cx="0" cy="0"/>
        </a:xfrm>
      </p:grpSpPr>
      <p:sp>
        <p:nvSpPr>
          <p:cNvPr id="7" name="Google Shape;84;p13"/>
          <p:cNvSpPr/>
          <p:nvPr userDrawn="1"/>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pic>
        <p:nvPicPr>
          <p:cNvPr id="25" name="Imagen 24" descr="logosdpcurvasBLANC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97875" y="5228154"/>
            <a:ext cx="4796250" cy="1405120"/>
          </a:xfrm>
          <a:prstGeom prst="rect">
            <a:avLst/>
          </a:prstGeom>
        </p:spPr>
      </p:pic>
      <p:sp>
        <p:nvSpPr>
          <p:cNvPr id="8" name="Google Shape;85;p13"/>
          <p:cNvSpPr/>
          <p:nvPr userDrawn="1"/>
        </p:nvSpPr>
        <p:spPr>
          <a:xfrm flipH="1">
            <a:off x="10943664" y="2532197"/>
            <a:ext cx="1245319"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 name="Google Shape;86;p13"/>
          <p:cNvSpPr/>
          <p:nvPr userDrawn="1"/>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0" name="Google Shape;89;p13"/>
          <p:cNvSpPr/>
          <p:nvPr userDrawn="1"/>
        </p:nvSpPr>
        <p:spPr>
          <a:xfrm flipH="1">
            <a:off x="-1160900" y="479700"/>
            <a:ext cx="3074100" cy="637830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3" name="Marcador de texto 2"/>
          <p:cNvSpPr>
            <a:spLocks noGrp="1"/>
          </p:cNvSpPr>
          <p:nvPr>
            <p:ph type="body" sz="quarter" idx="13" hasCustomPrompt="1"/>
          </p:nvPr>
        </p:nvSpPr>
        <p:spPr>
          <a:xfrm>
            <a:off x="2731500" y="2032734"/>
            <a:ext cx="6727825" cy="1154112"/>
          </a:xfrm>
          <a:prstGeom prst="rect">
            <a:avLst/>
          </a:prstGeom>
        </p:spPr>
        <p:txBody>
          <a:bodyPr vert="horz">
            <a:noAutofit/>
          </a:bodyPr>
          <a:lstStyle>
            <a:lvl1pPr marL="50800" indent="0" algn="ctr">
              <a:buNone/>
              <a:defRPr lang="es-ES_tradnl" sz="6300" b="1" i="0" u="none" strike="noStrike" cap="none" dirty="0" smtClean="0">
                <a:solidFill>
                  <a:schemeClr val="lt1"/>
                </a:solidFill>
                <a:latin typeface="Calibri"/>
                <a:ea typeface="Oswald"/>
                <a:cs typeface="Calibri"/>
                <a:sym typeface="Arial"/>
              </a:defRPr>
            </a:lvl1pPr>
            <a:lvl2pPr>
              <a:defRPr lang="es-ES_tradnl" sz="6300" b="1" i="0" u="none" strike="noStrike" cap="none" dirty="0" smtClean="0">
                <a:solidFill>
                  <a:schemeClr val="lt1"/>
                </a:solidFill>
                <a:latin typeface="Oswald"/>
                <a:ea typeface="Oswald"/>
                <a:cs typeface="Oswald"/>
                <a:sym typeface="Arial"/>
              </a:defRPr>
            </a:lvl2pPr>
            <a:lvl3pPr>
              <a:defRPr lang="es-ES_tradnl" sz="6300" b="1" i="0" u="none" strike="noStrike" cap="none" dirty="0" smtClean="0">
                <a:solidFill>
                  <a:schemeClr val="lt1"/>
                </a:solidFill>
                <a:latin typeface="Oswald"/>
                <a:ea typeface="Oswald"/>
                <a:cs typeface="Oswald"/>
                <a:sym typeface="Arial"/>
              </a:defRPr>
            </a:lvl3pPr>
            <a:lvl4pPr>
              <a:defRPr lang="es-ES_tradnl" sz="6300" b="1" i="0" u="none" strike="noStrike" cap="none" dirty="0" smtClean="0">
                <a:solidFill>
                  <a:schemeClr val="lt1"/>
                </a:solidFill>
                <a:latin typeface="Oswald"/>
                <a:ea typeface="Oswald"/>
                <a:cs typeface="Oswald"/>
                <a:sym typeface="Arial"/>
              </a:defRPr>
            </a:lvl4pPr>
            <a:lvl5pPr>
              <a:defRPr lang="es-ES" sz="6300" b="1" i="0" u="none" strike="noStrike" cap="none" dirty="0">
                <a:solidFill>
                  <a:schemeClr val="lt1"/>
                </a:solidFill>
                <a:latin typeface="Oswald"/>
                <a:ea typeface="Oswald"/>
                <a:cs typeface="Oswald"/>
                <a:sym typeface="Arial"/>
              </a:defRPr>
            </a:lvl5pPr>
          </a:lstStyle>
          <a:p>
            <a:pPr lvl="0"/>
            <a:r>
              <a:rPr lang="es-ES_tradnl" dirty="0"/>
              <a:t>TÍTULO</a:t>
            </a:r>
          </a:p>
        </p:txBody>
      </p:sp>
      <p:sp>
        <p:nvSpPr>
          <p:cNvPr id="6" name="Marcador de texto 5"/>
          <p:cNvSpPr>
            <a:spLocks noGrp="1"/>
          </p:cNvSpPr>
          <p:nvPr>
            <p:ph type="body" sz="quarter" idx="14" hasCustomPrompt="1"/>
          </p:nvPr>
        </p:nvSpPr>
        <p:spPr>
          <a:xfrm>
            <a:off x="5077500" y="3455675"/>
            <a:ext cx="2246312" cy="368300"/>
          </a:xfrm>
          <a:prstGeom prst="rect">
            <a:avLst/>
          </a:prstGeom>
        </p:spPr>
        <p:txBody>
          <a:bodyPr vert="horz"/>
          <a:lstStyle>
            <a:lvl1pPr marL="342900" indent="-342900">
              <a:buNone/>
              <a:defRPr lang="es-ES_tradnl" sz="2300" b="0" i="0" u="none" strike="noStrike" cap="none" dirty="0" smtClean="0">
                <a:solidFill>
                  <a:schemeClr val="lt1"/>
                </a:solidFill>
                <a:latin typeface="Calibri"/>
                <a:ea typeface="Lexend Deca"/>
                <a:cs typeface="Calibri"/>
                <a:sym typeface="Arial"/>
              </a:defRPr>
            </a:lvl1pPr>
          </a:lstStyle>
          <a:p>
            <a:pPr marL="0" marR="0" lvl="0" indent="0" algn="ctr" rtl="0">
              <a:lnSpc>
                <a:spcPct val="100000"/>
              </a:lnSpc>
              <a:spcBef>
                <a:spcPts val="0"/>
              </a:spcBef>
              <a:spcAft>
                <a:spcPts val="0"/>
              </a:spcAft>
              <a:buClr>
                <a:srgbClr val="000000"/>
              </a:buClr>
            </a:pPr>
            <a:r>
              <a:rPr lang="es-ES_tradnl" dirty="0"/>
              <a:t>fecha</a:t>
            </a:r>
            <a:endParaRPr lang="es-E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reserve="1" userDrawn="1">
  <p:cSld name="1_Title Slide">
    <p:spTree>
      <p:nvGrpSpPr>
        <p:cNvPr id="1" name="Shape 11"/>
        <p:cNvGrpSpPr/>
        <p:nvPr/>
      </p:nvGrpSpPr>
      <p:grpSpPr>
        <a:xfrm>
          <a:off x="0" y="0"/>
          <a:ext cx="0" cy="0"/>
          <a:chOff x="0" y="0"/>
          <a:chExt cx="0" cy="0"/>
        </a:xfrm>
      </p:grpSpPr>
      <p:sp>
        <p:nvSpPr>
          <p:cNvPr id="7" name="Google Shape;84;p13"/>
          <p:cNvSpPr/>
          <p:nvPr userDrawn="1"/>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solidFill>
                <a:schemeClr val="lt1"/>
              </a:solidFill>
              <a:latin typeface="Calibri"/>
              <a:ea typeface="Calibri"/>
              <a:cs typeface="Calibri"/>
              <a:sym typeface="Calibri"/>
            </a:endParaRPr>
          </a:p>
        </p:txBody>
      </p:sp>
      <p:pic>
        <p:nvPicPr>
          <p:cNvPr id="25" name="Imagen 24" descr="logosdpcurvasBLANC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97875" y="5228154"/>
            <a:ext cx="4796250" cy="1405120"/>
          </a:xfrm>
          <a:prstGeom prst="rect">
            <a:avLst/>
          </a:prstGeom>
        </p:spPr>
      </p:pic>
      <p:sp>
        <p:nvSpPr>
          <p:cNvPr id="3" name="Marcador de texto 2"/>
          <p:cNvSpPr>
            <a:spLocks noGrp="1"/>
          </p:cNvSpPr>
          <p:nvPr>
            <p:ph type="body" sz="quarter" idx="13" hasCustomPrompt="1"/>
          </p:nvPr>
        </p:nvSpPr>
        <p:spPr>
          <a:xfrm>
            <a:off x="2731500" y="2032734"/>
            <a:ext cx="6727825" cy="1154112"/>
          </a:xfrm>
          <a:prstGeom prst="rect">
            <a:avLst/>
          </a:prstGeom>
        </p:spPr>
        <p:txBody>
          <a:bodyPr vert="horz">
            <a:noAutofit/>
          </a:bodyPr>
          <a:lstStyle>
            <a:lvl1pPr marL="50800" indent="0" algn="ctr">
              <a:buNone/>
              <a:defRPr lang="es-ES_tradnl" sz="6300" b="1" i="0" u="none" strike="noStrike" cap="none" dirty="0" smtClean="0">
                <a:solidFill>
                  <a:schemeClr val="lt1"/>
                </a:solidFill>
                <a:latin typeface="Calibri"/>
                <a:ea typeface="Oswald"/>
                <a:cs typeface="Calibri"/>
                <a:sym typeface="Arial"/>
              </a:defRPr>
            </a:lvl1pPr>
            <a:lvl2pPr>
              <a:defRPr lang="es-ES_tradnl" sz="6300" b="1" i="0" u="none" strike="noStrike" cap="none" dirty="0" smtClean="0">
                <a:solidFill>
                  <a:schemeClr val="lt1"/>
                </a:solidFill>
                <a:latin typeface="Oswald"/>
                <a:ea typeface="Oswald"/>
                <a:cs typeface="Oswald"/>
                <a:sym typeface="Arial"/>
              </a:defRPr>
            </a:lvl2pPr>
            <a:lvl3pPr>
              <a:defRPr lang="es-ES_tradnl" sz="6300" b="1" i="0" u="none" strike="noStrike" cap="none" dirty="0" smtClean="0">
                <a:solidFill>
                  <a:schemeClr val="lt1"/>
                </a:solidFill>
                <a:latin typeface="Oswald"/>
                <a:ea typeface="Oswald"/>
                <a:cs typeface="Oswald"/>
                <a:sym typeface="Arial"/>
              </a:defRPr>
            </a:lvl3pPr>
            <a:lvl4pPr>
              <a:defRPr lang="es-ES_tradnl" sz="6300" b="1" i="0" u="none" strike="noStrike" cap="none" dirty="0" smtClean="0">
                <a:solidFill>
                  <a:schemeClr val="lt1"/>
                </a:solidFill>
                <a:latin typeface="Oswald"/>
                <a:ea typeface="Oswald"/>
                <a:cs typeface="Oswald"/>
                <a:sym typeface="Arial"/>
              </a:defRPr>
            </a:lvl4pPr>
            <a:lvl5pPr>
              <a:defRPr lang="es-ES" sz="6300" b="1" i="0" u="none" strike="noStrike" cap="none" dirty="0">
                <a:solidFill>
                  <a:schemeClr val="lt1"/>
                </a:solidFill>
                <a:latin typeface="Oswald"/>
                <a:ea typeface="Oswald"/>
                <a:cs typeface="Oswald"/>
                <a:sym typeface="Arial"/>
              </a:defRPr>
            </a:lvl5pPr>
          </a:lstStyle>
          <a:p>
            <a:pPr lvl="0"/>
            <a:r>
              <a:rPr lang="es-ES_tradnl" dirty="0"/>
              <a:t>TÍTULO</a:t>
            </a:r>
          </a:p>
        </p:txBody>
      </p:sp>
      <p:sp>
        <p:nvSpPr>
          <p:cNvPr id="11" name="Google Shape;96;p14"/>
          <p:cNvSpPr/>
          <p:nvPr userDrawn="1"/>
        </p:nvSpPr>
        <p:spPr>
          <a:xfrm flipH="1">
            <a:off x="10965015"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 name="Google Shape;97;p14"/>
          <p:cNvSpPr/>
          <p:nvPr userDrawn="1"/>
        </p:nvSpPr>
        <p:spPr>
          <a:xfrm rot="10800000">
            <a:off x="10965015"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3" name="Google Shape;99;p14"/>
          <p:cNvSpPr/>
          <p:nvPr userDrawn="1"/>
        </p:nvSpPr>
        <p:spPr>
          <a:xfrm flipH="1">
            <a:off x="-1160900" y="479700"/>
            <a:ext cx="3074100" cy="6378300"/>
          </a:xfrm>
          <a:prstGeom prst="parallelogram">
            <a:avLst>
              <a:gd name="adj" fmla="val 71939"/>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Tree>
    <p:extLst>
      <p:ext uri="{BB962C8B-B14F-4D97-AF65-F5344CB8AC3E}">
        <p14:creationId xmlns:p14="http://schemas.microsoft.com/office/powerpoint/2010/main" val="8246800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userDrawn="1">
  <p:cSld name="OBJECT">
    <p:spTree>
      <p:nvGrpSpPr>
        <p:cNvPr id="1" name="Shape 17"/>
        <p:cNvGrpSpPr/>
        <p:nvPr/>
      </p:nvGrpSpPr>
      <p:grpSpPr>
        <a:xfrm>
          <a:off x="0" y="0"/>
          <a:ext cx="0" cy="0"/>
          <a:chOff x="0" y="0"/>
          <a:chExt cx="0" cy="0"/>
        </a:xfrm>
      </p:grpSpPr>
      <p:pic>
        <p:nvPicPr>
          <p:cNvPr id="7" name="Google Shape;105;p15"/>
          <p:cNvPicPr preferRelativeResize="0"/>
          <p:nvPr userDrawn="1"/>
        </p:nvPicPr>
        <p:blipFill>
          <a:blip r:embed="rId2">
            <a:alphaModFix/>
          </a:blip>
          <a:stretch>
            <a:fillRect/>
          </a:stretch>
        </p:blipFill>
        <p:spPr>
          <a:xfrm>
            <a:off x="0" y="0"/>
            <a:ext cx="12192000" cy="8125975"/>
          </a:xfrm>
          <a:prstGeom prst="rect">
            <a:avLst/>
          </a:prstGeom>
          <a:noFill/>
          <a:ln>
            <a:noFill/>
          </a:ln>
        </p:spPr>
      </p:pic>
      <p:sp>
        <p:nvSpPr>
          <p:cNvPr id="23" name="Google Shape;85;p13"/>
          <p:cNvSpPr/>
          <p:nvPr userDrawn="1"/>
        </p:nvSpPr>
        <p:spPr>
          <a:xfrm flipH="1">
            <a:off x="10160197" y="2532197"/>
            <a:ext cx="2038263"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 name="Google Shape;86;p13"/>
          <p:cNvSpPr/>
          <p:nvPr userDrawn="1"/>
        </p:nvSpPr>
        <p:spPr>
          <a:xfrm rot="10800000">
            <a:off x="10953142"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3" name="Marcador de texto 2"/>
          <p:cNvSpPr>
            <a:spLocks noGrp="1"/>
          </p:cNvSpPr>
          <p:nvPr>
            <p:ph type="body" sz="quarter" idx="10" hasCustomPrompt="1"/>
          </p:nvPr>
        </p:nvSpPr>
        <p:spPr>
          <a:xfrm>
            <a:off x="325093" y="260660"/>
            <a:ext cx="9973567" cy="1062037"/>
          </a:xfrm>
          <a:prstGeom prst="rect">
            <a:avLst/>
          </a:prstGeom>
        </p:spPr>
        <p:txBody>
          <a:bodyPr vert="horz"/>
          <a:lstStyle>
            <a:lvl1pPr>
              <a:defRPr lang="es-ES" sz="5700" b="1" i="0" u="none" strike="noStrike" cap="none" dirty="0">
                <a:solidFill>
                  <a:srgbClr val="CC0000"/>
                </a:solidFill>
                <a:latin typeface="Calibri"/>
                <a:ea typeface="Oswald"/>
                <a:cs typeface="Calibri"/>
                <a:sym typeface="Arial"/>
              </a:defRPr>
            </a:lvl1pPr>
          </a:lstStyle>
          <a:p>
            <a:pPr marL="0" marR="0" lvl="0" indent="0" algn="l" rtl="0">
              <a:lnSpc>
                <a:spcPct val="100000"/>
              </a:lnSpc>
              <a:spcBef>
                <a:spcPts val="0"/>
              </a:spcBef>
              <a:spcAft>
                <a:spcPts val="0"/>
              </a:spcAft>
              <a:buClr>
                <a:srgbClr val="000000"/>
              </a:buClr>
              <a:buFont typeface="Arial"/>
              <a:buNone/>
            </a:pPr>
            <a:r>
              <a:rPr lang="es-ES_tradnl" dirty="0"/>
              <a:t>TÍTULO</a:t>
            </a:r>
            <a:endParaRPr lang="es-ES" dirty="0"/>
          </a:p>
        </p:txBody>
      </p:sp>
      <p:sp>
        <p:nvSpPr>
          <p:cNvPr id="5" name="Marcador de texto 4"/>
          <p:cNvSpPr>
            <a:spLocks noGrp="1"/>
          </p:cNvSpPr>
          <p:nvPr>
            <p:ph type="body" sz="quarter" idx="11"/>
          </p:nvPr>
        </p:nvSpPr>
        <p:spPr>
          <a:xfrm>
            <a:off x="815737" y="1715199"/>
            <a:ext cx="8407441" cy="2048705"/>
          </a:xfrm>
          <a:prstGeom prst="rect">
            <a:avLst/>
          </a:prstGeom>
        </p:spPr>
        <p:txBody>
          <a:bodyPr vert="horz"/>
          <a:lstStyle>
            <a:lvl1pPr marL="285750" indent="-285750">
              <a:buClr>
                <a:srgbClr val="DB0023"/>
              </a:buClr>
              <a:buSzPct val="181000"/>
              <a:buFont typeface="Arial"/>
              <a:buChar char="•"/>
              <a:defRPr lang="es-ES" sz="1800" b="0" i="0" u="none" strike="noStrike" cap="none" dirty="0">
                <a:solidFill>
                  <a:schemeClr val="dk1"/>
                </a:solidFill>
                <a:latin typeface="Calibri"/>
                <a:ea typeface="Lexend Deca"/>
                <a:cs typeface="Calibri"/>
                <a:sym typeface="Arial"/>
              </a:defRPr>
            </a:lvl1pPr>
          </a:lstStyle>
          <a:p>
            <a:pPr lvl="0"/>
            <a:r>
              <a:rPr lang="es-ES_tradnl" dirty="0"/>
              <a:t>Haga clic para modificar el estilo de texto del patrón</a:t>
            </a:r>
          </a:p>
          <a:p>
            <a:pPr lvl="0"/>
            <a:endParaRPr lang="es-ES_tradnl" dirty="0"/>
          </a:p>
          <a:p>
            <a:pPr marR="0" lvl="0" algn="l" rtl="0">
              <a:lnSpc>
                <a:spcPct val="100000"/>
              </a:lnSpc>
              <a:spcBef>
                <a:spcPts val="0"/>
              </a:spcBef>
              <a:spcAft>
                <a:spcPts val="0"/>
              </a:spcAft>
            </a:pPr>
            <a:r>
              <a:rPr lang="es-ES_tradnl" dirty="0"/>
              <a:t>Segundo nivel</a:t>
            </a:r>
          </a:p>
          <a:p>
            <a:pPr marR="0" lvl="0" algn="l" rtl="0">
              <a:lnSpc>
                <a:spcPct val="100000"/>
              </a:lnSpc>
              <a:spcBef>
                <a:spcPts val="0"/>
              </a:spcBef>
              <a:spcAft>
                <a:spcPts val="0"/>
              </a:spcAft>
            </a:pPr>
            <a:r>
              <a:rPr lang="es-ES_tradnl" dirty="0"/>
              <a:t>Tercer nivel</a:t>
            </a:r>
          </a:p>
          <a:p>
            <a:pPr marR="0" lvl="0" algn="l" rtl="0">
              <a:lnSpc>
                <a:spcPct val="100000"/>
              </a:lnSpc>
              <a:spcBef>
                <a:spcPts val="0"/>
              </a:spcBef>
              <a:spcAft>
                <a:spcPts val="0"/>
              </a:spcAft>
            </a:pPr>
            <a:r>
              <a:rPr lang="es-ES_tradnl" dirty="0"/>
              <a:t>Cuarto nivel</a:t>
            </a:r>
          </a:p>
          <a:p>
            <a:pPr marR="0" lvl="0" algn="l" rtl="0">
              <a:lnSpc>
                <a:spcPct val="100000"/>
              </a:lnSpc>
              <a:spcBef>
                <a:spcPts val="0"/>
              </a:spcBef>
              <a:spcAft>
                <a:spcPts val="0"/>
              </a:spcAft>
            </a:pPr>
            <a:r>
              <a:rPr lang="es-ES_tradnl" dirty="0"/>
              <a:t>Quinto nivel</a:t>
            </a:r>
          </a:p>
        </p:txBody>
      </p:sp>
      <p:sp>
        <p:nvSpPr>
          <p:cNvPr id="15" name="Marcador de texto 14"/>
          <p:cNvSpPr>
            <a:spLocks noGrp="1"/>
          </p:cNvSpPr>
          <p:nvPr>
            <p:ph type="body" sz="quarter" idx="12" hasCustomPrompt="1"/>
          </p:nvPr>
        </p:nvSpPr>
        <p:spPr>
          <a:xfrm>
            <a:off x="815975" y="3857256"/>
            <a:ext cx="8407400" cy="2103808"/>
          </a:xfrm>
          <a:prstGeom prst="rect">
            <a:avLst/>
          </a:prstGeom>
        </p:spPr>
        <p:txBody>
          <a:bodyPr vert="horz"/>
          <a:lstStyle>
            <a:lvl1pPr>
              <a:defRPr lang="es-ES_tradnl" sz="1800" b="0" i="0" u="none" strike="noStrike" cap="none" dirty="0" smtClean="0">
                <a:solidFill>
                  <a:schemeClr val="dk1"/>
                </a:solidFill>
                <a:latin typeface="Calibri"/>
                <a:ea typeface="Lexend Deca"/>
                <a:cs typeface="Calibri"/>
                <a:sym typeface="Arial"/>
              </a:defRPr>
            </a:lvl1pPr>
            <a:lvl2pPr>
              <a:defRPr lang="es-ES_tradnl" sz="1800" b="0" i="0" u="none" strike="noStrike" cap="none" dirty="0" smtClean="0">
                <a:solidFill>
                  <a:schemeClr val="dk1"/>
                </a:solidFill>
                <a:latin typeface="Lexend Deca"/>
                <a:ea typeface="Lexend Deca"/>
                <a:cs typeface="Lexend Deca"/>
                <a:sym typeface="Arial"/>
              </a:defRPr>
            </a:lvl2pPr>
            <a:lvl3pPr>
              <a:defRPr lang="es-ES_tradnl" sz="1800" b="0" i="0" u="none" strike="noStrike" cap="none" dirty="0" smtClean="0">
                <a:solidFill>
                  <a:schemeClr val="dk1"/>
                </a:solidFill>
                <a:latin typeface="Lexend Deca"/>
                <a:ea typeface="Lexend Deca"/>
                <a:cs typeface="Lexend Deca"/>
                <a:sym typeface="Arial"/>
              </a:defRPr>
            </a:lvl3pPr>
            <a:lvl4pPr>
              <a:defRPr lang="es-ES_tradnl" sz="1800" b="0" i="0" u="none" strike="noStrike" cap="none" dirty="0" smtClean="0">
                <a:solidFill>
                  <a:schemeClr val="dk1"/>
                </a:solidFill>
                <a:latin typeface="Lexend Deca"/>
                <a:ea typeface="Lexend Deca"/>
                <a:cs typeface="Lexend Deca"/>
                <a:sym typeface="Arial"/>
              </a:defRPr>
            </a:lvl4pPr>
            <a:lvl5pPr>
              <a:defRPr lang="es-ES" sz="1800" b="0" i="0" u="none" strike="noStrike" cap="none" dirty="0">
                <a:solidFill>
                  <a:schemeClr val="dk1"/>
                </a:solidFill>
                <a:latin typeface="Lexend Deca"/>
                <a:ea typeface="Lexend Deca"/>
                <a:cs typeface="Lexend Deca"/>
                <a:sym typeface="Arial"/>
              </a:defRPr>
            </a:lvl5pPr>
          </a:lstStyle>
          <a:p>
            <a:pPr lvl="0"/>
            <a:r>
              <a:rPr lang="es-ES_tradnl" dirty="0"/>
              <a:t>Texto</a:t>
            </a:r>
            <a:endParaRPr lang="es-ES" dirty="0"/>
          </a:p>
        </p:txBody>
      </p:sp>
      <p:pic>
        <p:nvPicPr>
          <p:cNvPr id="16" name="Imagen 15" descr="logosdpcurvasBLANC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97143" y="6363404"/>
            <a:ext cx="1687046" cy="49424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userDrawn="1">
  <p:cSld name="1_Title and Content">
    <p:spTree>
      <p:nvGrpSpPr>
        <p:cNvPr id="1" name="Shape 17"/>
        <p:cNvGrpSpPr/>
        <p:nvPr/>
      </p:nvGrpSpPr>
      <p:grpSpPr>
        <a:xfrm>
          <a:off x="0" y="0"/>
          <a:ext cx="0" cy="0"/>
          <a:chOff x="0" y="0"/>
          <a:chExt cx="0" cy="0"/>
        </a:xfrm>
      </p:grpSpPr>
      <p:pic>
        <p:nvPicPr>
          <p:cNvPr id="7" name="Google Shape;105;p15"/>
          <p:cNvPicPr preferRelativeResize="0"/>
          <p:nvPr userDrawn="1"/>
        </p:nvPicPr>
        <p:blipFill>
          <a:blip r:embed="rId2">
            <a:alphaModFix/>
          </a:blip>
          <a:stretch>
            <a:fillRect/>
          </a:stretch>
        </p:blipFill>
        <p:spPr>
          <a:xfrm>
            <a:off x="0" y="0"/>
            <a:ext cx="12192000" cy="8125975"/>
          </a:xfrm>
          <a:prstGeom prst="rect">
            <a:avLst/>
          </a:prstGeom>
          <a:noFill/>
          <a:ln>
            <a:noFill/>
          </a:ln>
        </p:spPr>
      </p:pic>
      <p:sp>
        <p:nvSpPr>
          <p:cNvPr id="3" name="Marcador de texto 2"/>
          <p:cNvSpPr>
            <a:spLocks noGrp="1"/>
          </p:cNvSpPr>
          <p:nvPr>
            <p:ph type="body" sz="quarter" idx="10" hasCustomPrompt="1"/>
          </p:nvPr>
        </p:nvSpPr>
        <p:spPr>
          <a:xfrm>
            <a:off x="325093" y="260660"/>
            <a:ext cx="9973567" cy="1062037"/>
          </a:xfrm>
          <a:prstGeom prst="rect">
            <a:avLst/>
          </a:prstGeom>
        </p:spPr>
        <p:txBody>
          <a:bodyPr vert="horz"/>
          <a:lstStyle>
            <a:lvl1pPr>
              <a:defRPr lang="es-ES" sz="5700" b="1" i="0" u="none" strike="noStrike" cap="none" dirty="0">
                <a:solidFill>
                  <a:srgbClr val="CC0000"/>
                </a:solidFill>
                <a:latin typeface="Calibri"/>
                <a:ea typeface="Oswald"/>
                <a:cs typeface="Calibri"/>
                <a:sym typeface="Arial"/>
              </a:defRPr>
            </a:lvl1pPr>
          </a:lstStyle>
          <a:p>
            <a:pPr marL="0" marR="0" lvl="0" indent="0" algn="l" rtl="0">
              <a:lnSpc>
                <a:spcPct val="100000"/>
              </a:lnSpc>
              <a:spcBef>
                <a:spcPts val="0"/>
              </a:spcBef>
              <a:spcAft>
                <a:spcPts val="0"/>
              </a:spcAft>
              <a:buClr>
                <a:srgbClr val="000000"/>
              </a:buClr>
              <a:buFont typeface="Arial"/>
              <a:buNone/>
            </a:pPr>
            <a:r>
              <a:rPr lang="es-ES_tradnl" dirty="0"/>
              <a:t>TÍTULO</a:t>
            </a:r>
            <a:endParaRPr lang="es-ES" dirty="0"/>
          </a:p>
        </p:txBody>
      </p:sp>
      <p:sp>
        <p:nvSpPr>
          <p:cNvPr id="5" name="Marcador de texto 4"/>
          <p:cNvSpPr>
            <a:spLocks noGrp="1"/>
          </p:cNvSpPr>
          <p:nvPr>
            <p:ph type="body" sz="quarter" idx="11"/>
          </p:nvPr>
        </p:nvSpPr>
        <p:spPr>
          <a:xfrm>
            <a:off x="815737" y="1715199"/>
            <a:ext cx="8407441" cy="2048705"/>
          </a:xfrm>
          <a:prstGeom prst="rect">
            <a:avLst/>
          </a:prstGeom>
        </p:spPr>
        <p:txBody>
          <a:bodyPr vert="horz"/>
          <a:lstStyle>
            <a:lvl1pPr marL="285750" indent="-285750">
              <a:buClr>
                <a:srgbClr val="DB0023"/>
              </a:buClr>
              <a:buSzPct val="181000"/>
              <a:buFont typeface="Arial"/>
              <a:buChar char="•"/>
              <a:defRPr lang="es-ES" sz="1800" b="0" i="0" u="none" strike="noStrike" cap="none" dirty="0">
                <a:solidFill>
                  <a:schemeClr val="dk1"/>
                </a:solidFill>
                <a:latin typeface="Calibri"/>
                <a:ea typeface="Lexend Deca"/>
                <a:cs typeface="Calibri"/>
                <a:sym typeface="Arial"/>
              </a:defRPr>
            </a:lvl1pPr>
          </a:lstStyle>
          <a:p>
            <a:pPr lvl="0"/>
            <a:r>
              <a:rPr lang="es-ES_tradnl" dirty="0"/>
              <a:t>Haga clic para modificar el estilo de texto del patrón</a:t>
            </a:r>
          </a:p>
          <a:p>
            <a:pPr lvl="0"/>
            <a:endParaRPr lang="es-ES_tradnl" dirty="0"/>
          </a:p>
          <a:p>
            <a:pPr marR="0" lvl="0" algn="l" rtl="0">
              <a:lnSpc>
                <a:spcPct val="100000"/>
              </a:lnSpc>
              <a:spcBef>
                <a:spcPts val="0"/>
              </a:spcBef>
              <a:spcAft>
                <a:spcPts val="0"/>
              </a:spcAft>
            </a:pPr>
            <a:r>
              <a:rPr lang="es-ES_tradnl" dirty="0"/>
              <a:t>Segundo nivel</a:t>
            </a:r>
          </a:p>
          <a:p>
            <a:pPr marR="0" lvl="0" algn="l" rtl="0">
              <a:lnSpc>
                <a:spcPct val="100000"/>
              </a:lnSpc>
              <a:spcBef>
                <a:spcPts val="0"/>
              </a:spcBef>
              <a:spcAft>
                <a:spcPts val="0"/>
              </a:spcAft>
            </a:pPr>
            <a:r>
              <a:rPr lang="es-ES_tradnl" dirty="0"/>
              <a:t>Tercer nivel</a:t>
            </a:r>
          </a:p>
          <a:p>
            <a:pPr marR="0" lvl="0" algn="l" rtl="0">
              <a:lnSpc>
                <a:spcPct val="100000"/>
              </a:lnSpc>
              <a:spcBef>
                <a:spcPts val="0"/>
              </a:spcBef>
              <a:spcAft>
                <a:spcPts val="0"/>
              </a:spcAft>
            </a:pPr>
            <a:r>
              <a:rPr lang="es-ES_tradnl" dirty="0"/>
              <a:t>Cuarto nivel</a:t>
            </a:r>
          </a:p>
          <a:p>
            <a:pPr marR="0" lvl="0" algn="l" rtl="0">
              <a:lnSpc>
                <a:spcPct val="100000"/>
              </a:lnSpc>
              <a:spcBef>
                <a:spcPts val="0"/>
              </a:spcBef>
              <a:spcAft>
                <a:spcPts val="0"/>
              </a:spcAft>
            </a:pPr>
            <a:r>
              <a:rPr lang="es-ES_tradnl" dirty="0"/>
              <a:t>Quinto nivel</a:t>
            </a:r>
          </a:p>
        </p:txBody>
      </p:sp>
      <p:sp>
        <p:nvSpPr>
          <p:cNvPr id="15" name="Marcador de texto 14"/>
          <p:cNvSpPr>
            <a:spLocks noGrp="1"/>
          </p:cNvSpPr>
          <p:nvPr>
            <p:ph type="body" sz="quarter" idx="12" hasCustomPrompt="1"/>
          </p:nvPr>
        </p:nvSpPr>
        <p:spPr>
          <a:xfrm>
            <a:off x="815975" y="3857256"/>
            <a:ext cx="8407400" cy="2103808"/>
          </a:xfrm>
          <a:prstGeom prst="rect">
            <a:avLst/>
          </a:prstGeom>
        </p:spPr>
        <p:txBody>
          <a:bodyPr vert="horz"/>
          <a:lstStyle>
            <a:lvl1pPr>
              <a:defRPr lang="es-ES_tradnl" sz="1800" b="0" i="0" u="none" strike="noStrike" cap="none" dirty="0" smtClean="0">
                <a:solidFill>
                  <a:schemeClr val="dk1"/>
                </a:solidFill>
                <a:latin typeface="Calibri"/>
                <a:ea typeface="Lexend Deca"/>
                <a:cs typeface="Calibri"/>
                <a:sym typeface="Arial"/>
              </a:defRPr>
            </a:lvl1pPr>
            <a:lvl2pPr>
              <a:defRPr lang="es-ES_tradnl" sz="1800" b="0" i="0" u="none" strike="noStrike" cap="none" dirty="0" smtClean="0">
                <a:solidFill>
                  <a:schemeClr val="dk1"/>
                </a:solidFill>
                <a:latin typeface="Lexend Deca"/>
                <a:ea typeface="Lexend Deca"/>
                <a:cs typeface="Lexend Deca"/>
                <a:sym typeface="Arial"/>
              </a:defRPr>
            </a:lvl2pPr>
            <a:lvl3pPr>
              <a:defRPr lang="es-ES_tradnl" sz="1800" b="0" i="0" u="none" strike="noStrike" cap="none" dirty="0" smtClean="0">
                <a:solidFill>
                  <a:schemeClr val="dk1"/>
                </a:solidFill>
                <a:latin typeface="Lexend Deca"/>
                <a:ea typeface="Lexend Deca"/>
                <a:cs typeface="Lexend Deca"/>
                <a:sym typeface="Arial"/>
              </a:defRPr>
            </a:lvl3pPr>
            <a:lvl4pPr>
              <a:defRPr lang="es-ES_tradnl" sz="1800" b="0" i="0" u="none" strike="noStrike" cap="none" dirty="0" smtClean="0">
                <a:solidFill>
                  <a:schemeClr val="dk1"/>
                </a:solidFill>
                <a:latin typeface="Lexend Deca"/>
                <a:ea typeface="Lexend Deca"/>
                <a:cs typeface="Lexend Deca"/>
                <a:sym typeface="Arial"/>
              </a:defRPr>
            </a:lvl4pPr>
            <a:lvl5pPr>
              <a:defRPr lang="es-ES" sz="1800" b="0" i="0" u="none" strike="noStrike" cap="none" dirty="0">
                <a:solidFill>
                  <a:schemeClr val="dk1"/>
                </a:solidFill>
                <a:latin typeface="Lexend Deca"/>
                <a:ea typeface="Lexend Deca"/>
                <a:cs typeface="Lexend Deca"/>
                <a:sym typeface="Arial"/>
              </a:defRPr>
            </a:lvl5pPr>
          </a:lstStyle>
          <a:p>
            <a:pPr lvl="0"/>
            <a:r>
              <a:rPr lang="es-ES_tradnl" dirty="0"/>
              <a:t>Texto</a:t>
            </a:r>
            <a:endParaRPr lang="es-ES" dirty="0"/>
          </a:p>
        </p:txBody>
      </p:sp>
      <p:sp>
        <p:nvSpPr>
          <p:cNvPr id="12" name="Google Shape;97;p14"/>
          <p:cNvSpPr/>
          <p:nvPr userDrawn="1"/>
        </p:nvSpPr>
        <p:spPr>
          <a:xfrm rot="10800000">
            <a:off x="10965015"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4" name="Google Shape;85;p13"/>
          <p:cNvSpPr/>
          <p:nvPr userDrawn="1"/>
        </p:nvSpPr>
        <p:spPr>
          <a:xfrm flipH="1">
            <a:off x="10160197" y="2532197"/>
            <a:ext cx="2038263"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6" name="Imagen 15" descr="logosdpcurvasBLANC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97143" y="6363404"/>
            <a:ext cx="1687046" cy="494241"/>
          </a:xfrm>
          <a:prstGeom prst="rect">
            <a:avLst/>
          </a:prstGeom>
        </p:spPr>
      </p:pic>
    </p:spTree>
    <p:extLst>
      <p:ext uri="{BB962C8B-B14F-4D97-AF65-F5344CB8AC3E}">
        <p14:creationId xmlns:p14="http://schemas.microsoft.com/office/powerpoint/2010/main" val="1521663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Google Shape;116;p16"/>
          <p:cNvSpPr/>
          <p:nvPr userDrawn="1"/>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latin typeface="Calibri"/>
              <a:ea typeface="Calibri"/>
              <a:cs typeface="Calibri"/>
              <a:sym typeface="Calibri"/>
            </a:endParaRPr>
          </a:p>
        </p:txBody>
      </p:sp>
      <p:sp>
        <p:nvSpPr>
          <p:cNvPr id="5" name="Google Shape;118;p16"/>
          <p:cNvSpPr/>
          <p:nvPr userDrawn="1"/>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6" name="Google Shape;120;p16"/>
          <p:cNvSpPr/>
          <p:nvPr userDrawn="1"/>
        </p:nvSpPr>
        <p:spPr>
          <a:xfrm flipH="1">
            <a:off x="0" y="0"/>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0" name="Marcador de texto 9"/>
          <p:cNvSpPr>
            <a:spLocks noGrp="1"/>
          </p:cNvSpPr>
          <p:nvPr>
            <p:ph type="body" sz="quarter" idx="10" hasCustomPrompt="1"/>
          </p:nvPr>
        </p:nvSpPr>
        <p:spPr>
          <a:xfrm>
            <a:off x="2872582" y="2706501"/>
            <a:ext cx="6446837" cy="842963"/>
          </a:xfrm>
          <a:prstGeom prst="rect">
            <a:avLst/>
          </a:prstGeom>
        </p:spPr>
        <p:txBody>
          <a:bodyPr vert="horz"/>
          <a:lstStyle>
            <a:lvl1pPr algn="ctr">
              <a:defRPr lang="es-ES_tradnl" sz="5700" b="1" i="0" u="none" strike="noStrike" cap="none" baseline="0" dirty="0" smtClean="0">
                <a:solidFill>
                  <a:schemeClr val="lt1"/>
                </a:solidFill>
                <a:latin typeface="Calibri"/>
                <a:ea typeface="Oswald"/>
                <a:cs typeface="Calibri"/>
                <a:sym typeface="Arial"/>
              </a:defRPr>
            </a:lvl1pPr>
            <a:lvl2pPr>
              <a:defRPr lang="es-ES_tradnl" sz="5700" b="1" i="0" u="none" strike="noStrike" cap="none" dirty="0" smtClean="0">
                <a:solidFill>
                  <a:schemeClr val="lt1"/>
                </a:solidFill>
                <a:latin typeface="Oswald"/>
                <a:ea typeface="Oswald"/>
                <a:cs typeface="Oswald"/>
                <a:sym typeface="Arial"/>
              </a:defRPr>
            </a:lvl2pPr>
            <a:lvl3pPr>
              <a:defRPr lang="es-ES_tradnl" sz="5700" b="1" i="0" u="none" strike="noStrike" cap="none" dirty="0" smtClean="0">
                <a:solidFill>
                  <a:schemeClr val="lt1"/>
                </a:solidFill>
                <a:latin typeface="Oswald"/>
                <a:ea typeface="Oswald"/>
                <a:cs typeface="Oswald"/>
                <a:sym typeface="Arial"/>
              </a:defRPr>
            </a:lvl3pPr>
            <a:lvl4pPr>
              <a:defRPr lang="es-ES_tradnl" sz="5700" b="1" i="0" u="none" strike="noStrike" cap="none" dirty="0" smtClean="0">
                <a:solidFill>
                  <a:schemeClr val="lt1"/>
                </a:solidFill>
                <a:latin typeface="Oswald"/>
                <a:ea typeface="Oswald"/>
                <a:cs typeface="Oswald"/>
                <a:sym typeface="Arial"/>
              </a:defRPr>
            </a:lvl4pPr>
            <a:lvl5pPr>
              <a:defRPr lang="es-ES" sz="5700" b="1" i="0" u="none" strike="noStrike" cap="none" dirty="0">
                <a:solidFill>
                  <a:schemeClr val="lt1"/>
                </a:solidFill>
                <a:latin typeface="Oswald"/>
                <a:ea typeface="Oswald"/>
                <a:cs typeface="Oswald"/>
                <a:sym typeface="Arial"/>
              </a:defRPr>
            </a:lvl5pPr>
          </a:lstStyle>
          <a:p>
            <a:pPr lvl="0"/>
            <a:r>
              <a:rPr lang="es-ES_tradnl" dirty="0"/>
              <a:t>T</a:t>
            </a:r>
            <a:r>
              <a:rPr lang="es-ES" dirty="0"/>
              <a:t>I</a:t>
            </a:r>
            <a:r>
              <a:rPr lang="es-ES_tradnl" dirty="0"/>
              <a:t>TULO ABC DEF</a:t>
            </a:r>
            <a:endParaRPr lang="es-ES" dirty="0"/>
          </a:p>
        </p:txBody>
      </p:sp>
      <p:sp>
        <p:nvSpPr>
          <p:cNvPr id="14" name="Marcador de texto 13"/>
          <p:cNvSpPr>
            <a:spLocks noGrp="1"/>
          </p:cNvSpPr>
          <p:nvPr>
            <p:ph type="body" sz="quarter" idx="11" hasCustomPrompt="1"/>
          </p:nvPr>
        </p:nvSpPr>
        <p:spPr>
          <a:xfrm>
            <a:off x="2872581" y="3846668"/>
            <a:ext cx="6446838" cy="854075"/>
          </a:xfrm>
          <a:prstGeom prst="rect">
            <a:avLst/>
          </a:prstGeom>
        </p:spPr>
        <p:txBody>
          <a:bodyPr vert="horz"/>
          <a:lstStyle>
            <a:lvl1pPr>
              <a:defRPr lang="es-ES" sz="5700" b="1" i="0" u="none" strike="noStrike" cap="none" dirty="0">
                <a:solidFill>
                  <a:schemeClr val="lt1"/>
                </a:solidFill>
                <a:latin typeface="Calibri"/>
                <a:ea typeface="Oswald"/>
                <a:cs typeface="Calibri"/>
                <a:sym typeface="Arial"/>
              </a:defRPr>
            </a:lvl1pPr>
          </a:lstStyle>
          <a:p>
            <a:pPr marL="0" marR="0" lvl="0" indent="0" algn="ctr" rtl="0">
              <a:lnSpc>
                <a:spcPct val="100000"/>
              </a:lnSpc>
              <a:spcBef>
                <a:spcPts val="0"/>
              </a:spcBef>
              <a:spcAft>
                <a:spcPts val="0"/>
              </a:spcAft>
              <a:buClr>
                <a:srgbClr val="000000"/>
              </a:buClr>
              <a:buFont typeface="Arial"/>
              <a:buNone/>
            </a:pPr>
            <a:r>
              <a:rPr lang="es-ES" dirty="0"/>
              <a:t>c</a:t>
            </a:r>
            <a:r>
              <a:rPr lang="es-ES_tradnl" dirty="0" err="1"/>
              <a:t>ap</a:t>
            </a:r>
            <a:r>
              <a:rPr lang="es-ES_tradnl" dirty="0"/>
              <a:t> </a:t>
            </a:r>
            <a:r>
              <a:rPr lang="es-ES_tradnl" dirty="0" err="1"/>
              <a:t>xxxxxx</a:t>
            </a:r>
            <a:endParaRPr lang="es-ES" dirty="0"/>
          </a:p>
        </p:txBody>
      </p:sp>
      <p:sp>
        <p:nvSpPr>
          <p:cNvPr id="15" name="Google Shape;141;p18"/>
          <p:cNvSpPr/>
          <p:nvPr userDrawn="1"/>
        </p:nvSpPr>
        <p:spPr>
          <a:xfrm rot="10800000">
            <a:off x="10943664" y="-52"/>
            <a:ext cx="1245319" cy="2532249"/>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21" name="Google Shape;85;p13"/>
          <p:cNvSpPr/>
          <p:nvPr userDrawn="1"/>
        </p:nvSpPr>
        <p:spPr>
          <a:xfrm flipH="1">
            <a:off x="10160197" y="2532197"/>
            <a:ext cx="2038263"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2" name="Imagen 21" descr="logosdpcurvasBLANC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7143" y="6363404"/>
            <a:ext cx="1687046" cy="494241"/>
          </a:xfrm>
          <a:prstGeom prst="rect">
            <a:avLst/>
          </a:prstGeom>
        </p:spPr>
      </p:pic>
    </p:spTree>
    <p:extLst>
      <p:ext uri="{BB962C8B-B14F-4D97-AF65-F5344CB8AC3E}">
        <p14:creationId xmlns:p14="http://schemas.microsoft.com/office/powerpoint/2010/main" val="1548265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userDrawn="1">
  <p:cSld name="SECTION_HEADER">
    <p:spTree>
      <p:nvGrpSpPr>
        <p:cNvPr id="1" name="Shape 23"/>
        <p:cNvGrpSpPr/>
        <p:nvPr/>
      </p:nvGrpSpPr>
      <p:grpSpPr>
        <a:xfrm>
          <a:off x="0" y="0"/>
          <a:ext cx="0" cy="0"/>
          <a:chOff x="0" y="0"/>
          <a:chExt cx="0" cy="0"/>
        </a:xfrm>
      </p:grpSpPr>
      <p:sp>
        <p:nvSpPr>
          <p:cNvPr id="7" name="Google Shape;116;p16"/>
          <p:cNvSpPr/>
          <p:nvPr userDrawn="1"/>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lt1"/>
              </a:solidFill>
              <a:latin typeface="Calibri"/>
              <a:ea typeface="Calibri"/>
              <a:cs typeface="Calibri"/>
              <a:sym typeface="Calibri"/>
            </a:endParaRPr>
          </a:p>
        </p:txBody>
      </p:sp>
      <p:sp>
        <p:nvSpPr>
          <p:cNvPr id="10" name="Google Shape;120;p16"/>
          <p:cNvSpPr/>
          <p:nvPr userDrawn="1"/>
        </p:nvSpPr>
        <p:spPr>
          <a:xfrm flipH="1">
            <a:off x="0" y="0"/>
            <a:ext cx="6397500" cy="6858000"/>
          </a:xfrm>
          <a:prstGeom prst="parallelogram">
            <a:avLst>
              <a:gd name="adj" fmla="val 45538"/>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1" name="Marcador de texto 9"/>
          <p:cNvSpPr>
            <a:spLocks noGrp="1"/>
          </p:cNvSpPr>
          <p:nvPr>
            <p:ph type="body" sz="quarter" idx="10" hasCustomPrompt="1"/>
          </p:nvPr>
        </p:nvSpPr>
        <p:spPr>
          <a:xfrm>
            <a:off x="2872582" y="2706501"/>
            <a:ext cx="6446837" cy="842963"/>
          </a:xfrm>
          <a:prstGeom prst="rect">
            <a:avLst/>
          </a:prstGeom>
        </p:spPr>
        <p:txBody>
          <a:bodyPr vert="horz"/>
          <a:lstStyle>
            <a:lvl1pPr algn="ctr">
              <a:defRPr lang="es-ES_tradnl" sz="5700" b="1" i="0" u="none" strike="noStrike" cap="none" baseline="0" dirty="0" smtClean="0">
                <a:solidFill>
                  <a:schemeClr val="lt1"/>
                </a:solidFill>
                <a:latin typeface="Calibri"/>
                <a:ea typeface="Oswald"/>
                <a:cs typeface="Calibri"/>
                <a:sym typeface="Arial"/>
              </a:defRPr>
            </a:lvl1pPr>
            <a:lvl2pPr>
              <a:defRPr lang="es-ES_tradnl" sz="5700" b="1" i="0" u="none" strike="noStrike" cap="none" dirty="0" smtClean="0">
                <a:solidFill>
                  <a:schemeClr val="lt1"/>
                </a:solidFill>
                <a:latin typeface="Oswald"/>
                <a:ea typeface="Oswald"/>
                <a:cs typeface="Oswald"/>
                <a:sym typeface="Arial"/>
              </a:defRPr>
            </a:lvl2pPr>
            <a:lvl3pPr>
              <a:defRPr lang="es-ES_tradnl" sz="5700" b="1" i="0" u="none" strike="noStrike" cap="none" dirty="0" smtClean="0">
                <a:solidFill>
                  <a:schemeClr val="lt1"/>
                </a:solidFill>
                <a:latin typeface="Oswald"/>
                <a:ea typeface="Oswald"/>
                <a:cs typeface="Oswald"/>
                <a:sym typeface="Arial"/>
              </a:defRPr>
            </a:lvl3pPr>
            <a:lvl4pPr>
              <a:defRPr lang="es-ES_tradnl" sz="5700" b="1" i="0" u="none" strike="noStrike" cap="none" dirty="0" smtClean="0">
                <a:solidFill>
                  <a:schemeClr val="lt1"/>
                </a:solidFill>
                <a:latin typeface="Oswald"/>
                <a:ea typeface="Oswald"/>
                <a:cs typeface="Oswald"/>
                <a:sym typeface="Arial"/>
              </a:defRPr>
            </a:lvl4pPr>
            <a:lvl5pPr>
              <a:defRPr lang="es-ES" sz="5700" b="1" i="0" u="none" strike="noStrike" cap="none" dirty="0">
                <a:solidFill>
                  <a:schemeClr val="lt1"/>
                </a:solidFill>
                <a:latin typeface="Oswald"/>
                <a:ea typeface="Oswald"/>
                <a:cs typeface="Oswald"/>
                <a:sym typeface="Arial"/>
              </a:defRPr>
            </a:lvl5pPr>
          </a:lstStyle>
          <a:p>
            <a:pPr lvl="0"/>
            <a:r>
              <a:rPr lang="es-ES_tradnl" dirty="0"/>
              <a:t>T</a:t>
            </a:r>
            <a:r>
              <a:rPr lang="es-ES" dirty="0"/>
              <a:t>I</a:t>
            </a:r>
            <a:r>
              <a:rPr lang="es-ES_tradnl" dirty="0"/>
              <a:t>TULO ABC DEF</a:t>
            </a:r>
            <a:endParaRPr lang="es-ES" dirty="0"/>
          </a:p>
        </p:txBody>
      </p:sp>
      <p:sp>
        <p:nvSpPr>
          <p:cNvPr id="12" name="Marcador de texto 13"/>
          <p:cNvSpPr>
            <a:spLocks noGrp="1"/>
          </p:cNvSpPr>
          <p:nvPr>
            <p:ph type="body" sz="quarter" idx="11" hasCustomPrompt="1"/>
          </p:nvPr>
        </p:nvSpPr>
        <p:spPr>
          <a:xfrm>
            <a:off x="2872581" y="3846668"/>
            <a:ext cx="6446838" cy="854075"/>
          </a:xfrm>
          <a:prstGeom prst="rect">
            <a:avLst/>
          </a:prstGeom>
        </p:spPr>
        <p:txBody>
          <a:bodyPr vert="horz"/>
          <a:lstStyle>
            <a:lvl1pPr>
              <a:defRPr lang="es-ES" sz="5700" b="1" i="0" u="none" strike="noStrike" cap="none" dirty="0">
                <a:solidFill>
                  <a:schemeClr val="lt1"/>
                </a:solidFill>
                <a:latin typeface="Calibri"/>
                <a:ea typeface="Oswald"/>
                <a:cs typeface="Calibri"/>
                <a:sym typeface="Arial"/>
              </a:defRPr>
            </a:lvl1pPr>
          </a:lstStyle>
          <a:p>
            <a:pPr marL="0" marR="0" lvl="0" indent="0" algn="ctr" rtl="0">
              <a:lnSpc>
                <a:spcPct val="100000"/>
              </a:lnSpc>
              <a:spcBef>
                <a:spcPts val="0"/>
              </a:spcBef>
              <a:spcAft>
                <a:spcPts val="0"/>
              </a:spcAft>
              <a:buClr>
                <a:srgbClr val="000000"/>
              </a:buClr>
              <a:buFont typeface="Arial"/>
              <a:buNone/>
            </a:pPr>
            <a:r>
              <a:rPr lang="es-ES" dirty="0"/>
              <a:t>c</a:t>
            </a:r>
            <a:r>
              <a:rPr lang="es-ES_tradnl" dirty="0" err="1"/>
              <a:t>ap</a:t>
            </a:r>
            <a:r>
              <a:rPr lang="es-ES_tradnl" dirty="0"/>
              <a:t> </a:t>
            </a:r>
            <a:r>
              <a:rPr lang="es-ES_tradnl" dirty="0" err="1"/>
              <a:t>xxxxxx</a:t>
            </a:r>
            <a:endParaRPr lang="es-ES" dirty="0"/>
          </a:p>
        </p:txBody>
      </p:sp>
      <p:sp>
        <p:nvSpPr>
          <p:cNvPr id="13" name="Google Shape;129;p17"/>
          <p:cNvSpPr/>
          <p:nvPr userDrawn="1"/>
        </p:nvSpPr>
        <p:spPr>
          <a:xfrm rot="10800000">
            <a:off x="10962223" y="-103"/>
            <a:ext cx="1245300" cy="25323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21" name="Google Shape;85;p13"/>
          <p:cNvSpPr/>
          <p:nvPr userDrawn="1"/>
        </p:nvSpPr>
        <p:spPr>
          <a:xfrm flipH="1">
            <a:off x="10160197" y="2532197"/>
            <a:ext cx="2038263" cy="4325448"/>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2" name="Imagen 21" descr="logosdpcurvasBLANC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97143" y="6363404"/>
            <a:ext cx="1687046" cy="494241"/>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userDrawn="1">
  <p:cSld name="TWO_OBJECTS">
    <p:spTree>
      <p:nvGrpSpPr>
        <p:cNvPr id="1" name="Shape 29"/>
        <p:cNvGrpSpPr/>
        <p:nvPr/>
      </p:nvGrpSpPr>
      <p:grpSpPr>
        <a:xfrm>
          <a:off x="0" y="0"/>
          <a:ext cx="0" cy="0"/>
          <a:chOff x="0" y="0"/>
          <a:chExt cx="0" cy="0"/>
        </a:xfrm>
      </p:grpSpPr>
      <p:sp>
        <p:nvSpPr>
          <p:cNvPr id="8" name="Google Shape;159;p20"/>
          <p:cNvSpPr/>
          <p:nvPr userDrawn="1"/>
        </p:nvSpPr>
        <p:spPr>
          <a:xfrm>
            <a:off x="0" y="-2125"/>
            <a:ext cx="12206700" cy="6857700"/>
          </a:xfrm>
          <a:prstGeom prst="rect">
            <a:avLst/>
          </a:prstGeom>
          <a:solidFill>
            <a:srgbClr val="E4032E"/>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latin typeface="Calibri"/>
              <a:ea typeface="Calibri"/>
              <a:cs typeface="Calibri"/>
              <a:sym typeface="Calibri"/>
            </a:endParaRPr>
          </a:p>
        </p:txBody>
      </p:sp>
      <p:sp>
        <p:nvSpPr>
          <p:cNvPr id="9" name="Google Shape;160;p20"/>
          <p:cNvSpPr/>
          <p:nvPr userDrawn="1"/>
        </p:nvSpPr>
        <p:spPr>
          <a:xfrm flipH="1">
            <a:off x="10943683" y="2532197"/>
            <a:ext cx="1245300" cy="4325400"/>
          </a:xfrm>
          <a:prstGeom prst="rtTriangle">
            <a:avLst/>
          </a:prstGeom>
          <a:solidFill>
            <a:srgbClr val="FF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 name="Google Shape;161;p20"/>
          <p:cNvSpPr/>
          <p:nvPr userDrawn="1"/>
        </p:nvSpPr>
        <p:spPr>
          <a:xfrm rot="10800000">
            <a:off x="10943683" y="-103"/>
            <a:ext cx="1245300" cy="2532300"/>
          </a:xfrm>
          <a:prstGeom prst="rtTriangle">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13" name="Google Shape;164;p20"/>
          <p:cNvSpPr/>
          <p:nvPr userDrawn="1"/>
        </p:nvSpPr>
        <p:spPr>
          <a:xfrm flipH="1">
            <a:off x="-1160900" y="479700"/>
            <a:ext cx="3074100" cy="6378300"/>
          </a:xfrm>
          <a:prstGeom prst="parallelogram">
            <a:avLst>
              <a:gd name="adj" fmla="val 71939"/>
            </a:avLst>
          </a:prstGeom>
          <a:solidFill>
            <a:srgbClr val="CC0000"/>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x-none">
                <a:latin typeface="Calibri"/>
                <a:ea typeface="Calibri"/>
                <a:cs typeface="Calibri"/>
                <a:sym typeface="Calibri"/>
              </a:rPr>
              <a:t> </a:t>
            </a:r>
            <a:endParaRPr>
              <a:latin typeface="Calibri"/>
              <a:ea typeface="Calibri"/>
              <a:cs typeface="Calibri"/>
              <a:sym typeface="Calibri"/>
            </a:endParaRPr>
          </a:p>
        </p:txBody>
      </p:sp>
      <p:sp>
        <p:nvSpPr>
          <p:cNvPr id="3" name="Marcador de texto 2"/>
          <p:cNvSpPr>
            <a:spLocks noGrp="1"/>
          </p:cNvSpPr>
          <p:nvPr>
            <p:ph type="body" sz="quarter" idx="10" hasCustomPrompt="1"/>
          </p:nvPr>
        </p:nvSpPr>
        <p:spPr>
          <a:xfrm>
            <a:off x="3513138" y="1847840"/>
            <a:ext cx="5165725" cy="1374775"/>
          </a:xfrm>
          <a:prstGeom prst="rect">
            <a:avLst/>
          </a:prstGeom>
        </p:spPr>
        <p:txBody>
          <a:bodyPr vert="horz"/>
          <a:lstStyle>
            <a:lvl1pPr algn="ctr">
              <a:defRPr lang="es-ES" sz="10000" b="1" i="0" u="none" strike="noStrike" cap="none" dirty="0">
                <a:solidFill>
                  <a:schemeClr val="lt1"/>
                </a:solidFill>
                <a:latin typeface="Calibri"/>
                <a:ea typeface="Oswald"/>
                <a:cs typeface="Calibri"/>
                <a:sym typeface="Arial"/>
              </a:defRPr>
            </a:lvl1pPr>
          </a:lstStyle>
          <a:p>
            <a:pPr lvl="0"/>
            <a:r>
              <a:rPr lang="es-ES_tradnl" dirty="0"/>
              <a:t>Gracias</a:t>
            </a:r>
            <a:endParaRPr lang="es-ES" dirty="0"/>
          </a:p>
        </p:txBody>
      </p:sp>
      <p:pic>
        <p:nvPicPr>
          <p:cNvPr id="4" name="Imagen 3" descr="logosdpcurvasBLANCO.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7869" y="3713003"/>
            <a:ext cx="3516263" cy="1030132"/>
          </a:xfrm>
          <a:prstGeom prst="rect">
            <a:avLst/>
          </a:prstGeom>
        </p:spPr>
      </p:pic>
      <p:pic>
        <p:nvPicPr>
          <p:cNvPr id="5" name="Imagen 4" descr="contacto.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31290" y="5355224"/>
            <a:ext cx="4729420" cy="788237"/>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A924890-0C9C-4035-B09D-94B999E7ED57}" type="datetimeFigureOut">
              <a:rPr lang="es-CO" smtClean="0"/>
              <a:t>4/03/2024</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371BBE8E-06F3-425F-A4B1-AFE7D681EE47}" type="slidenum">
              <a:rPr lang="es-CO" smtClean="0"/>
              <a:t>‹Nº›</a:t>
            </a:fld>
            <a:endParaRPr lang="es-CO"/>
          </a:p>
        </p:txBody>
      </p:sp>
    </p:spTree>
    <p:extLst>
      <p:ext uri="{BB962C8B-B14F-4D97-AF65-F5344CB8AC3E}">
        <p14:creationId xmlns:p14="http://schemas.microsoft.com/office/powerpoint/2010/main" val="2868810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8" r:id="rId1"/>
    <p:sldLayoutId id="2147483660" r:id="rId2"/>
    <p:sldLayoutId id="2147483649" r:id="rId3"/>
    <p:sldLayoutId id="2147483662" r:id="rId4"/>
    <p:sldLayoutId id="2147483661" r:id="rId5"/>
    <p:sldLayoutId id="2147483650" r:id="rId6"/>
    <p:sldLayoutId id="2147483651" r:id="rId7"/>
    <p:sldLayoutId id="2147483663"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mtkEDjwX_6Q"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0.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6.png"/><Relationship Id="rId2" Type="http://schemas.openxmlformats.org/officeDocument/2006/relationships/diagramData" Target="../diagrams/data3.xml"/><Relationship Id="rId1" Type="http://schemas.openxmlformats.org/officeDocument/2006/relationships/slideLayout" Target="../slideLayouts/slideLayout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8.png"/><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7.png"/><Relationship Id="rId2" Type="http://schemas.openxmlformats.org/officeDocument/2006/relationships/diagramData" Target="../diagrams/data5.xml"/><Relationship Id="rId1" Type="http://schemas.openxmlformats.org/officeDocument/2006/relationships/slideLayout" Target="../slideLayouts/slideLayout3.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27.png"/><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image" Target="../media/image19.png"/><Relationship Id="rId2" Type="http://schemas.openxmlformats.org/officeDocument/2006/relationships/diagramData" Target="../diagrams/data7.xml"/><Relationship Id="rId1" Type="http://schemas.openxmlformats.org/officeDocument/2006/relationships/slideLayout" Target="../slideLayouts/slideLayout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8.xml"/><Relationship Id="rId7" Type="http://schemas.openxmlformats.org/officeDocument/2006/relationships/image" Target="../media/image28.jpeg"/><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29.jpeg"/><Relationship Id="rId2" Type="http://schemas.openxmlformats.org/officeDocument/2006/relationships/diagramData" Target="../diagrams/data9.xml"/><Relationship Id="rId1" Type="http://schemas.openxmlformats.org/officeDocument/2006/relationships/slideLayout" Target="../slideLayouts/slideLayout3.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34.jpeg"/></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audio" Target="../media/media1.mp3"/><Relationship Id="rId7"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file:///F:\Publicacion%20de%20Informaci&#243;n\Who%20Wants%20To%20Be%20A%20Millionaire%20-%20Lets%20Play.mp3" TargetMode="Externa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3"/>
          </p:nvPr>
        </p:nvSpPr>
        <p:spPr>
          <a:xfrm>
            <a:off x="682172" y="854080"/>
            <a:ext cx="10580914" cy="2296107"/>
          </a:xfrm>
        </p:spPr>
        <p:txBody>
          <a:bodyPr/>
          <a:lstStyle/>
          <a:p>
            <a:r>
              <a:rPr lang="es-ES" dirty="0">
                <a:solidFill>
                  <a:schemeClr val="bg1"/>
                </a:solidFill>
                <a:latin typeface="Calibri" panose="020F0502020204030204" pitchFamily="34" charset="0"/>
                <a:cs typeface="Calibri" panose="020F0502020204030204" pitchFamily="34" charset="0"/>
              </a:rPr>
              <a:t>Inducción de Protocolos de atención a la Ciudadanía</a:t>
            </a:r>
            <a:endParaRPr lang="en-US" dirty="0">
              <a:solidFill>
                <a:schemeClr val="bg1"/>
              </a:solidFill>
              <a:latin typeface="Calibri" panose="020F0502020204030204" pitchFamily="34" charset="0"/>
              <a:cs typeface="Calibri" panose="020F0502020204030204" pitchFamily="34" charset="0"/>
            </a:endParaRPr>
          </a:p>
          <a:p>
            <a:endParaRPr lang="es-ES" dirty="0"/>
          </a:p>
        </p:txBody>
      </p:sp>
      <p:sp>
        <p:nvSpPr>
          <p:cNvPr id="5" name="Marcador de texto 4"/>
          <p:cNvSpPr>
            <a:spLocks noGrp="1"/>
          </p:cNvSpPr>
          <p:nvPr>
            <p:ph type="body" sz="quarter" idx="14"/>
          </p:nvPr>
        </p:nvSpPr>
        <p:spPr>
          <a:xfrm>
            <a:off x="4150179" y="3283537"/>
            <a:ext cx="3700236" cy="831263"/>
          </a:xfrm>
        </p:spPr>
        <p:txBody>
          <a:bodyPr>
            <a:normAutofit/>
          </a:bodyPr>
          <a:lstStyle/>
          <a:p>
            <a:pPr algn="ctr"/>
            <a:r>
              <a:rPr lang="es-ES" sz="2000" dirty="0"/>
              <a:t>Equipo de informadores IDIPRON</a:t>
            </a:r>
          </a:p>
        </p:txBody>
      </p:sp>
      <p:sp>
        <p:nvSpPr>
          <p:cNvPr id="6" name="Marcador de texto 4">
            <a:extLst>
              <a:ext uri="{FF2B5EF4-FFF2-40B4-BE49-F238E27FC236}">
                <a16:creationId xmlns:a16="http://schemas.microsoft.com/office/drawing/2014/main" id="{0B2A2596-76B3-4945-B0DB-7376657D84BB}"/>
              </a:ext>
            </a:extLst>
          </p:cNvPr>
          <p:cNvSpPr txBox="1">
            <a:spLocks/>
          </p:cNvSpPr>
          <p:nvPr/>
        </p:nvSpPr>
        <p:spPr>
          <a:xfrm>
            <a:off x="4237718" y="4767733"/>
            <a:ext cx="3526972" cy="576261"/>
          </a:xfrm>
          <a:prstGeom prst="rect">
            <a:avLst/>
          </a:prstGeom>
        </p:spPr>
        <p:txBody>
          <a:bodyPr vert="horz">
            <a:normAutofit/>
          </a:bodyPr>
          <a:lstStyle>
            <a:defPPr marR="0" lvl="0" algn="l" rtl="0">
              <a:lnSpc>
                <a:spcPct val="100000"/>
              </a:lnSpc>
              <a:spcBef>
                <a:spcPts val="0"/>
              </a:spcBef>
              <a:spcAft>
                <a:spcPts val="0"/>
              </a:spcAft>
            </a:defPPr>
            <a:lvl1pPr marL="342900" marR="0" lvl="0" indent="-342900" algn="l" rtl="0">
              <a:lnSpc>
                <a:spcPct val="100000"/>
              </a:lnSpc>
              <a:spcBef>
                <a:spcPts val="0"/>
              </a:spcBef>
              <a:spcAft>
                <a:spcPts val="0"/>
              </a:spcAft>
              <a:buClr>
                <a:srgbClr val="000000"/>
              </a:buClr>
              <a:buFont typeface="Arial"/>
              <a:buNone/>
              <a:defRPr lang="es-ES_tradnl" sz="2300" b="0" i="0" u="none" strike="noStrike" cap="none" dirty="0" smtClean="0">
                <a:solidFill>
                  <a:schemeClr val="lt1"/>
                </a:solidFill>
                <a:latin typeface="Calibri"/>
                <a:ea typeface="Lexend Deca"/>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ES" sz="1600" dirty="0"/>
              <a:t>Laura Patarroyo Gómez</a:t>
            </a:r>
          </a:p>
          <a:p>
            <a:pPr algn="ctr"/>
            <a:r>
              <a:rPr lang="es-ES" sz="1200" dirty="0"/>
              <a:t>Profesional especializada</a:t>
            </a:r>
          </a:p>
        </p:txBody>
      </p:sp>
      <p:sp>
        <p:nvSpPr>
          <p:cNvPr id="7" name="Marcador de texto 4">
            <a:extLst>
              <a:ext uri="{FF2B5EF4-FFF2-40B4-BE49-F238E27FC236}">
                <a16:creationId xmlns:a16="http://schemas.microsoft.com/office/drawing/2014/main" id="{8FEA27FD-BAC3-4AC5-AF18-F5E8023B9B5B}"/>
              </a:ext>
            </a:extLst>
          </p:cNvPr>
          <p:cNvSpPr txBox="1">
            <a:spLocks/>
          </p:cNvSpPr>
          <p:nvPr/>
        </p:nvSpPr>
        <p:spPr>
          <a:xfrm>
            <a:off x="4868523" y="4266083"/>
            <a:ext cx="2246312" cy="368300"/>
          </a:xfrm>
          <a:prstGeom prst="rect">
            <a:avLst/>
          </a:prstGeom>
        </p:spPr>
        <p:txBody>
          <a:bodyPr vert="horz">
            <a:normAutofit/>
          </a:bodyPr>
          <a:lstStyle>
            <a:defPPr marR="0" lvl="0" algn="l" rtl="0">
              <a:lnSpc>
                <a:spcPct val="100000"/>
              </a:lnSpc>
              <a:spcBef>
                <a:spcPts val="0"/>
              </a:spcBef>
              <a:spcAft>
                <a:spcPts val="0"/>
              </a:spcAft>
            </a:defPPr>
            <a:lvl1pPr marL="342900" marR="0" lvl="0" indent="-342900" algn="l" rtl="0">
              <a:lnSpc>
                <a:spcPct val="100000"/>
              </a:lnSpc>
              <a:spcBef>
                <a:spcPts val="0"/>
              </a:spcBef>
              <a:spcAft>
                <a:spcPts val="0"/>
              </a:spcAft>
              <a:buClr>
                <a:srgbClr val="000000"/>
              </a:buClr>
              <a:buFont typeface="Arial"/>
              <a:buNone/>
              <a:defRPr lang="es-ES_tradnl" sz="2300" b="0" i="0" u="none" strike="noStrike" cap="none" dirty="0" smtClean="0">
                <a:solidFill>
                  <a:schemeClr val="lt1"/>
                </a:solidFill>
                <a:latin typeface="Calibri"/>
                <a:ea typeface="Lexend Deca"/>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ES" sz="1600" dirty="0"/>
              <a:t>4 de marzo de 2024</a:t>
            </a:r>
          </a:p>
        </p:txBody>
      </p:sp>
    </p:spTree>
    <p:extLst>
      <p:ext uri="{BB962C8B-B14F-4D97-AF65-F5344CB8AC3E}">
        <p14:creationId xmlns:p14="http://schemas.microsoft.com/office/powerpoint/2010/main" val="40324171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2872581" y="597659"/>
            <a:ext cx="6446837" cy="2162679"/>
          </a:xfrm>
        </p:spPr>
        <p:txBody>
          <a:bodyPr/>
          <a:lstStyle/>
          <a:p>
            <a:r>
              <a:rPr lang="es-ES" sz="6300" dirty="0">
                <a:solidFill>
                  <a:schemeClr val="bg1"/>
                </a:solidFill>
                <a:latin typeface="Calibri" panose="020F0502020204030204" pitchFamily="34" charset="0"/>
                <a:cs typeface="Calibri" panose="020F0502020204030204" pitchFamily="34" charset="0"/>
              </a:rPr>
              <a:t>¿Qué es el servicio a la ciudadanía?</a:t>
            </a:r>
          </a:p>
          <a:p>
            <a:endParaRPr lang="es-ES" sz="6300" dirty="0"/>
          </a:p>
        </p:txBody>
      </p:sp>
      <p:pic>
        <p:nvPicPr>
          <p:cNvPr id="2" name="Imagen 1">
            <a:extLst>
              <a:ext uri="{FF2B5EF4-FFF2-40B4-BE49-F238E27FC236}">
                <a16:creationId xmlns:a16="http://schemas.microsoft.com/office/drawing/2014/main" id="{4E15B00E-2FC6-46ED-919F-6D6956FBC962}"/>
              </a:ext>
            </a:extLst>
          </p:cNvPr>
          <p:cNvPicPr>
            <a:picLocks noChangeAspect="1"/>
          </p:cNvPicPr>
          <p:nvPr/>
        </p:nvPicPr>
        <p:blipFill>
          <a:blip r:embed="rId2"/>
          <a:stretch>
            <a:fillRect/>
          </a:stretch>
        </p:blipFill>
        <p:spPr>
          <a:xfrm rot="241341">
            <a:off x="4429125" y="2663055"/>
            <a:ext cx="2886075" cy="3597286"/>
          </a:xfrm>
          <a:prstGeom prst="rect">
            <a:avLst/>
          </a:prstGeom>
        </p:spPr>
      </p:pic>
    </p:spTree>
    <p:extLst>
      <p:ext uri="{BB962C8B-B14F-4D97-AF65-F5344CB8AC3E}">
        <p14:creationId xmlns:p14="http://schemas.microsoft.com/office/powerpoint/2010/main" val="40286910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sz="quarter" idx="10"/>
          </p:nvPr>
        </p:nvSpPr>
        <p:spPr>
          <a:xfrm>
            <a:off x="325092" y="360899"/>
            <a:ext cx="9973567" cy="1062037"/>
          </a:xfrm>
        </p:spPr>
        <p:txBody>
          <a:bodyPr/>
          <a:lstStyle/>
          <a:p>
            <a:pPr algn="ctr"/>
            <a:r>
              <a:rPr lang="es-ES" dirty="0"/>
              <a:t>Servicio a la ciudadanía</a:t>
            </a:r>
          </a:p>
          <a:p>
            <a:endParaRPr lang="es-ES" dirty="0"/>
          </a:p>
        </p:txBody>
      </p:sp>
      <p:sp>
        <p:nvSpPr>
          <p:cNvPr id="5" name="Marcador de texto 4"/>
          <p:cNvSpPr>
            <a:spLocks noGrp="1"/>
          </p:cNvSpPr>
          <p:nvPr>
            <p:ph type="body" sz="quarter" idx="12"/>
          </p:nvPr>
        </p:nvSpPr>
        <p:spPr>
          <a:xfrm>
            <a:off x="1108176" y="4200839"/>
            <a:ext cx="8407400" cy="2657161"/>
          </a:xfrm>
        </p:spPr>
        <p:txBody>
          <a:bodyPr/>
          <a:lstStyle/>
          <a:p>
            <a:pPr algn="ctr"/>
            <a:r>
              <a:rPr lang="es-ES" sz="2000" b="1" dirty="0"/>
              <a:t>Es el acceso oportuno, eficaz, eficiente, digno, transparente e igualitario a los trámites y otros procedimientos administrativos en cabeza del Estado; con el propósito de satisfacer las necesidades de la ciudadanía y garantizar el goce efectivo de sus derechos sin discriminación alguna”. </a:t>
            </a:r>
          </a:p>
          <a:p>
            <a:endParaRPr lang="es-ES" dirty="0"/>
          </a:p>
          <a:p>
            <a:pPr algn="ctr"/>
            <a:r>
              <a:rPr lang="es-MX" sz="1400" dirty="0">
                <a:latin typeface="Arial Narrow" panose="020B0606020202030204" pitchFamily="34" charset="0"/>
              </a:rPr>
              <a:t>Artículo 5 del Decreto 847 de 2019</a:t>
            </a:r>
          </a:p>
          <a:p>
            <a:pPr algn="ctr"/>
            <a:endParaRPr lang="es-MX" sz="1400" dirty="0">
              <a:latin typeface="Arial Narrow" panose="020B0606020202030204" pitchFamily="34" charset="0"/>
            </a:endParaRPr>
          </a:p>
          <a:p>
            <a:pPr algn="ctr"/>
            <a:r>
              <a:rPr lang="es-MX" sz="1200" i="1" dirty="0"/>
              <a:t>Por medio del cual se establecen y unifican lineamientos en materia de servicio a la ciudadanía y de implementación de la Política Pública Distrital de Servicio a la Ciudadanía, y se dictan otras disposiciones</a:t>
            </a:r>
            <a:r>
              <a:rPr lang="es-MX" sz="1200" i="1" dirty="0">
                <a:latin typeface="Arial Narrow" panose="020B0606020202030204" pitchFamily="34" charset="0"/>
              </a:rPr>
              <a:t>.</a:t>
            </a:r>
            <a:endParaRPr lang="es-ES" sz="1600" dirty="0"/>
          </a:p>
        </p:txBody>
      </p:sp>
      <p:pic>
        <p:nvPicPr>
          <p:cNvPr id="6" name="Imagen 5">
            <a:extLst>
              <a:ext uri="{FF2B5EF4-FFF2-40B4-BE49-F238E27FC236}">
                <a16:creationId xmlns:a16="http://schemas.microsoft.com/office/drawing/2014/main" id="{2DB28744-C2E3-488E-96BD-7D71D869BBE8}"/>
              </a:ext>
            </a:extLst>
          </p:cNvPr>
          <p:cNvPicPr>
            <a:picLocks noChangeAspect="1"/>
          </p:cNvPicPr>
          <p:nvPr/>
        </p:nvPicPr>
        <p:blipFill rotWithShape="1">
          <a:blip r:embed="rId2"/>
          <a:srcRect t="18861" b="18506"/>
          <a:stretch/>
        </p:blipFill>
        <p:spPr>
          <a:xfrm>
            <a:off x="2439499" y="1322697"/>
            <a:ext cx="5988221" cy="23427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058027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texto 6"/>
          <p:cNvSpPr>
            <a:spLocks noGrp="1"/>
          </p:cNvSpPr>
          <p:nvPr>
            <p:ph type="body" sz="quarter" idx="12"/>
          </p:nvPr>
        </p:nvSpPr>
        <p:spPr>
          <a:xfrm>
            <a:off x="4636368" y="1263932"/>
            <a:ext cx="6339568" cy="1481396"/>
          </a:xfrm>
        </p:spPr>
        <p:txBody>
          <a:bodyPr/>
          <a:lstStyle/>
          <a:p>
            <a:r>
              <a:rPr lang="es-419" b="1" i="1" dirty="0">
                <a:latin typeface="Calibri" panose="020F0502020204030204" pitchFamily="34" charset="0"/>
                <a:cs typeface="Calibri" panose="020F0502020204030204" pitchFamily="34" charset="0"/>
              </a:rPr>
              <a:t>Colombia </a:t>
            </a:r>
            <a:r>
              <a:rPr lang="es-CO" b="1" i="1" dirty="0">
                <a:latin typeface="Calibri" panose="020F0502020204030204" pitchFamily="34" charset="0"/>
                <a:cs typeface="Calibri" panose="020F0502020204030204" pitchFamily="34" charset="0"/>
              </a:rPr>
              <a:t>es  un Estado social de derecho, fundada en el respeto de la dignidad humana, en el trabajo y la solidaridad de las personas que la integran y en la prevalencia del interés general. </a:t>
            </a:r>
          </a:p>
          <a:p>
            <a:endParaRPr lang="es-CO" sz="2000" dirty="0">
              <a:latin typeface="Calibri" panose="020F0502020204030204" pitchFamily="34" charset="0"/>
              <a:cs typeface="Calibri" panose="020F0502020204030204" pitchFamily="34" charset="0"/>
            </a:endParaRPr>
          </a:p>
          <a:p>
            <a:r>
              <a:rPr lang="es-CO" sz="1200" dirty="0">
                <a:latin typeface="Calibri" panose="020F0502020204030204" pitchFamily="34" charset="0"/>
                <a:cs typeface="Calibri" panose="020F0502020204030204" pitchFamily="34" charset="0"/>
              </a:rPr>
              <a:t>Art 1 Constitución Política de Colombia. </a:t>
            </a:r>
          </a:p>
        </p:txBody>
      </p:sp>
      <p:pic>
        <p:nvPicPr>
          <p:cNvPr id="8" name="Imagen 7">
            <a:extLst>
              <a:ext uri="{FF2B5EF4-FFF2-40B4-BE49-F238E27FC236}">
                <a16:creationId xmlns:a16="http://schemas.microsoft.com/office/drawing/2014/main" id="{76BEABD1-62B9-446E-989A-20D912947A7E}"/>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284545" y="548105"/>
            <a:ext cx="4321343" cy="2880895"/>
          </a:xfrm>
          <a:prstGeom prst="rect">
            <a:avLst/>
          </a:prstGeom>
        </p:spPr>
      </p:pic>
      <p:pic>
        <p:nvPicPr>
          <p:cNvPr id="9" name="Picture 2" descr="Fondo con diseño de personas">
            <a:extLst>
              <a:ext uri="{FF2B5EF4-FFF2-40B4-BE49-F238E27FC236}">
                <a16:creationId xmlns:a16="http://schemas.microsoft.com/office/drawing/2014/main" id="{ED09D214-258B-4496-AFDE-7F30564DCD1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9106" t="14769" r="8083" b="10975"/>
          <a:stretch/>
        </p:blipFill>
        <p:spPr bwMode="auto">
          <a:xfrm>
            <a:off x="6906992" y="3429000"/>
            <a:ext cx="2875877" cy="257875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0" name="Marcador de texto 6">
            <a:extLst>
              <a:ext uri="{FF2B5EF4-FFF2-40B4-BE49-F238E27FC236}">
                <a16:creationId xmlns:a16="http://schemas.microsoft.com/office/drawing/2014/main" id="{F2F467DB-4AEF-4500-BF63-C5354D5D8912}"/>
              </a:ext>
            </a:extLst>
          </p:cNvPr>
          <p:cNvSpPr txBox="1">
            <a:spLocks/>
          </p:cNvSpPr>
          <p:nvPr/>
        </p:nvSpPr>
        <p:spPr>
          <a:xfrm>
            <a:off x="559135" y="4765010"/>
            <a:ext cx="5811185" cy="1481396"/>
          </a:xfrm>
          <a:prstGeom prst="rect">
            <a:avLst/>
          </a:prstGeom>
        </p:spPr>
        <p:txBody>
          <a:bodyPr vert="horz"/>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lang="es-ES_tradnl" sz="1800" b="0" i="0" u="none" strike="noStrike" cap="none" dirty="0" smtClean="0">
                <a:solidFill>
                  <a:schemeClr val="dk1"/>
                </a:solidFill>
                <a:latin typeface="Calibri"/>
                <a:ea typeface="Lexend Deca"/>
                <a:cs typeface="Calibri"/>
                <a:sym typeface="Arial"/>
              </a:defRPr>
            </a:lvl1pPr>
            <a:lvl2pPr marR="0" lvl="1" algn="l" rtl="0">
              <a:lnSpc>
                <a:spcPct val="100000"/>
              </a:lnSpc>
              <a:spcBef>
                <a:spcPts val="0"/>
              </a:spcBef>
              <a:spcAft>
                <a:spcPts val="0"/>
              </a:spcAft>
              <a:buClr>
                <a:srgbClr val="000000"/>
              </a:buClr>
              <a:buFont typeface="Arial"/>
              <a:defRPr lang="es-ES_tradnl" sz="1800" b="0" i="0" u="none" strike="noStrike" cap="none" dirty="0" smtClean="0">
                <a:solidFill>
                  <a:schemeClr val="dk1"/>
                </a:solidFill>
                <a:latin typeface="Lexend Deca"/>
                <a:ea typeface="Lexend Deca"/>
                <a:cs typeface="Lexend Deca"/>
                <a:sym typeface="Arial"/>
              </a:defRPr>
            </a:lvl2pPr>
            <a:lvl3pPr marR="0" lvl="2" algn="l" rtl="0">
              <a:lnSpc>
                <a:spcPct val="100000"/>
              </a:lnSpc>
              <a:spcBef>
                <a:spcPts val="0"/>
              </a:spcBef>
              <a:spcAft>
                <a:spcPts val="0"/>
              </a:spcAft>
              <a:buClr>
                <a:srgbClr val="000000"/>
              </a:buClr>
              <a:buFont typeface="Arial"/>
              <a:defRPr lang="es-ES_tradnl" sz="1800" b="0" i="0" u="none" strike="noStrike" cap="none" dirty="0" smtClean="0">
                <a:solidFill>
                  <a:schemeClr val="dk1"/>
                </a:solidFill>
                <a:latin typeface="Lexend Deca"/>
                <a:ea typeface="Lexend Deca"/>
                <a:cs typeface="Lexend Deca"/>
                <a:sym typeface="Arial"/>
              </a:defRPr>
            </a:lvl3pPr>
            <a:lvl4pPr marR="0" lvl="3" algn="l" rtl="0">
              <a:lnSpc>
                <a:spcPct val="100000"/>
              </a:lnSpc>
              <a:spcBef>
                <a:spcPts val="0"/>
              </a:spcBef>
              <a:spcAft>
                <a:spcPts val="0"/>
              </a:spcAft>
              <a:buClr>
                <a:srgbClr val="000000"/>
              </a:buClr>
              <a:buFont typeface="Arial"/>
              <a:defRPr lang="es-ES_tradnl" sz="1800" b="0" i="0" u="none" strike="noStrike" cap="none" dirty="0" smtClean="0">
                <a:solidFill>
                  <a:schemeClr val="dk1"/>
                </a:solidFill>
                <a:latin typeface="Lexend Deca"/>
                <a:ea typeface="Lexend Deca"/>
                <a:cs typeface="Lexend Deca"/>
                <a:sym typeface="Arial"/>
              </a:defRPr>
            </a:lvl4pPr>
            <a:lvl5pPr marR="0" lvl="4" algn="l" rtl="0">
              <a:lnSpc>
                <a:spcPct val="100000"/>
              </a:lnSpc>
              <a:spcBef>
                <a:spcPts val="0"/>
              </a:spcBef>
              <a:spcAft>
                <a:spcPts val="0"/>
              </a:spcAft>
              <a:buClr>
                <a:srgbClr val="000000"/>
              </a:buClr>
              <a:buFont typeface="Arial"/>
              <a:defRPr lang="es-ES" sz="1800" b="0" i="0" u="none" strike="noStrike" cap="none" dirty="0">
                <a:solidFill>
                  <a:schemeClr val="dk1"/>
                </a:solidFill>
                <a:latin typeface="Lexend Deca"/>
                <a:ea typeface="Lexend Deca"/>
                <a:cs typeface="Lexend Deca"/>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es-ES" b="1" i="1" dirty="0">
                <a:latin typeface="Calibri" panose="020F0502020204030204" pitchFamily="34" charset="0"/>
                <a:cs typeface="Calibri" panose="020F0502020204030204" pitchFamily="34" charset="0"/>
              </a:rPr>
              <a:t>Los Servidores Públicos están al servicio del Estado y de la comunidad </a:t>
            </a:r>
            <a:r>
              <a:rPr lang="es-CO" b="1" i="1" dirty="0">
                <a:latin typeface="Calibri" panose="020F0502020204030204" pitchFamily="34" charset="0"/>
                <a:cs typeface="Calibri" panose="020F0502020204030204" pitchFamily="34" charset="0"/>
              </a:rPr>
              <a:t>. </a:t>
            </a:r>
          </a:p>
          <a:p>
            <a:pPr algn="r"/>
            <a:endParaRPr lang="es-CO" sz="2000" dirty="0">
              <a:latin typeface="Calibri" panose="020F0502020204030204" pitchFamily="34" charset="0"/>
              <a:cs typeface="Calibri" panose="020F0502020204030204" pitchFamily="34" charset="0"/>
            </a:endParaRPr>
          </a:p>
          <a:p>
            <a:pPr algn="r"/>
            <a:r>
              <a:rPr lang="es-CO" sz="1200" dirty="0">
                <a:latin typeface="Calibri" panose="020F0502020204030204" pitchFamily="34" charset="0"/>
                <a:cs typeface="Calibri" panose="020F0502020204030204" pitchFamily="34" charset="0"/>
              </a:rPr>
              <a:t>Art 123 Constitución Política de Colombia.</a:t>
            </a:r>
          </a:p>
        </p:txBody>
      </p:sp>
    </p:spTree>
    <p:extLst>
      <p:ext uri="{BB962C8B-B14F-4D97-AF65-F5344CB8AC3E}">
        <p14:creationId xmlns:p14="http://schemas.microsoft.com/office/powerpoint/2010/main" val="5498067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1821022" y="3991675"/>
            <a:ext cx="8671718" cy="2285300"/>
          </a:xfrm>
        </p:spPr>
        <p:txBody>
          <a:bodyPr/>
          <a:lstStyle/>
          <a:p>
            <a:r>
              <a:rPr lang="es-ES" sz="6000" dirty="0">
                <a:solidFill>
                  <a:schemeClr val="bg1"/>
                </a:solidFill>
                <a:latin typeface="Calibri" panose="020F0502020204030204" pitchFamily="34" charset="0"/>
                <a:cs typeface="Calibri" panose="020F0502020204030204" pitchFamily="34" charset="0"/>
              </a:rPr>
              <a:t>Generalidades </a:t>
            </a:r>
          </a:p>
          <a:p>
            <a:r>
              <a:rPr lang="es-ES" sz="4800" dirty="0">
                <a:solidFill>
                  <a:schemeClr val="bg1"/>
                </a:solidFill>
                <a:latin typeface="Calibri" panose="020F0502020204030204" pitchFamily="34" charset="0"/>
                <a:cs typeface="Calibri" panose="020F0502020204030204" pitchFamily="34" charset="0"/>
              </a:rPr>
              <a:t>para el Servicio a la Ciudadanía</a:t>
            </a:r>
          </a:p>
        </p:txBody>
      </p:sp>
      <p:pic>
        <p:nvPicPr>
          <p:cNvPr id="2" name="Imagen 1">
            <a:extLst>
              <a:ext uri="{FF2B5EF4-FFF2-40B4-BE49-F238E27FC236}">
                <a16:creationId xmlns:a16="http://schemas.microsoft.com/office/drawing/2014/main" id="{A4AF51AD-3D8D-4AEC-AF96-0E6CC23906A5}"/>
              </a:ext>
            </a:extLst>
          </p:cNvPr>
          <p:cNvPicPr>
            <a:picLocks noChangeAspect="1"/>
          </p:cNvPicPr>
          <p:nvPr/>
        </p:nvPicPr>
        <p:blipFill>
          <a:blip r:embed="rId2"/>
          <a:stretch>
            <a:fillRect/>
          </a:stretch>
        </p:blipFill>
        <p:spPr>
          <a:xfrm rot="21325647">
            <a:off x="4430122" y="518921"/>
            <a:ext cx="3453518" cy="3215579"/>
          </a:xfrm>
          <a:prstGeom prst="rect">
            <a:avLst/>
          </a:prstGeom>
          <a:ln>
            <a:noFill/>
          </a:ln>
          <a:effectLst>
            <a:softEdge rad="112500"/>
          </a:effectLst>
        </p:spPr>
      </p:pic>
    </p:spTree>
    <p:extLst>
      <p:ext uri="{BB962C8B-B14F-4D97-AF65-F5344CB8AC3E}">
        <p14:creationId xmlns:p14="http://schemas.microsoft.com/office/powerpoint/2010/main" val="684479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3EF60962-7B49-4DD1-BD82-D0AAD43F61D2}"/>
              </a:ext>
            </a:extLst>
          </p:cNvPr>
          <p:cNvSpPr txBox="1">
            <a:spLocks/>
          </p:cNvSpPr>
          <p:nvPr/>
        </p:nvSpPr>
        <p:spPr>
          <a:xfrm>
            <a:off x="585568" y="2923740"/>
            <a:ext cx="4246274" cy="1938972"/>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buFontTx/>
              <a:buChar char="-"/>
            </a:pPr>
            <a:r>
              <a:rPr lang="es-ES" sz="2400" dirty="0">
                <a:latin typeface="Calibri" panose="020F0502020204030204" pitchFamily="34" charset="0"/>
                <a:cs typeface="Calibri" panose="020F0502020204030204" pitchFamily="34" charset="0"/>
              </a:rPr>
              <a:t>¿Has sido atendido de esta manera? ¿Cómo te sentiste?</a:t>
            </a:r>
          </a:p>
          <a:p>
            <a:pPr marL="342900" indent="-342900">
              <a:buFontTx/>
              <a:buChar char="-"/>
            </a:pPr>
            <a:endParaRPr lang="es-ES" sz="2400" dirty="0">
              <a:latin typeface="Calibri" panose="020F0502020204030204" pitchFamily="34" charset="0"/>
              <a:cs typeface="Calibri" panose="020F0502020204030204" pitchFamily="34" charset="0"/>
            </a:endParaRPr>
          </a:p>
          <a:p>
            <a:pPr marL="342900" indent="-342900">
              <a:buFontTx/>
              <a:buChar char="-"/>
            </a:pPr>
            <a:r>
              <a:rPr lang="es-ES" sz="2400" dirty="0">
                <a:latin typeface="Calibri" panose="020F0502020204030204" pitchFamily="34" charset="0"/>
                <a:cs typeface="Calibri" panose="020F0502020204030204" pitchFamily="34" charset="0"/>
              </a:rPr>
              <a:t>¿Qué podemos aplicar en el ámbito del servicio en puntos?</a:t>
            </a:r>
          </a:p>
        </p:txBody>
      </p:sp>
      <p:sp>
        <p:nvSpPr>
          <p:cNvPr id="7" name="Título 3">
            <a:extLst>
              <a:ext uri="{FF2B5EF4-FFF2-40B4-BE49-F238E27FC236}">
                <a16:creationId xmlns:a16="http://schemas.microsoft.com/office/drawing/2014/main" id="{4F399533-EF50-4911-BF2F-B0DD46595A7B}"/>
              </a:ext>
            </a:extLst>
          </p:cNvPr>
          <p:cNvSpPr txBox="1">
            <a:spLocks/>
          </p:cNvSpPr>
          <p:nvPr/>
        </p:nvSpPr>
        <p:spPr>
          <a:xfrm>
            <a:off x="3895332" y="339123"/>
            <a:ext cx="4401336" cy="15799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800" b="1" dirty="0">
                <a:latin typeface="Calibri" panose="020F0502020204030204" pitchFamily="34" charset="0"/>
                <a:cs typeface="Calibri" panose="020F0502020204030204" pitchFamily="34" charset="0"/>
              </a:rPr>
              <a:t>Meditemos…</a:t>
            </a:r>
          </a:p>
        </p:txBody>
      </p:sp>
      <p:sp>
        <p:nvSpPr>
          <p:cNvPr id="8" name="Rectángulo 7">
            <a:extLst>
              <a:ext uri="{FF2B5EF4-FFF2-40B4-BE49-F238E27FC236}">
                <a16:creationId xmlns:a16="http://schemas.microsoft.com/office/drawing/2014/main" id="{6414D984-43E4-4FBC-B4F5-03B8E36F401E}"/>
              </a:ext>
            </a:extLst>
          </p:cNvPr>
          <p:cNvSpPr/>
          <p:nvPr/>
        </p:nvSpPr>
        <p:spPr>
          <a:xfrm>
            <a:off x="5500996" y="5407761"/>
            <a:ext cx="4369373" cy="307777"/>
          </a:xfrm>
          <a:prstGeom prst="rect">
            <a:avLst/>
          </a:prstGeom>
        </p:spPr>
        <p:txBody>
          <a:bodyPr wrap="square">
            <a:spAutoFit/>
          </a:bodyPr>
          <a:lstStyle/>
          <a:p>
            <a:pPr algn="ctr"/>
            <a:r>
              <a:rPr lang="es-CO" dirty="0">
                <a:hlinkClick r:id="rId2"/>
              </a:rPr>
              <a:t>https://www.youtube.com/watch?v=mtkEDjwX_6Q</a:t>
            </a:r>
            <a:r>
              <a:rPr lang="es-CO" dirty="0"/>
              <a:t> </a:t>
            </a:r>
          </a:p>
        </p:txBody>
      </p:sp>
      <p:pic>
        <p:nvPicPr>
          <p:cNvPr id="9" name="Imagen 8">
            <a:extLst>
              <a:ext uri="{FF2B5EF4-FFF2-40B4-BE49-F238E27FC236}">
                <a16:creationId xmlns:a16="http://schemas.microsoft.com/office/drawing/2014/main" id="{76F8C0F8-2A9A-4D84-918D-E84FE1C461B3}"/>
              </a:ext>
            </a:extLst>
          </p:cNvPr>
          <p:cNvPicPr>
            <a:picLocks noChangeAspect="1"/>
          </p:cNvPicPr>
          <p:nvPr/>
        </p:nvPicPr>
        <p:blipFill rotWithShape="1">
          <a:blip r:embed="rId3"/>
          <a:srcRect l="20721" t="24369" r="30303" b="25718"/>
          <a:stretch/>
        </p:blipFill>
        <p:spPr>
          <a:xfrm>
            <a:off x="5256896" y="2479247"/>
            <a:ext cx="4857572" cy="2827958"/>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5048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r>
              <a:rPr lang="es-ES" dirty="0"/>
              <a:t>Principios </a:t>
            </a:r>
            <a:r>
              <a:rPr lang="es-ES" sz="3600" dirty="0"/>
              <a:t>del Servicio a la Ciudadanía</a:t>
            </a:r>
            <a:endParaRPr lang="es-ES" dirty="0"/>
          </a:p>
          <a:p>
            <a:endParaRPr lang="es-ES" dirty="0"/>
          </a:p>
        </p:txBody>
      </p:sp>
      <p:sp>
        <p:nvSpPr>
          <p:cNvPr id="5" name="Marcador de texto 4"/>
          <p:cNvSpPr>
            <a:spLocks noGrp="1"/>
          </p:cNvSpPr>
          <p:nvPr>
            <p:ph type="body" sz="quarter" idx="11"/>
          </p:nvPr>
        </p:nvSpPr>
        <p:spPr>
          <a:xfrm>
            <a:off x="6111766" y="1683670"/>
            <a:ext cx="3815254" cy="4843256"/>
          </a:xfrm>
        </p:spPr>
        <p:txBody>
          <a:bodyPr/>
          <a:lstStyle/>
          <a:p>
            <a:r>
              <a:rPr lang="es-ES" sz="2800" dirty="0"/>
              <a:t>Respeto</a:t>
            </a:r>
          </a:p>
          <a:p>
            <a:r>
              <a:rPr lang="es-ES" sz="2800" dirty="0"/>
              <a:t>Transparencia</a:t>
            </a:r>
          </a:p>
          <a:p>
            <a:r>
              <a:rPr lang="es-ES" sz="2800" dirty="0"/>
              <a:t>Calidad</a:t>
            </a:r>
          </a:p>
          <a:p>
            <a:r>
              <a:rPr lang="es-ES" sz="2800" dirty="0"/>
              <a:t>Efectividad</a:t>
            </a:r>
          </a:p>
          <a:p>
            <a:r>
              <a:rPr lang="es-ES" sz="2800" dirty="0"/>
              <a:t>Accesibilidad</a:t>
            </a:r>
          </a:p>
          <a:p>
            <a:r>
              <a:rPr lang="es-ES" sz="2800" dirty="0"/>
              <a:t>Inclusión </a:t>
            </a:r>
          </a:p>
          <a:p>
            <a:r>
              <a:rPr lang="es-ES" sz="2800" dirty="0"/>
              <a:t>Participación</a:t>
            </a:r>
          </a:p>
          <a:p>
            <a:r>
              <a:rPr lang="es-ES" sz="2800" dirty="0"/>
              <a:t>Equidad</a:t>
            </a:r>
          </a:p>
          <a:p>
            <a:r>
              <a:rPr lang="es-ES" sz="2800" dirty="0"/>
              <a:t>Confiabilidad</a:t>
            </a:r>
          </a:p>
          <a:p>
            <a:r>
              <a:rPr lang="es-ES" sz="2800" dirty="0"/>
              <a:t>Claridad</a:t>
            </a:r>
          </a:p>
          <a:p>
            <a:r>
              <a:rPr lang="es-ES" sz="2800" dirty="0"/>
              <a:t>Calidez</a:t>
            </a:r>
          </a:p>
        </p:txBody>
      </p:sp>
      <p:pic>
        <p:nvPicPr>
          <p:cNvPr id="7" name="Imagen 6">
            <a:extLst>
              <a:ext uri="{FF2B5EF4-FFF2-40B4-BE49-F238E27FC236}">
                <a16:creationId xmlns:a16="http://schemas.microsoft.com/office/drawing/2014/main" id="{BBB4C5FA-3E6C-43DE-A8AC-CF2EE7B45E4D}"/>
              </a:ext>
            </a:extLst>
          </p:cNvPr>
          <p:cNvPicPr>
            <a:picLocks noChangeAspect="1"/>
          </p:cNvPicPr>
          <p:nvPr/>
        </p:nvPicPr>
        <p:blipFill>
          <a:blip r:embed="rId2"/>
          <a:stretch>
            <a:fillRect/>
          </a:stretch>
        </p:blipFill>
        <p:spPr>
          <a:xfrm>
            <a:off x="1606096" y="2291530"/>
            <a:ext cx="2288263" cy="4223191"/>
          </a:xfrm>
          <a:prstGeom prst="rect">
            <a:avLst/>
          </a:prstGeom>
          <a:ln>
            <a:noFill/>
          </a:ln>
          <a:effectLst>
            <a:softEdge rad="112500"/>
          </a:effectLst>
        </p:spPr>
      </p:pic>
      <p:sp>
        <p:nvSpPr>
          <p:cNvPr id="8" name="22 Llamada rectangular">
            <a:extLst>
              <a:ext uri="{FF2B5EF4-FFF2-40B4-BE49-F238E27FC236}">
                <a16:creationId xmlns:a16="http://schemas.microsoft.com/office/drawing/2014/main" id="{371ADC10-67BA-45F3-BE1E-7143D86DDC9C}"/>
              </a:ext>
            </a:extLst>
          </p:cNvPr>
          <p:cNvSpPr/>
          <p:nvPr/>
        </p:nvSpPr>
        <p:spPr>
          <a:xfrm>
            <a:off x="3209572" y="1553033"/>
            <a:ext cx="2288263" cy="734412"/>
          </a:xfrm>
          <a:prstGeom prst="wedgeRectCallout">
            <a:avLst>
              <a:gd name="adj1" fmla="val -32738"/>
              <a:gd name="adj2" fmla="val 76889"/>
            </a:avLst>
          </a:prstGeom>
          <a:solidFill>
            <a:schemeClr val="bg1"/>
          </a:solidFill>
          <a:ln w="28575">
            <a:solidFill>
              <a:srgbClr val="00B4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O" sz="1350" dirty="0">
                <a:solidFill>
                  <a:schemeClr val="tx1"/>
                </a:solidFill>
                <a:latin typeface="Arial Narrow" panose="020B0606020202030204" pitchFamily="34" charset="0"/>
              </a:rPr>
              <a:t>En la SDP son importantes estos principios:</a:t>
            </a:r>
          </a:p>
        </p:txBody>
      </p:sp>
    </p:spTree>
    <p:extLst>
      <p:ext uri="{BB962C8B-B14F-4D97-AF65-F5344CB8AC3E}">
        <p14:creationId xmlns:p14="http://schemas.microsoft.com/office/powerpoint/2010/main" val="347701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p:txBody>
          <a:bodyPr/>
          <a:lstStyle/>
          <a:p>
            <a:pPr algn="r"/>
            <a:r>
              <a:rPr lang="es-CO" dirty="0"/>
              <a:t>Derechos </a:t>
            </a:r>
            <a:r>
              <a:rPr lang="es-CO" sz="3600" dirty="0"/>
              <a:t>de la Ciudadanía</a:t>
            </a:r>
            <a:endParaRPr lang="es-CO" dirty="0"/>
          </a:p>
          <a:p>
            <a:endParaRPr lang="es-CO" dirty="0"/>
          </a:p>
        </p:txBody>
      </p:sp>
      <p:sp>
        <p:nvSpPr>
          <p:cNvPr id="3" name="Marcador de texto 2">
            <a:extLst>
              <a:ext uri="{FF2B5EF4-FFF2-40B4-BE49-F238E27FC236}">
                <a16:creationId xmlns:a16="http://schemas.microsoft.com/office/drawing/2014/main" id="{D6F1AA42-76DE-4371-A121-CB1C56747501}"/>
              </a:ext>
            </a:extLst>
          </p:cNvPr>
          <p:cNvSpPr>
            <a:spLocks noGrp="1"/>
          </p:cNvSpPr>
          <p:nvPr>
            <p:ph type="body" sz="quarter" idx="11"/>
          </p:nvPr>
        </p:nvSpPr>
        <p:spPr>
          <a:xfrm>
            <a:off x="567558" y="1904387"/>
            <a:ext cx="6589986" cy="4165339"/>
          </a:xfrm>
        </p:spPr>
        <p:txBody>
          <a:bodyPr/>
          <a:lstStyle/>
          <a:p>
            <a:r>
              <a:rPr lang="es-ES" sz="2400" dirty="0"/>
              <a:t>Trato amable, respetuoso, igualitario, incluyente</a:t>
            </a:r>
          </a:p>
          <a:p>
            <a:r>
              <a:rPr lang="es-ES" sz="2400" dirty="0"/>
              <a:t>Información oportuna</a:t>
            </a:r>
          </a:p>
          <a:p>
            <a:r>
              <a:rPr lang="es-ES" sz="2400" dirty="0"/>
              <a:t>Atención diferencial y prioritaria</a:t>
            </a:r>
          </a:p>
          <a:p>
            <a:r>
              <a:rPr lang="es-ES" sz="2400" dirty="0"/>
              <a:t>Información en lenguaje claro e inclusivo</a:t>
            </a:r>
          </a:p>
          <a:p>
            <a:r>
              <a:rPr lang="es-ES" sz="2400" dirty="0"/>
              <a:t>PQRS</a:t>
            </a:r>
          </a:p>
          <a:p>
            <a:r>
              <a:rPr lang="es-ES" sz="2400" dirty="0"/>
              <a:t>Radicado de petición</a:t>
            </a:r>
          </a:p>
          <a:p>
            <a:r>
              <a:rPr lang="es-ES" sz="2400" dirty="0"/>
              <a:t>Acceso a información pública</a:t>
            </a:r>
          </a:p>
          <a:p>
            <a:r>
              <a:rPr lang="es-ES" sz="2400" dirty="0"/>
              <a:t>Protección de su información y trámite</a:t>
            </a:r>
          </a:p>
          <a:p>
            <a:r>
              <a:rPr lang="es-ES" sz="2400" dirty="0"/>
              <a:t>Argumentos y documentos</a:t>
            </a:r>
          </a:p>
          <a:p>
            <a:r>
              <a:rPr lang="es-ES" sz="2400" dirty="0"/>
              <a:t>Exigir cumplimiento</a:t>
            </a:r>
          </a:p>
          <a:p>
            <a:r>
              <a:rPr lang="es-ES" sz="2400" dirty="0"/>
              <a:t>Otros reconocidos por Constitución y Leyes</a:t>
            </a:r>
          </a:p>
        </p:txBody>
      </p:sp>
      <p:pic>
        <p:nvPicPr>
          <p:cNvPr id="5" name="Imagen 4">
            <a:extLst>
              <a:ext uri="{FF2B5EF4-FFF2-40B4-BE49-F238E27FC236}">
                <a16:creationId xmlns:a16="http://schemas.microsoft.com/office/drawing/2014/main" id="{660F4A2D-0572-400B-A02E-71C1F89E448B}"/>
              </a:ext>
            </a:extLst>
          </p:cNvPr>
          <p:cNvPicPr>
            <a:picLocks noChangeAspect="1"/>
          </p:cNvPicPr>
          <p:nvPr/>
        </p:nvPicPr>
        <p:blipFill>
          <a:blip r:embed="rId2"/>
          <a:stretch>
            <a:fillRect/>
          </a:stretch>
        </p:blipFill>
        <p:spPr>
          <a:xfrm rot="1104735">
            <a:off x="7600330" y="2643887"/>
            <a:ext cx="2698330" cy="26863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36000871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r>
              <a:rPr lang="es-ES" dirty="0"/>
              <a:t>Deberes </a:t>
            </a:r>
            <a:r>
              <a:rPr lang="es-ES" sz="3600" dirty="0"/>
              <a:t>de la Ciudadanía</a:t>
            </a:r>
            <a:endParaRPr lang="es-ES" dirty="0"/>
          </a:p>
          <a:p>
            <a:endParaRPr lang="es-ES" dirty="0"/>
          </a:p>
        </p:txBody>
      </p:sp>
      <p:sp>
        <p:nvSpPr>
          <p:cNvPr id="5" name="Marcador de texto 4"/>
          <p:cNvSpPr>
            <a:spLocks noGrp="1"/>
          </p:cNvSpPr>
          <p:nvPr>
            <p:ph type="body" sz="quarter" idx="11"/>
          </p:nvPr>
        </p:nvSpPr>
        <p:spPr>
          <a:xfrm>
            <a:off x="5012471" y="2172399"/>
            <a:ext cx="5812220" cy="3187875"/>
          </a:xfrm>
        </p:spPr>
        <p:txBody>
          <a:bodyPr/>
          <a:lstStyle/>
          <a:p>
            <a:r>
              <a:rPr lang="es-ES" sz="2400" dirty="0"/>
              <a:t>Acatar constitución</a:t>
            </a:r>
          </a:p>
          <a:p>
            <a:r>
              <a:rPr lang="es-ES" sz="2400" dirty="0"/>
              <a:t>Transparencia y buena fe</a:t>
            </a:r>
          </a:p>
          <a:p>
            <a:r>
              <a:rPr lang="es-ES" sz="2400" dirty="0"/>
              <a:t>Buen comportamiento y actitud</a:t>
            </a:r>
          </a:p>
          <a:p>
            <a:r>
              <a:rPr lang="es-ES" sz="2400" dirty="0"/>
              <a:t>Buen uso de instalaciones</a:t>
            </a:r>
          </a:p>
          <a:p>
            <a:r>
              <a:rPr lang="es-ES" sz="2400" dirty="0"/>
              <a:t>Hacer solicitudes en términos de ley</a:t>
            </a:r>
          </a:p>
          <a:p>
            <a:r>
              <a:rPr lang="es-ES" sz="2400" dirty="0"/>
              <a:t>Uso apropiado de canales</a:t>
            </a:r>
          </a:p>
          <a:p>
            <a:r>
              <a:rPr lang="es-ES" sz="2400" dirty="0"/>
              <a:t>Informar, declarar, actualizar, pagar  responsabilidades tributarias</a:t>
            </a:r>
          </a:p>
        </p:txBody>
      </p:sp>
      <p:pic>
        <p:nvPicPr>
          <p:cNvPr id="6" name="Imagen 5">
            <a:extLst>
              <a:ext uri="{FF2B5EF4-FFF2-40B4-BE49-F238E27FC236}">
                <a16:creationId xmlns:a16="http://schemas.microsoft.com/office/drawing/2014/main" id="{F10E2479-144E-482B-ACCD-259EB00379A4}"/>
              </a:ext>
            </a:extLst>
          </p:cNvPr>
          <p:cNvPicPr>
            <a:picLocks noChangeAspect="1"/>
          </p:cNvPicPr>
          <p:nvPr/>
        </p:nvPicPr>
        <p:blipFill>
          <a:blip r:embed="rId2"/>
          <a:stretch>
            <a:fillRect/>
          </a:stretch>
        </p:blipFill>
        <p:spPr>
          <a:xfrm>
            <a:off x="1366346" y="1782949"/>
            <a:ext cx="2889380" cy="4081823"/>
          </a:xfrm>
          <a:prstGeom prst="rect">
            <a:avLst/>
          </a:prstGeom>
          <a:ln>
            <a:noFill/>
          </a:ln>
          <a:effectLst>
            <a:softEdge rad="112500"/>
          </a:effectLst>
        </p:spPr>
      </p:pic>
    </p:spTree>
    <p:extLst>
      <p:ext uri="{BB962C8B-B14F-4D97-AF65-F5344CB8AC3E}">
        <p14:creationId xmlns:p14="http://schemas.microsoft.com/office/powerpoint/2010/main" val="1615306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1760141" y="2721492"/>
            <a:ext cx="8671718" cy="1415016"/>
          </a:xfrm>
        </p:spPr>
        <p:txBody>
          <a:bodyPr/>
          <a:lstStyle/>
          <a:p>
            <a:r>
              <a:rPr lang="es-ES" sz="6600" dirty="0">
                <a:solidFill>
                  <a:schemeClr val="bg1"/>
                </a:solidFill>
                <a:latin typeface="Calibri" panose="020F0502020204030204" pitchFamily="34" charset="0"/>
                <a:cs typeface="Calibri" panose="020F0502020204030204" pitchFamily="34" charset="0"/>
              </a:rPr>
              <a:t>Canales de Atención</a:t>
            </a:r>
          </a:p>
        </p:txBody>
      </p:sp>
    </p:spTree>
    <p:extLst>
      <p:ext uri="{BB962C8B-B14F-4D97-AF65-F5344CB8AC3E}">
        <p14:creationId xmlns:p14="http://schemas.microsoft.com/office/powerpoint/2010/main" val="1024862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68CC4A30-8493-4357-9EDD-306E78A358F5}"/>
              </a:ext>
            </a:extLst>
          </p:cNvPr>
          <p:cNvGrpSpPr/>
          <p:nvPr/>
        </p:nvGrpSpPr>
        <p:grpSpPr>
          <a:xfrm>
            <a:off x="405921" y="850232"/>
            <a:ext cx="10935847" cy="5847347"/>
            <a:chOff x="341753" y="1385456"/>
            <a:chExt cx="10326255" cy="4886808"/>
          </a:xfrm>
        </p:grpSpPr>
        <p:graphicFrame>
          <p:nvGraphicFramePr>
            <p:cNvPr id="5" name="Diagrama 4">
              <a:extLst>
                <a:ext uri="{FF2B5EF4-FFF2-40B4-BE49-F238E27FC236}">
                  <a16:creationId xmlns:a16="http://schemas.microsoft.com/office/drawing/2014/main" id="{623D8129-AA0B-48D3-B302-8FE68BBCC3C1}"/>
                </a:ext>
              </a:extLst>
            </p:cNvPr>
            <p:cNvGraphicFramePr/>
            <p:nvPr>
              <p:extLst>
                <p:ext uri="{D42A27DB-BD31-4B8C-83A1-F6EECF244321}">
                  <p14:modId xmlns:p14="http://schemas.microsoft.com/office/powerpoint/2010/main" val="1288806084"/>
                </p:ext>
              </p:extLst>
            </p:nvPr>
          </p:nvGraphicFramePr>
          <p:xfrm>
            <a:off x="341753" y="1385456"/>
            <a:ext cx="10326255" cy="4886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Imagen 5">
              <a:extLst>
                <a:ext uri="{FF2B5EF4-FFF2-40B4-BE49-F238E27FC236}">
                  <a16:creationId xmlns:a16="http://schemas.microsoft.com/office/drawing/2014/main" id="{3E7190EF-1BFF-4F6C-BFE8-B1C901EB9101}"/>
                </a:ext>
              </a:extLst>
            </p:cNvPr>
            <p:cNvPicPr>
              <a:picLocks noChangeAspect="1"/>
            </p:cNvPicPr>
            <p:nvPr/>
          </p:nvPicPr>
          <p:blipFill>
            <a:blip r:embed="rId7"/>
            <a:stretch>
              <a:fillRect/>
            </a:stretch>
          </p:blipFill>
          <p:spPr>
            <a:xfrm>
              <a:off x="3275844" y="2734978"/>
              <a:ext cx="1339958" cy="1360335"/>
            </a:xfrm>
            <a:prstGeom prst="rect">
              <a:avLst/>
            </a:prstGeom>
          </p:spPr>
        </p:pic>
      </p:grpSp>
      <p:sp>
        <p:nvSpPr>
          <p:cNvPr id="8" name="Marcador de texto 1">
            <a:extLst>
              <a:ext uri="{FF2B5EF4-FFF2-40B4-BE49-F238E27FC236}">
                <a16:creationId xmlns:a16="http://schemas.microsoft.com/office/drawing/2014/main" id="{4886911F-86E3-4462-8F69-C088532BC149}"/>
              </a:ext>
            </a:extLst>
          </p:cNvPr>
          <p:cNvSpPr>
            <a:spLocks noGrp="1"/>
          </p:cNvSpPr>
          <p:nvPr>
            <p:ph type="body" sz="quarter" idx="10"/>
          </p:nvPr>
        </p:nvSpPr>
        <p:spPr>
          <a:xfrm>
            <a:off x="2005139" y="1126604"/>
            <a:ext cx="6995849" cy="1062037"/>
          </a:xfrm>
        </p:spPr>
        <p:txBody>
          <a:bodyPr/>
          <a:lstStyle/>
          <a:p>
            <a:pPr algn="ctr"/>
            <a:r>
              <a:rPr lang="es-CO" sz="2800" dirty="0"/>
              <a:t>Canales de Atención en la SDP</a:t>
            </a:r>
          </a:p>
        </p:txBody>
      </p:sp>
    </p:spTree>
    <p:extLst>
      <p:ext uri="{BB962C8B-B14F-4D97-AF65-F5344CB8AC3E}">
        <p14:creationId xmlns:p14="http://schemas.microsoft.com/office/powerpoint/2010/main" val="2020987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13 Grupo">
            <a:extLst>
              <a:ext uri="{FF2B5EF4-FFF2-40B4-BE49-F238E27FC236}">
                <a16:creationId xmlns:a16="http://schemas.microsoft.com/office/drawing/2014/main" id="{3844D445-3C51-4315-810F-38862147C087}"/>
              </a:ext>
            </a:extLst>
          </p:cNvPr>
          <p:cNvGrpSpPr/>
          <p:nvPr/>
        </p:nvGrpSpPr>
        <p:grpSpPr>
          <a:xfrm>
            <a:off x="6196521" y="4988989"/>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102768B5-C839-4C9D-BC81-2270DD6B49B7}"/>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2F1B5F44-3861-4E1B-AE00-123C7457F925}"/>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684590"/>
            <a:ext cx="7286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¿Qué es el servicio a la ciudadanía?</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660088" y="4886273"/>
            <a:ext cx="40607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Proceso que se lleva a cabo para dar respuesta a las PQRS que la ciudadanía interpone ante el Estado en los términos de la ley.</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845396"/>
            <a:ext cx="44460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800" dirty="0">
                <a:latin typeface="Arial Narrow" panose="020B0606020202030204" pitchFamily="34" charset="0"/>
              </a:rPr>
              <a:t>Ninguna de las anteriores</a:t>
            </a:r>
          </a:p>
        </p:txBody>
      </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7002251" y="4887319"/>
            <a:ext cx="444605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sz="1400" dirty="0">
                <a:latin typeface="Arial Narrow" panose="020B0606020202030204" pitchFamily="34" charset="0"/>
              </a:rPr>
              <a:t>Acceso a los trámites y otros procedimientos administrativos en cabeza del Estado a fin de satisfacer las necesidades de la ciudadanía</a:t>
            </a:r>
            <a:endParaRPr lang="es-ES" altLang="es-ES" sz="1400" dirty="0"/>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768452"/>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Es la atención presencial que se brinda en los CADES y </a:t>
            </a:r>
            <a:r>
              <a:rPr lang="es-ES" altLang="es-ES" sz="1400" b="1" dirty="0" err="1">
                <a:solidFill>
                  <a:schemeClr val="bg1"/>
                </a:solidFill>
                <a:latin typeface="Arial Narrow" panose="020B0606020202030204" pitchFamily="34" charset="0"/>
                <a:ea typeface="+mn-ea"/>
              </a:rPr>
              <a:t>Supercades</a:t>
            </a:r>
            <a:endParaRPr lang="es-ES" altLang="es-ES" sz="1400" b="1" dirty="0">
              <a:solidFill>
                <a:schemeClr val="bg1"/>
              </a:solidFill>
              <a:latin typeface="Arial Narrow" panose="020B0606020202030204" pitchFamily="34" charset="0"/>
              <a:ea typeface="+mn-ea"/>
            </a:endParaRPr>
          </a:p>
        </p:txBody>
      </p:sp>
    </p:spTree>
    <p:extLst>
      <p:ext uri="{BB962C8B-B14F-4D97-AF65-F5344CB8AC3E}">
        <p14:creationId xmlns:p14="http://schemas.microsoft.com/office/powerpoint/2010/main" val="3017096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639510" y="260660"/>
            <a:ext cx="9659150" cy="1062037"/>
          </a:xfrm>
        </p:spPr>
        <p:txBody>
          <a:bodyPr/>
          <a:lstStyle/>
          <a:p>
            <a:r>
              <a:rPr lang="es-ES" sz="3600" dirty="0"/>
              <a:t>Canal</a:t>
            </a:r>
            <a:r>
              <a:rPr lang="es-ES" dirty="0"/>
              <a:t> Presencial</a:t>
            </a:r>
          </a:p>
        </p:txBody>
      </p:sp>
      <p:graphicFrame>
        <p:nvGraphicFramePr>
          <p:cNvPr id="13" name="Diagrama 12">
            <a:extLst>
              <a:ext uri="{FF2B5EF4-FFF2-40B4-BE49-F238E27FC236}">
                <a16:creationId xmlns:a16="http://schemas.microsoft.com/office/drawing/2014/main" id="{FEDDA642-B10B-4795-9A57-B46AC3935A3E}"/>
              </a:ext>
            </a:extLst>
          </p:cNvPr>
          <p:cNvGraphicFramePr/>
          <p:nvPr>
            <p:extLst>
              <p:ext uri="{D42A27DB-BD31-4B8C-83A1-F6EECF244321}">
                <p14:modId xmlns:p14="http://schemas.microsoft.com/office/powerpoint/2010/main" val="860548122"/>
              </p:ext>
            </p:extLst>
          </p:nvPr>
        </p:nvGraphicFramePr>
        <p:xfrm>
          <a:off x="1010653" y="1322698"/>
          <a:ext cx="8438147" cy="50781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09927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639510" y="260660"/>
            <a:ext cx="9659150" cy="1062037"/>
          </a:xfrm>
        </p:spPr>
        <p:txBody>
          <a:bodyPr/>
          <a:lstStyle/>
          <a:p>
            <a:r>
              <a:rPr lang="es-ES" sz="3600" dirty="0"/>
              <a:t>Canal</a:t>
            </a:r>
            <a:r>
              <a:rPr lang="es-ES" dirty="0"/>
              <a:t> Virtual</a:t>
            </a:r>
          </a:p>
        </p:txBody>
      </p:sp>
      <p:pic>
        <p:nvPicPr>
          <p:cNvPr id="5" name="Imagen 4">
            <a:extLst>
              <a:ext uri="{FF2B5EF4-FFF2-40B4-BE49-F238E27FC236}">
                <a16:creationId xmlns:a16="http://schemas.microsoft.com/office/drawing/2014/main" id="{BFF3F1BD-6EEA-4E1E-B79C-F6A12ACE7CA3}"/>
              </a:ext>
            </a:extLst>
          </p:cNvPr>
          <p:cNvPicPr>
            <a:picLocks noChangeAspect="1"/>
          </p:cNvPicPr>
          <p:nvPr/>
        </p:nvPicPr>
        <p:blipFill>
          <a:blip r:embed="rId2"/>
          <a:stretch>
            <a:fillRect/>
          </a:stretch>
        </p:blipFill>
        <p:spPr>
          <a:xfrm>
            <a:off x="5053262" y="1609915"/>
            <a:ext cx="5120593" cy="39213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Marcador de texto 4">
            <a:extLst>
              <a:ext uri="{FF2B5EF4-FFF2-40B4-BE49-F238E27FC236}">
                <a16:creationId xmlns:a16="http://schemas.microsoft.com/office/drawing/2014/main" id="{7995A250-8FB3-4613-9EED-B4A3B6AB1197}"/>
              </a:ext>
            </a:extLst>
          </p:cNvPr>
          <p:cNvSpPr>
            <a:spLocks noGrp="1"/>
          </p:cNvSpPr>
          <p:nvPr>
            <p:ph type="body" sz="quarter" idx="11"/>
          </p:nvPr>
        </p:nvSpPr>
        <p:spPr>
          <a:xfrm>
            <a:off x="692039" y="2467147"/>
            <a:ext cx="4226325" cy="2048705"/>
          </a:xfrm>
        </p:spPr>
        <p:txBody>
          <a:bodyPr/>
          <a:lstStyle/>
          <a:p>
            <a:r>
              <a:rPr lang="es-CO" sz="2400" dirty="0"/>
              <a:t>Sitio web SDP</a:t>
            </a:r>
          </a:p>
          <a:p>
            <a:r>
              <a:rPr lang="es-CO" sz="2400" dirty="0"/>
              <a:t>Bogotá Te Escucha</a:t>
            </a:r>
          </a:p>
          <a:p>
            <a:r>
              <a:rPr lang="es-MX" sz="2400" dirty="0"/>
              <a:t>Guía de Trámites y Servicios</a:t>
            </a:r>
            <a:endParaRPr lang="es-CO" sz="2400" dirty="0"/>
          </a:p>
          <a:p>
            <a:r>
              <a:rPr lang="es-CO" sz="2400" dirty="0"/>
              <a:t>Redes sociales</a:t>
            </a:r>
          </a:p>
          <a:p>
            <a:r>
              <a:rPr lang="es-CO" sz="2400" dirty="0" err="1"/>
              <a:t>Chatbot</a:t>
            </a:r>
            <a:r>
              <a:rPr lang="es-CO" sz="2400" dirty="0"/>
              <a:t> (</a:t>
            </a:r>
            <a:r>
              <a:rPr lang="es-CO" sz="2400" dirty="0" err="1"/>
              <a:t>Veci</a:t>
            </a:r>
            <a:r>
              <a:rPr lang="es-CO" sz="2400" dirty="0"/>
              <a:t>)</a:t>
            </a:r>
            <a:endParaRPr lang="es-ES" sz="2400" dirty="0"/>
          </a:p>
        </p:txBody>
      </p:sp>
    </p:spTree>
    <p:extLst>
      <p:ext uri="{BB962C8B-B14F-4D97-AF65-F5344CB8AC3E}">
        <p14:creationId xmlns:p14="http://schemas.microsoft.com/office/powerpoint/2010/main" val="29473186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639510" y="260660"/>
            <a:ext cx="9659150" cy="1062037"/>
          </a:xfrm>
        </p:spPr>
        <p:txBody>
          <a:bodyPr/>
          <a:lstStyle/>
          <a:p>
            <a:r>
              <a:rPr lang="es-ES" sz="3600" dirty="0"/>
              <a:t>Canal</a:t>
            </a:r>
            <a:r>
              <a:rPr lang="es-ES" dirty="0"/>
              <a:t> Telefónico</a:t>
            </a:r>
          </a:p>
        </p:txBody>
      </p:sp>
      <p:pic>
        <p:nvPicPr>
          <p:cNvPr id="9" name="Imagen 8">
            <a:extLst>
              <a:ext uri="{FF2B5EF4-FFF2-40B4-BE49-F238E27FC236}">
                <a16:creationId xmlns:a16="http://schemas.microsoft.com/office/drawing/2014/main" id="{DEB80CF1-6476-4A44-BAB3-6E7C1DBF221E}"/>
              </a:ext>
            </a:extLst>
          </p:cNvPr>
          <p:cNvPicPr>
            <a:picLocks noChangeAspect="1"/>
          </p:cNvPicPr>
          <p:nvPr/>
        </p:nvPicPr>
        <p:blipFill>
          <a:blip r:embed="rId2"/>
          <a:stretch>
            <a:fillRect/>
          </a:stretch>
        </p:blipFill>
        <p:spPr>
          <a:xfrm>
            <a:off x="3577389" y="1601201"/>
            <a:ext cx="4588041" cy="40726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239980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639510" y="260660"/>
            <a:ext cx="9659150" cy="1062037"/>
          </a:xfrm>
        </p:spPr>
        <p:txBody>
          <a:bodyPr/>
          <a:lstStyle/>
          <a:p>
            <a:r>
              <a:rPr lang="es-ES" sz="3600" dirty="0"/>
              <a:t>Canal</a:t>
            </a:r>
            <a:r>
              <a:rPr lang="es-ES" dirty="0"/>
              <a:t> Escrito</a:t>
            </a:r>
          </a:p>
        </p:txBody>
      </p:sp>
      <p:pic>
        <p:nvPicPr>
          <p:cNvPr id="2" name="Imagen 1">
            <a:extLst>
              <a:ext uri="{FF2B5EF4-FFF2-40B4-BE49-F238E27FC236}">
                <a16:creationId xmlns:a16="http://schemas.microsoft.com/office/drawing/2014/main" id="{A2B03833-B61C-451D-A0FD-9240D979347A}"/>
              </a:ext>
            </a:extLst>
          </p:cNvPr>
          <p:cNvPicPr>
            <a:picLocks noChangeAspect="1"/>
          </p:cNvPicPr>
          <p:nvPr/>
        </p:nvPicPr>
        <p:blipFill rotWithShape="1">
          <a:blip r:embed="rId2"/>
          <a:srcRect l="18158" t="9824" r="18422" b="7135"/>
          <a:stretch/>
        </p:blipFill>
        <p:spPr>
          <a:xfrm>
            <a:off x="2534653" y="1573357"/>
            <a:ext cx="6336631" cy="46670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494974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1760141" y="2464818"/>
            <a:ext cx="8671718" cy="1415016"/>
          </a:xfrm>
        </p:spPr>
        <p:txBody>
          <a:bodyPr/>
          <a:lstStyle/>
          <a:p>
            <a:r>
              <a:rPr lang="es-ES" sz="6600" dirty="0">
                <a:solidFill>
                  <a:schemeClr val="bg1"/>
                </a:solidFill>
                <a:latin typeface="Calibri" panose="020F0502020204030204" pitchFamily="34" charset="0"/>
                <a:cs typeface="Calibri" panose="020F0502020204030204" pitchFamily="34" charset="0"/>
              </a:rPr>
              <a:t>Protocolos de Servicio </a:t>
            </a:r>
          </a:p>
          <a:p>
            <a:r>
              <a:rPr lang="es-ES" sz="4800" dirty="0">
                <a:solidFill>
                  <a:schemeClr val="bg1"/>
                </a:solidFill>
                <a:latin typeface="Calibri" panose="020F0502020204030204" pitchFamily="34" charset="0"/>
                <a:cs typeface="Calibri" panose="020F0502020204030204" pitchFamily="34" charset="0"/>
              </a:rPr>
              <a:t>a la Ciudadanía</a:t>
            </a:r>
          </a:p>
        </p:txBody>
      </p:sp>
    </p:spTree>
    <p:extLst>
      <p:ext uri="{BB962C8B-B14F-4D97-AF65-F5344CB8AC3E}">
        <p14:creationId xmlns:p14="http://schemas.microsoft.com/office/powerpoint/2010/main" val="4902145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1109216" y="2282067"/>
            <a:ext cx="9973567" cy="1985235"/>
          </a:xfrm>
        </p:spPr>
        <p:txBody>
          <a:bodyPr/>
          <a:lstStyle/>
          <a:p>
            <a:pPr algn="ctr"/>
            <a:r>
              <a:rPr lang="es-ES" dirty="0"/>
              <a:t>¿Qué son los protocolos de servicio?</a:t>
            </a:r>
          </a:p>
          <a:p>
            <a:endParaRPr lang="es-CO" dirty="0"/>
          </a:p>
        </p:txBody>
      </p:sp>
    </p:spTree>
    <p:extLst>
      <p:ext uri="{BB962C8B-B14F-4D97-AF65-F5344CB8AC3E}">
        <p14:creationId xmlns:p14="http://schemas.microsoft.com/office/powerpoint/2010/main" val="448191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786061" y="515473"/>
            <a:ext cx="5791201" cy="832063"/>
          </a:xfrm>
        </p:spPr>
        <p:txBody>
          <a:bodyPr/>
          <a:lstStyle/>
          <a:p>
            <a:r>
              <a:rPr lang="es-ES" sz="4000" dirty="0"/>
              <a:t>Protocolos de servicio</a:t>
            </a:r>
          </a:p>
        </p:txBody>
      </p:sp>
      <p:sp>
        <p:nvSpPr>
          <p:cNvPr id="6" name="Marcador de texto 5"/>
          <p:cNvSpPr>
            <a:spLocks noGrp="1"/>
          </p:cNvSpPr>
          <p:nvPr>
            <p:ph type="body" sz="quarter" idx="12"/>
          </p:nvPr>
        </p:nvSpPr>
        <p:spPr>
          <a:xfrm>
            <a:off x="1074819" y="1879725"/>
            <a:ext cx="4315327" cy="3543906"/>
          </a:xfrm>
        </p:spPr>
        <p:txBody>
          <a:bodyPr/>
          <a:lstStyle/>
          <a:p>
            <a:r>
              <a:rPr lang="es-ES" sz="2400" dirty="0"/>
              <a:t>Son el conjunto de pautas que orientan el relacionamiento con la ciudadanía, con el fin de garantizar una atención digna, respetuosa, incluyente, transparente y efectiva, a través de los diferentes canales de nuestra entidad (presencial, telefónico y virtual).</a:t>
            </a:r>
          </a:p>
        </p:txBody>
      </p:sp>
      <p:pic>
        <p:nvPicPr>
          <p:cNvPr id="2" name="Imagen 1">
            <a:extLst>
              <a:ext uri="{FF2B5EF4-FFF2-40B4-BE49-F238E27FC236}">
                <a16:creationId xmlns:a16="http://schemas.microsoft.com/office/drawing/2014/main" id="{C3F4AB68-CCC4-4960-BBAB-EC787F341EC7}"/>
              </a:ext>
            </a:extLst>
          </p:cNvPr>
          <p:cNvPicPr>
            <a:picLocks noChangeAspect="1"/>
          </p:cNvPicPr>
          <p:nvPr/>
        </p:nvPicPr>
        <p:blipFill rotWithShape="1">
          <a:blip r:embed="rId2"/>
          <a:srcRect l="41447" t="28070" r="33816" b="18597"/>
          <a:stretch/>
        </p:blipFill>
        <p:spPr>
          <a:xfrm>
            <a:off x="5968432" y="1524000"/>
            <a:ext cx="3815648" cy="4627488"/>
          </a:xfrm>
          <a:prstGeom prst="rect">
            <a:avLst/>
          </a:prstGeom>
          <a:ln>
            <a:noFill/>
          </a:ln>
          <a:effectLst>
            <a:softEdge rad="112500"/>
          </a:effectLst>
        </p:spPr>
      </p:pic>
    </p:spTree>
    <p:extLst>
      <p:ext uri="{BB962C8B-B14F-4D97-AF65-F5344CB8AC3E}">
        <p14:creationId xmlns:p14="http://schemas.microsoft.com/office/powerpoint/2010/main" val="22437717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815737" y="260660"/>
            <a:ext cx="9973567" cy="1062037"/>
          </a:xfrm>
        </p:spPr>
        <p:txBody>
          <a:bodyPr/>
          <a:lstStyle/>
          <a:p>
            <a:pPr algn="ctr"/>
            <a:r>
              <a:rPr lang="es-CO" dirty="0"/>
              <a:t>Manual de Servicio a la Ciudadanía M-IN-007</a:t>
            </a:r>
          </a:p>
        </p:txBody>
      </p:sp>
      <p:pic>
        <p:nvPicPr>
          <p:cNvPr id="5" name="Imagen 4">
            <a:extLst>
              <a:ext uri="{FF2B5EF4-FFF2-40B4-BE49-F238E27FC236}">
                <a16:creationId xmlns:a16="http://schemas.microsoft.com/office/drawing/2014/main" id="{54EE814D-915B-4DDC-A789-0BBC5FFC504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2406316" y="1844840"/>
            <a:ext cx="6841958" cy="5131469"/>
          </a:xfrm>
          <a:prstGeom prst="rect">
            <a:avLst/>
          </a:prstGeom>
        </p:spPr>
      </p:pic>
      <p:sp>
        <p:nvSpPr>
          <p:cNvPr id="6" name="Marcador de texto 1">
            <a:extLst>
              <a:ext uri="{FF2B5EF4-FFF2-40B4-BE49-F238E27FC236}">
                <a16:creationId xmlns:a16="http://schemas.microsoft.com/office/drawing/2014/main" id="{D8E9DDA0-469C-4931-961C-D92EB1AC3CA6}"/>
              </a:ext>
            </a:extLst>
          </p:cNvPr>
          <p:cNvSpPr txBox="1">
            <a:spLocks/>
          </p:cNvSpPr>
          <p:nvPr/>
        </p:nvSpPr>
        <p:spPr>
          <a:xfrm rot="19748194">
            <a:off x="2684643" y="2596187"/>
            <a:ext cx="1871316" cy="1062037"/>
          </a:xfrm>
          <a:prstGeom prst="rect">
            <a:avLst/>
          </a:prstGeom>
        </p:spPr>
        <p:txBody>
          <a:bodyPr vert="horz"/>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lang="es-ES" sz="5700" b="1" i="0" u="none" strike="noStrike" cap="none" dirty="0">
                <a:solidFill>
                  <a:srgbClr val="CC0000"/>
                </a:solidFill>
                <a:latin typeface="Calibri"/>
                <a:ea typeface="Oswald"/>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dirty="0">
                <a:solidFill>
                  <a:schemeClr val="accent1"/>
                </a:solidFill>
              </a:rPr>
              <a:t>?</a:t>
            </a:r>
          </a:p>
        </p:txBody>
      </p:sp>
      <p:sp>
        <p:nvSpPr>
          <p:cNvPr id="7" name="Marcador de texto 1">
            <a:extLst>
              <a:ext uri="{FF2B5EF4-FFF2-40B4-BE49-F238E27FC236}">
                <a16:creationId xmlns:a16="http://schemas.microsoft.com/office/drawing/2014/main" id="{54961FAD-7E62-450A-89AB-789C779B6DED}"/>
              </a:ext>
            </a:extLst>
          </p:cNvPr>
          <p:cNvSpPr txBox="1">
            <a:spLocks/>
          </p:cNvSpPr>
          <p:nvPr/>
        </p:nvSpPr>
        <p:spPr>
          <a:xfrm rot="21206098">
            <a:off x="4622111" y="1740660"/>
            <a:ext cx="1871316" cy="1062037"/>
          </a:xfrm>
          <a:prstGeom prst="rect">
            <a:avLst/>
          </a:prstGeom>
        </p:spPr>
        <p:txBody>
          <a:bodyPr vert="horz"/>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lang="es-ES" sz="5700" b="1" i="0" u="none" strike="noStrike" cap="none" dirty="0">
                <a:solidFill>
                  <a:srgbClr val="CC0000"/>
                </a:solidFill>
                <a:latin typeface="Calibri"/>
                <a:ea typeface="Oswald"/>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dirty="0">
                <a:solidFill>
                  <a:schemeClr val="accent1"/>
                </a:solidFill>
              </a:rPr>
              <a:t>…</a:t>
            </a:r>
          </a:p>
        </p:txBody>
      </p:sp>
      <p:sp>
        <p:nvSpPr>
          <p:cNvPr id="8" name="Marcador de texto 1">
            <a:extLst>
              <a:ext uri="{FF2B5EF4-FFF2-40B4-BE49-F238E27FC236}">
                <a16:creationId xmlns:a16="http://schemas.microsoft.com/office/drawing/2014/main" id="{15E30DB8-6D8D-4BB4-B8C7-5B054F13D908}"/>
              </a:ext>
            </a:extLst>
          </p:cNvPr>
          <p:cNvSpPr txBox="1">
            <a:spLocks/>
          </p:cNvSpPr>
          <p:nvPr/>
        </p:nvSpPr>
        <p:spPr>
          <a:xfrm rot="1470554">
            <a:off x="7025008" y="2026662"/>
            <a:ext cx="1871316" cy="1062037"/>
          </a:xfrm>
          <a:prstGeom prst="rect">
            <a:avLst/>
          </a:prstGeom>
        </p:spPr>
        <p:txBody>
          <a:bodyPr vert="horz"/>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lang="es-ES" sz="5700" b="1" i="0" u="none" strike="noStrike" cap="none" dirty="0">
                <a:solidFill>
                  <a:srgbClr val="CC0000"/>
                </a:solidFill>
                <a:latin typeface="Calibri"/>
                <a:ea typeface="Oswald"/>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s-CO" dirty="0">
                <a:solidFill>
                  <a:schemeClr val="accent1"/>
                </a:solidFill>
              </a:rPr>
              <a:t>!</a:t>
            </a:r>
          </a:p>
        </p:txBody>
      </p:sp>
    </p:spTree>
    <p:extLst>
      <p:ext uri="{BB962C8B-B14F-4D97-AF65-F5344CB8AC3E}">
        <p14:creationId xmlns:p14="http://schemas.microsoft.com/office/powerpoint/2010/main" val="2380742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p:txBody>
          <a:bodyPr/>
          <a:lstStyle/>
          <a:p>
            <a:r>
              <a:rPr lang="es-ES" dirty="0"/>
              <a:t>Protocolos </a:t>
            </a:r>
            <a:r>
              <a:rPr lang="es-ES" sz="3600" dirty="0"/>
              <a:t>en la SDP </a:t>
            </a:r>
            <a:endParaRPr lang="es-ES" dirty="0"/>
          </a:p>
        </p:txBody>
      </p:sp>
      <p:graphicFrame>
        <p:nvGraphicFramePr>
          <p:cNvPr id="9" name="Diagrama 8">
            <a:extLst>
              <a:ext uri="{FF2B5EF4-FFF2-40B4-BE49-F238E27FC236}">
                <a16:creationId xmlns:a16="http://schemas.microsoft.com/office/drawing/2014/main" id="{4D16FBB7-7CED-49DD-9826-93324FF06968}"/>
              </a:ext>
            </a:extLst>
          </p:cNvPr>
          <p:cNvGraphicFramePr/>
          <p:nvPr>
            <p:extLst>
              <p:ext uri="{D42A27DB-BD31-4B8C-83A1-F6EECF244321}">
                <p14:modId xmlns:p14="http://schemas.microsoft.com/office/powerpoint/2010/main" val="705926653"/>
              </p:ext>
            </p:extLst>
          </p:nvPr>
        </p:nvGraphicFramePr>
        <p:xfrm>
          <a:off x="2030930" y="1159192"/>
          <a:ext cx="8425435" cy="5438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Imagen 9">
            <a:extLst>
              <a:ext uri="{FF2B5EF4-FFF2-40B4-BE49-F238E27FC236}">
                <a16:creationId xmlns:a16="http://schemas.microsoft.com/office/drawing/2014/main" id="{32485A30-7578-4EDB-B403-0C14A15ABA86}"/>
              </a:ext>
            </a:extLst>
          </p:cNvPr>
          <p:cNvPicPr>
            <a:picLocks noChangeAspect="1"/>
          </p:cNvPicPr>
          <p:nvPr/>
        </p:nvPicPr>
        <p:blipFill>
          <a:blip r:embed="rId7"/>
          <a:stretch>
            <a:fillRect/>
          </a:stretch>
        </p:blipFill>
        <p:spPr>
          <a:xfrm>
            <a:off x="856551" y="2707761"/>
            <a:ext cx="1312320" cy="2341010"/>
          </a:xfrm>
          <a:prstGeom prst="rect">
            <a:avLst/>
          </a:prstGeom>
          <a:ln>
            <a:noFill/>
          </a:ln>
          <a:effectLst>
            <a:softEdge rad="112500"/>
          </a:effectLst>
        </p:spPr>
      </p:pic>
    </p:spTree>
    <p:extLst>
      <p:ext uri="{BB962C8B-B14F-4D97-AF65-F5344CB8AC3E}">
        <p14:creationId xmlns:p14="http://schemas.microsoft.com/office/powerpoint/2010/main" val="226530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325094" y="260660"/>
            <a:ext cx="9957896" cy="1062037"/>
          </a:xfrm>
        </p:spPr>
        <p:txBody>
          <a:bodyPr/>
          <a:lstStyle/>
          <a:p>
            <a:pPr algn="r"/>
            <a:r>
              <a:rPr lang="es-CO" sz="3600" dirty="0"/>
              <a:t>Protocolo </a:t>
            </a:r>
            <a:r>
              <a:rPr lang="es-CO" dirty="0"/>
              <a:t>Canal Presencial</a:t>
            </a:r>
            <a:r>
              <a:rPr lang="es-CO" sz="3600" dirty="0"/>
              <a:t> </a:t>
            </a:r>
            <a:endParaRPr lang="es-CO" dirty="0"/>
          </a:p>
        </p:txBody>
      </p:sp>
      <p:graphicFrame>
        <p:nvGraphicFramePr>
          <p:cNvPr id="5" name="Diagrama 4">
            <a:extLst>
              <a:ext uri="{FF2B5EF4-FFF2-40B4-BE49-F238E27FC236}">
                <a16:creationId xmlns:a16="http://schemas.microsoft.com/office/drawing/2014/main" id="{B46CF97B-0BE5-4B23-BE63-DFEC5B7FAF4E}"/>
              </a:ext>
            </a:extLst>
          </p:cNvPr>
          <p:cNvGraphicFramePr/>
          <p:nvPr>
            <p:extLst>
              <p:ext uri="{D42A27DB-BD31-4B8C-83A1-F6EECF244321}">
                <p14:modId xmlns:p14="http://schemas.microsoft.com/office/powerpoint/2010/main" val="951155305"/>
              </p:ext>
            </p:extLst>
          </p:nvPr>
        </p:nvGraphicFramePr>
        <p:xfrm>
          <a:off x="365760" y="1325880"/>
          <a:ext cx="9814560" cy="4842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Rectángulo: esquinas superiores redondeadas 5">
            <a:extLst>
              <a:ext uri="{FF2B5EF4-FFF2-40B4-BE49-F238E27FC236}">
                <a16:creationId xmlns:a16="http://schemas.microsoft.com/office/drawing/2014/main" id="{CFA09C13-D1E9-4069-9F48-752938F3DE67}"/>
              </a:ext>
            </a:extLst>
          </p:cNvPr>
          <p:cNvSpPr/>
          <p:nvPr/>
        </p:nvSpPr>
        <p:spPr>
          <a:xfrm>
            <a:off x="737446" y="2927932"/>
            <a:ext cx="2179008" cy="1634442"/>
          </a:xfrm>
          <a:prstGeom prst="round2SameRect">
            <a:avLst>
              <a:gd name="adj1" fmla="val 8000"/>
              <a:gd name="adj2" fmla="val 0"/>
            </a:avLst>
          </a:prstGeom>
          <a:blipFill rotWithShape="0">
            <a:blip r:embed="rId7"/>
            <a:stretch>
              <a:fillRect/>
            </a:stretch>
          </a:blipFill>
          <a:ln w="25400" cap="flat" cmpd="sng" algn="ctr">
            <a:solidFill>
              <a:srgbClr val="F3BA50"/>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
        <p:nvSpPr>
          <p:cNvPr id="7" name="Marcador de texto 2">
            <a:extLst>
              <a:ext uri="{FF2B5EF4-FFF2-40B4-BE49-F238E27FC236}">
                <a16:creationId xmlns:a16="http://schemas.microsoft.com/office/drawing/2014/main" id="{E3423A74-B96A-477B-9A70-A8FCF97EFC15}"/>
              </a:ext>
            </a:extLst>
          </p:cNvPr>
          <p:cNvSpPr>
            <a:spLocks noGrp="1"/>
          </p:cNvSpPr>
          <p:nvPr>
            <p:ph type="body" sz="quarter" idx="11"/>
          </p:nvPr>
        </p:nvSpPr>
        <p:spPr>
          <a:xfrm>
            <a:off x="3368191" y="2672773"/>
            <a:ext cx="6983443" cy="2621122"/>
          </a:xfrm>
        </p:spPr>
        <p:txBody>
          <a:bodyPr/>
          <a:lstStyle/>
          <a:p>
            <a:pPr lvl="0"/>
            <a:r>
              <a:rPr lang="es-ES" sz="2800" dirty="0"/>
              <a:t>Red CADE y oficinas SDP</a:t>
            </a:r>
            <a:endParaRPr lang="es-CO" sz="2800" dirty="0"/>
          </a:p>
          <a:p>
            <a:pPr lvl="0"/>
            <a:r>
              <a:rPr lang="es-MX" sz="2800" dirty="0"/>
              <a:t>Territorio</a:t>
            </a:r>
            <a:endParaRPr lang="es-CO" sz="2800" dirty="0"/>
          </a:p>
          <a:p>
            <a:pPr lvl="0"/>
            <a:r>
              <a:rPr lang="es-MX" sz="2800" dirty="0"/>
              <a:t>Situaciones difíciles</a:t>
            </a:r>
            <a:endParaRPr lang="es-CO" sz="2800" dirty="0"/>
          </a:p>
          <a:p>
            <a:pPr lvl="0"/>
            <a:r>
              <a:rPr lang="es-MX" sz="2800" dirty="0"/>
              <a:t>Manejo de infraestructura de espacios</a:t>
            </a:r>
            <a:endParaRPr lang="es-CO" sz="2800" dirty="0"/>
          </a:p>
        </p:txBody>
      </p:sp>
    </p:spTree>
    <p:extLst>
      <p:ext uri="{BB962C8B-B14F-4D97-AF65-F5344CB8AC3E}">
        <p14:creationId xmlns:p14="http://schemas.microsoft.com/office/powerpoint/2010/main" val="401620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684590"/>
            <a:ext cx="7286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¿Qué es el servicio a la ciudadanía?</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660088" y="4886273"/>
            <a:ext cx="40607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Proceso que se lleva a cabo para dar respuesta a las PQRS que la ciudadanía interpone ante el Estado en los términos de la ley.</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845396"/>
            <a:ext cx="44460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800" dirty="0">
                <a:latin typeface="Arial Narrow" panose="020B0606020202030204" pitchFamily="34" charset="0"/>
              </a:rPr>
              <a:t>Ninguna de las anteriores</a:t>
            </a:r>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768452"/>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Es la atención presencial que se brinda en los CADES y </a:t>
            </a:r>
            <a:r>
              <a:rPr lang="es-ES" altLang="es-ES" sz="1400" b="1" dirty="0" err="1">
                <a:solidFill>
                  <a:schemeClr val="bg1"/>
                </a:solidFill>
                <a:latin typeface="Arial Narrow" panose="020B0606020202030204" pitchFamily="34" charset="0"/>
                <a:ea typeface="+mn-ea"/>
              </a:rPr>
              <a:t>Supercades</a:t>
            </a:r>
            <a:endParaRPr lang="es-ES" altLang="es-ES" sz="1400" b="1" dirty="0">
              <a:solidFill>
                <a:schemeClr val="bg1"/>
              </a:solidFill>
              <a:latin typeface="Arial Narrow" panose="020B0606020202030204" pitchFamily="34" charset="0"/>
              <a:ea typeface="+mn-ea"/>
            </a:endParaRPr>
          </a:p>
        </p:txBody>
      </p:sp>
      <p:grpSp>
        <p:nvGrpSpPr>
          <p:cNvPr id="18" name="13 Grupo">
            <a:extLst>
              <a:ext uri="{FF2B5EF4-FFF2-40B4-BE49-F238E27FC236}">
                <a16:creationId xmlns:a16="http://schemas.microsoft.com/office/drawing/2014/main" id="{41B926AF-7ED3-4C55-A89C-DC8710A61389}"/>
              </a:ext>
            </a:extLst>
          </p:cNvPr>
          <p:cNvGrpSpPr/>
          <p:nvPr/>
        </p:nvGrpSpPr>
        <p:grpSpPr>
          <a:xfrm>
            <a:off x="6196521" y="4969853"/>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B9163834-450A-4837-9C1B-38A938B696BE}"/>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7EA8472D-3CB6-47D7-8656-B9BCD3EE2A4F}"/>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6984456" y="4906256"/>
            <a:ext cx="444605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sz="1400" dirty="0">
                <a:latin typeface="Arial Narrow" panose="020B0606020202030204" pitchFamily="34" charset="0"/>
              </a:rPr>
              <a:t>Acceso a los trámites y otros procedimientos administrativos en cabeza del Estado a fin de satisfacer las necesidades de la ciudadanía</a:t>
            </a:r>
            <a:endParaRPr lang="es-ES" altLang="es-ES" sz="1400" dirty="0"/>
          </a:p>
        </p:txBody>
      </p:sp>
    </p:spTree>
    <p:extLst>
      <p:ext uri="{BB962C8B-B14F-4D97-AF65-F5344CB8AC3E}">
        <p14:creationId xmlns:p14="http://schemas.microsoft.com/office/powerpoint/2010/main" val="3030169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a:extLst>
              <a:ext uri="{FF2B5EF4-FFF2-40B4-BE49-F238E27FC236}">
                <a16:creationId xmlns:a16="http://schemas.microsoft.com/office/drawing/2014/main" id="{264E5658-5C4B-4D5D-AD31-AE2DF56F9E9F}"/>
              </a:ext>
            </a:extLst>
          </p:cNvPr>
          <p:cNvGraphicFramePr/>
          <p:nvPr>
            <p:extLst>
              <p:ext uri="{D42A27DB-BD31-4B8C-83A1-F6EECF244321}">
                <p14:modId xmlns:p14="http://schemas.microsoft.com/office/powerpoint/2010/main" val="2502432350"/>
              </p:ext>
            </p:extLst>
          </p:nvPr>
        </p:nvGraphicFramePr>
        <p:xfrm>
          <a:off x="740457" y="1624458"/>
          <a:ext cx="10729648" cy="4275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texto 3"/>
          <p:cNvSpPr>
            <a:spLocks noGrp="1"/>
          </p:cNvSpPr>
          <p:nvPr>
            <p:ph type="body" sz="quarter" idx="11"/>
          </p:nvPr>
        </p:nvSpPr>
        <p:spPr>
          <a:xfrm>
            <a:off x="3486189" y="2125216"/>
            <a:ext cx="8882274" cy="3326062"/>
          </a:xfrm>
        </p:spPr>
        <p:txBody>
          <a:bodyPr/>
          <a:lstStyle/>
          <a:p>
            <a:pPr marL="0" indent="0">
              <a:buNone/>
            </a:pPr>
            <a:r>
              <a:rPr lang="es-ES" sz="2800" dirty="0"/>
              <a:t>Pautas:</a:t>
            </a:r>
          </a:p>
          <a:p>
            <a:pPr marL="0" indent="0">
              <a:buNone/>
            </a:pPr>
            <a:endParaRPr lang="es-ES" sz="2800" dirty="0"/>
          </a:p>
          <a:p>
            <a:r>
              <a:rPr lang="es-ES" sz="2800" dirty="0"/>
              <a:t>Guion de saludo</a:t>
            </a:r>
          </a:p>
          <a:p>
            <a:r>
              <a:rPr lang="es-ES" sz="2800" dirty="0"/>
              <a:t>Intensidad de voz, vocalización, manejo de sonidos</a:t>
            </a:r>
          </a:p>
          <a:p>
            <a:r>
              <a:rPr lang="es-ES" sz="2800" dirty="0"/>
              <a:t>Sustentación de la información</a:t>
            </a:r>
          </a:p>
          <a:p>
            <a:r>
              <a:rPr lang="es-ES" sz="2800" dirty="0"/>
              <a:t>Frases de etiqueta</a:t>
            </a:r>
          </a:p>
          <a:p>
            <a:r>
              <a:rPr lang="es-ES" sz="2800" dirty="0"/>
              <a:t>Entre otros</a:t>
            </a:r>
          </a:p>
          <a:p>
            <a:endParaRPr lang="es-ES" sz="2800" dirty="0"/>
          </a:p>
        </p:txBody>
      </p:sp>
      <p:sp>
        <p:nvSpPr>
          <p:cNvPr id="7" name="Marcador de texto 1">
            <a:extLst>
              <a:ext uri="{FF2B5EF4-FFF2-40B4-BE49-F238E27FC236}">
                <a16:creationId xmlns:a16="http://schemas.microsoft.com/office/drawing/2014/main" id="{A13F424B-C0F5-42DC-95C1-6E44C99D88A9}"/>
              </a:ext>
            </a:extLst>
          </p:cNvPr>
          <p:cNvSpPr>
            <a:spLocks noGrp="1"/>
          </p:cNvSpPr>
          <p:nvPr>
            <p:ph type="body" sz="quarter" idx="10"/>
          </p:nvPr>
        </p:nvSpPr>
        <p:spPr>
          <a:xfrm>
            <a:off x="325094" y="260660"/>
            <a:ext cx="9957896" cy="1062037"/>
          </a:xfrm>
        </p:spPr>
        <p:txBody>
          <a:bodyPr/>
          <a:lstStyle/>
          <a:p>
            <a:pPr algn="r"/>
            <a:r>
              <a:rPr lang="es-CO" sz="3600" dirty="0"/>
              <a:t>Protocolo </a:t>
            </a:r>
            <a:r>
              <a:rPr lang="es-CO" dirty="0"/>
              <a:t>Canal Telefónico</a:t>
            </a:r>
            <a:r>
              <a:rPr lang="es-CO" sz="3600" dirty="0"/>
              <a:t> </a:t>
            </a:r>
            <a:endParaRPr lang="es-CO" dirty="0"/>
          </a:p>
        </p:txBody>
      </p:sp>
      <p:sp>
        <p:nvSpPr>
          <p:cNvPr id="9" name="Rectángulo: esquinas superiores redondeadas 4">
            <a:extLst>
              <a:ext uri="{FF2B5EF4-FFF2-40B4-BE49-F238E27FC236}">
                <a16:creationId xmlns:a16="http://schemas.microsoft.com/office/drawing/2014/main" id="{AE03258F-8B18-4F65-8E84-DE4BF21C89F7}"/>
              </a:ext>
            </a:extLst>
          </p:cNvPr>
          <p:cNvSpPr txBox="1"/>
          <p:nvPr/>
        </p:nvSpPr>
        <p:spPr>
          <a:xfrm>
            <a:off x="1018201" y="2803416"/>
            <a:ext cx="2111413" cy="159066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2550" tIns="247650" rIns="82550" bIns="82550" numCol="1" spcCol="1270" anchor="t" anchorCtr="0">
            <a:noAutofit/>
          </a:bodyPr>
          <a:lstStyle/>
          <a:p>
            <a:pPr marL="285750" lvl="1" indent="-285750" algn="l" defTabSz="2889250">
              <a:lnSpc>
                <a:spcPct val="90000"/>
              </a:lnSpc>
              <a:spcBef>
                <a:spcPct val="0"/>
              </a:spcBef>
              <a:spcAft>
                <a:spcPct val="15000"/>
              </a:spcAft>
              <a:buChar char="•"/>
            </a:pPr>
            <a:endParaRPr lang="es-ES" sz="6500" kern="1200" dirty="0">
              <a:solidFill>
                <a:srgbClr val="000000">
                  <a:hueOff val="0"/>
                  <a:satOff val="0"/>
                  <a:lumOff val="0"/>
                  <a:alphaOff val="0"/>
                </a:srgbClr>
              </a:solidFill>
              <a:latin typeface="Arial"/>
              <a:ea typeface="+mn-ea"/>
              <a:cs typeface="+mn-cs"/>
            </a:endParaRPr>
          </a:p>
        </p:txBody>
      </p:sp>
      <p:grpSp>
        <p:nvGrpSpPr>
          <p:cNvPr id="10" name="Grupo 9">
            <a:extLst>
              <a:ext uri="{FF2B5EF4-FFF2-40B4-BE49-F238E27FC236}">
                <a16:creationId xmlns:a16="http://schemas.microsoft.com/office/drawing/2014/main" id="{C185268B-9040-4CCF-B027-59B2911DC2E3}"/>
              </a:ext>
            </a:extLst>
          </p:cNvPr>
          <p:cNvGrpSpPr/>
          <p:nvPr/>
        </p:nvGrpSpPr>
        <p:grpSpPr>
          <a:xfrm>
            <a:off x="1050285" y="2983168"/>
            <a:ext cx="2036882" cy="1426952"/>
            <a:chOff x="5138625" y="1154298"/>
            <a:chExt cx="2246876" cy="1677246"/>
          </a:xfrm>
        </p:grpSpPr>
        <p:sp>
          <p:nvSpPr>
            <p:cNvPr id="11" name="Rectángulo: esquinas superiores redondeadas 10">
              <a:extLst>
                <a:ext uri="{FF2B5EF4-FFF2-40B4-BE49-F238E27FC236}">
                  <a16:creationId xmlns:a16="http://schemas.microsoft.com/office/drawing/2014/main" id="{D52B1DF4-8A5E-4C57-8838-9EDCC82A92E3}"/>
                </a:ext>
              </a:extLst>
            </p:cNvPr>
            <p:cNvSpPr/>
            <p:nvPr/>
          </p:nvSpPr>
          <p:spPr>
            <a:xfrm>
              <a:off x="5138625" y="1154298"/>
              <a:ext cx="2246876" cy="1677246"/>
            </a:xfrm>
            <a:prstGeom prst="round2SameRect">
              <a:avLst>
                <a:gd name="adj1" fmla="val 8000"/>
                <a:gd name="adj2" fmla="val 0"/>
              </a:avLst>
            </a:prstGeom>
            <a:blipFill rotWithShape="0">
              <a:blip r:embed="rId7"/>
              <a:stretch>
                <a:fillRect/>
              </a:stretch>
            </a:blipFill>
            <a:ln w="25400" cap="flat" cmpd="sng" algn="ctr">
              <a:solidFill>
                <a:srgbClr val="F3BA50"/>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a:lstStyle/>
            <a:p>
              <a:endParaRPr lang="es-CO"/>
            </a:p>
          </p:txBody>
        </p:sp>
        <p:sp>
          <p:nvSpPr>
            <p:cNvPr id="12" name="Rectángulo: esquinas superiores redondeadas 4">
              <a:extLst>
                <a:ext uri="{FF2B5EF4-FFF2-40B4-BE49-F238E27FC236}">
                  <a16:creationId xmlns:a16="http://schemas.microsoft.com/office/drawing/2014/main" id="{4B7BD05F-AFE9-44A9-9374-865123DEE6A4}"/>
                </a:ext>
              </a:extLst>
            </p:cNvPr>
            <p:cNvSpPr txBox="1"/>
            <p:nvPr/>
          </p:nvSpPr>
          <p:spPr>
            <a:xfrm>
              <a:off x="5177925" y="1193597"/>
              <a:ext cx="2168276" cy="1637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2550" tIns="247650" rIns="82550" bIns="82550" numCol="1" spcCol="1270" anchor="t" anchorCtr="0">
              <a:noAutofit/>
            </a:bodyPr>
            <a:lstStyle/>
            <a:p>
              <a:pPr marL="285750" lvl="1" indent="-285750" algn="l" defTabSz="2889250">
                <a:lnSpc>
                  <a:spcPct val="90000"/>
                </a:lnSpc>
                <a:spcBef>
                  <a:spcPct val="0"/>
                </a:spcBef>
                <a:spcAft>
                  <a:spcPct val="15000"/>
                </a:spcAft>
                <a:buChar char="•"/>
              </a:pPr>
              <a:endParaRPr lang="es-ES" sz="6500" kern="1200" dirty="0">
                <a:solidFill>
                  <a:srgbClr val="000000">
                    <a:hueOff val="0"/>
                    <a:satOff val="0"/>
                    <a:lumOff val="0"/>
                    <a:alphaOff val="0"/>
                  </a:srgbClr>
                </a:solidFill>
                <a:latin typeface="Arial"/>
                <a:ea typeface="+mn-ea"/>
                <a:cs typeface="+mn-cs"/>
              </a:endParaRPr>
            </a:p>
          </p:txBody>
        </p:sp>
      </p:grpSp>
    </p:spTree>
    <p:extLst>
      <p:ext uri="{BB962C8B-B14F-4D97-AF65-F5344CB8AC3E}">
        <p14:creationId xmlns:p14="http://schemas.microsoft.com/office/powerpoint/2010/main" val="418036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325094" y="260660"/>
            <a:ext cx="9957896" cy="1062037"/>
          </a:xfrm>
        </p:spPr>
        <p:txBody>
          <a:bodyPr/>
          <a:lstStyle/>
          <a:p>
            <a:pPr algn="r"/>
            <a:r>
              <a:rPr lang="es-CO" sz="3600" dirty="0"/>
              <a:t>Protocolo </a:t>
            </a:r>
            <a:r>
              <a:rPr lang="es-CO" dirty="0"/>
              <a:t>Canal Virtual</a:t>
            </a:r>
            <a:r>
              <a:rPr lang="es-CO" sz="3600" dirty="0"/>
              <a:t> </a:t>
            </a:r>
            <a:endParaRPr lang="es-CO" dirty="0"/>
          </a:p>
        </p:txBody>
      </p:sp>
      <p:graphicFrame>
        <p:nvGraphicFramePr>
          <p:cNvPr id="5" name="Diagrama 4">
            <a:extLst>
              <a:ext uri="{FF2B5EF4-FFF2-40B4-BE49-F238E27FC236}">
                <a16:creationId xmlns:a16="http://schemas.microsoft.com/office/drawing/2014/main" id="{B46CF97B-0BE5-4B23-BE63-DFEC5B7FAF4E}"/>
              </a:ext>
            </a:extLst>
          </p:cNvPr>
          <p:cNvGraphicFramePr/>
          <p:nvPr/>
        </p:nvGraphicFramePr>
        <p:xfrm>
          <a:off x="365760" y="1325880"/>
          <a:ext cx="9814560" cy="4842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Marcador de texto 2">
            <a:extLst>
              <a:ext uri="{FF2B5EF4-FFF2-40B4-BE49-F238E27FC236}">
                <a16:creationId xmlns:a16="http://schemas.microsoft.com/office/drawing/2014/main" id="{E3423A74-B96A-477B-9A70-A8FCF97EFC15}"/>
              </a:ext>
            </a:extLst>
          </p:cNvPr>
          <p:cNvSpPr>
            <a:spLocks noGrp="1"/>
          </p:cNvSpPr>
          <p:nvPr>
            <p:ph type="body" sz="quarter" idx="11"/>
          </p:nvPr>
        </p:nvSpPr>
        <p:spPr>
          <a:xfrm>
            <a:off x="3705076" y="3208310"/>
            <a:ext cx="5310588" cy="1225459"/>
          </a:xfrm>
        </p:spPr>
        <p:txBody>
          <a:bodyPr/>
          <a:lstStyle/>
          <a:p>
            <a:pPr lvl="0"/>
            <a:r>
              <a:rPr lang="es-CO" sz="2800" dirty="0"/>
              <a:t>Correo electrónico</a:t>
            </a:r>
          </a:p>
          <a:p>
            <a:pPr lvl="0"/>
            <a:r>
              <a:rPr lang="es-CO" sz="2800" dirty="0"/>
              <a:t>Redes sociales</a:t>
            </a:r>
          </a:p>
        </p:txBody>
      </p:sp>
      <p:pic>
        <p:nvPicPr>
          <p:cNvPr id="8" name="Imagen 7">
            <a:extLst>
              <a:ext uri="{FF2B5EF4-FFF2-40B4-BE49-F238E27FC236}">
                <a16:creationId xmlns:a16="http://schemas.microsoft.com/office/drawing/2014/main" id="{970499F6-D520-401B-8A8B-07CA546B163E}"/>
              </a:ext>
            </a:extLst>
          </p:cNvPr>
          <p:cNvPicPr>
            <a:picLocks noChangeAspect="1"/>
          </p:cNvPicPr>
          <p:nvPr/>
        </p:nvPicPr>
        <p:blipFill>
          <a:blip r:embed="rId7"/>
          <a:stretch>
            <a:fillRect/>
          </a:stretch>
        </p:blipFill>
        <p:spPr>
          <a:xfrm>
            <a:off x="988684" y="2855656"/>
            <a:ext cx="1756584" cy="1783297"/>
          </a:xfrm>
          <a:prstGeom prst="rect">
            <a:avLst/>
          </a:prstGeom>
          <a:ln>
            <a:solidFill>
              <a:schemeClr val="accent1"/>
            </a:solidFill>
          </a:ln>
        </p:spPr>
      </p:pic>
    </p:spTree>
    <p:extLst>
      <p:ext uri="{BB962C8B-B14F-4D97-AF65-F5344CB8AC3E}">
        <p14:creationId xmlns:p14="http://schemas.microsoft.com/office/powerpoint/2010/main" val="364195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a 7">
            <a:extLst>
              <a:ext uri="{FF2B5EF4-FFF2-40B4-BE49-F238E27FC236}">
                <a16:creationId xmlns:a16="http://schemas.microsoft.com/office/drawing/2014/main" id="{264E5658-5C4B-4D5D-AD31-AE2DF56F9E9F}"/>
              </a:ext>
            </a:extLst>
          </p:cNvPr>
          <p:cNvGraphicFramePr/>
          <p:nvPr/>
        </p:nvGraphicFramePr>
        <p:xfrm>
          <a:off x="740457" y="1624458"/>
          <a:ext cx="10729648" cy="42759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Marcador de texto 3"/>
          <p:cNvSpPr>
            <a:spLocks noGrp="1"/>
          </p:cNvSpPr>
          <p:nvPr>
            <p:ph type="body" sz="quarter" idx="11"/>
          </p:nvPr>
        </p:nvSpPr>
        <p:spPr>
          <a:xfrm>
            <a:off x="3486189" y="2848596"/>
            <a:ext cx="4984043" cy="1821142"/>
          </a:xfrm>
        </p:spPr>
        <p:txBody>
          <a:bodyPr/>
          <a:lstStyle/>
          <a:p>
            <a:pPr marL="0" indent="0">
              <a:buNone/>
            </a:pPr>
            <a:endParaRPr lang="es-ES" sz="2800" dirty="0"/>
          </a:p>
          <a:p>
            <a:r>
              <a:rPr lang="es-ES" sz="3200" dirty="0"/>
              <a:t>Criterios de calidad</a:t>
            </a:r>
          </a:p>
          <a:p>
            <a:r>
              <a:rPr lang="es-ES" sz="3200" dirty="0"/>
              <a:t>Operación en SIPA</a:t>
            </a:r>
          </a:p>
          <a:p>
            <a:endParaRPr lang="es-ES" sz="2800" dirty="0"/>
          </a:p>
        </p:txBody>
      </p:sp>
      <p:sp>
        <p:nvSpPr>
          <p:cNvPr id="7" name="Marcador de texto 1">
            <a:extLst>
              <a:ext uri="{FF2B5EF4-FFF2-40B4-BE49-F238E27FC236}">
                <a16:creationId xmlns:a16="http://schemas.microsoft.com/office/drawing/2014/main" id="{A13F424B-C0F5-42DC-95C1-6E44C99D88A9}"/>
              </a:ext>
            </a:extLst>
          </p:cNvPr>
          <p:cNvSpPr>
            <a:spLocks noGrp="1"/>
          </p:cNvSpPr>
          <p:nvPr>
            <p:ph type="body" sz="quarter" idx="10"/>
          </p:nvPr>
        </p:nvSpPr>
        <p:spPr>
          <a:xfrm>
            <a:off x="325094" y="260660"/>
            <a:ext cx="9957896" cy="1062037"/>
          </a:xfrm>
        </p:spPr>
        <p:txBody>
          <a:bodyPr/>
          <a:lstStyle/>
          <a:p>
            <a:pPr algn="r"/>
            <a:r>
              <a:rPr lang="es-CO" sz="3600" dirty="0"/>
              <a:t>Protocolo </a:t>
            </a:r>
            <a:r>
              <a:rPr lang="es-CO" dirty="0"/>
              <a:t>Escrito</a:t>
            </a:r>
          </a:p>
        </p:txBody>
      </p:sp>
      <p:sp>
        <p:nvSpPr>
          <p:cNvPr id="9" name="Rectángulo: esquinas superiores redondeadas 4">
            <a:extLst>
              <a:ext uri="{FF2B5EF4-FFF2-40B4-BE49-F238E27FC236}">
                <a16:creationId xmlns:a16="http://schemas.microsoft.com/office/drawing/2014/main" id="{AE03258F-8B18-4F65-8E84-DE4BF21C89F7}"/>
              </a:ext>
            </a:extLst>
          </p:cNvPr>
          <p:cNvSpPr txBox="1"/>
          <p:nvPr/>
        </p:nvSpPr>
        <p:spPr>
          <a:xfrm>
            <a:off x="1018201" y="2803416"/>
            <a:ext cx="2111413" cy="159066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2550" tIns="247650" rIns="82550" bIns="82550" numCol="1" spcCol="1270" anchor="t" anchorCtr="0">
            <a:noAutofit/>
          </a:bodyPr>
          <a:lstStyle/>
          <a:p>
            <a:pPr marL="285750" lvl="1" indent="-285750" algn="l" defTabSz="2889250">
              <a:lnSpc>
                <a:spcPct val="90000"/>
              </a:lnSpc>
              <a:spcBef>
                <a:spcPct val="0"/>
              </a:spcBef>
              <a:spcAft>
                <a:spcPct val="15000"/>
              </a:spcAft>
              <a:buChar char="•"/>
            </a:pPr>
            <a:endParaRPr lang="es-ES" sz="6500" kern="1200" dirty="0">
              <a:solidFill>
                <a:srgbClr val="000000">
                  <a:hueOff val="0"/>
                  <a:satOff val="0"/>
                  <a:lumOff val="0"/>
                  <a:alphaOff val="0"/>
                </a:srgbClr>
              </a:solidFill>
              <a:latin typeface="Arial"/>
              <a:ea typeface="+mn-ea"/>
              <a:cs typeface="+mn-cs"/>
            </a:endParaRPr>
          </a:p>
        </p:txBody>
      </p:sp>
      <p:sp>
        <p:nvSpPr>
          <p:cNvPr id="13" name="Rectángulo: esquinas superiores redondeadas 12">
            <a:extLst>
              <a:ext uri="{FF2B5EF4-FFF2-40B4-BE49-F238E27FC236}">
                <a16:creationId xmlns:a16="http://schemas.microsoft.com/office/drawing/2014/main" id="{DC66F8CF-789B-446D-A428-B6BA8982EA85}"/>
              </a:ext>
            </a:extLst>
          </p:cNvPr>
          <p:cNvSpPr/>
          <p:nvPr/>
        </p:nvSpPr>
        <p:spPr>
          <a:xfrm>
            <a:off x="1124283" y="3022333"/>
            <a:ext cx="1746933" cy="1302780"/>
          </a:xfrm>
          <a:prstGeom prst="round2SameRect">
            <a:avLst>
              <a:gd name="adj1" fmla="val 8000"/>
              <a:gd name="adj2" fmla="val 0"/>
            </a:avLst>
          </a:prstGeom>
          <a:blipFill rotWithShape="0">
            <a:blip r:embed="rId7"/>
            <a:stretch>
              <a:fillRect/>
            </a:stretch>
          </a:blipFill>
          <a:ln w="25400" cap="flat" cmpd="sng" algn="ctr">
            <a:solidFill>
              <a:srgbClr val="F3BA50"/>
            </a:solidFill>
            <a:prstDash val="solid"/>
          </a:ln>
          <a:effectLst/>
        </p:spPr>
        <p:style>
          <a:lnRef idx="2">
            <a:scrgbClr r="0" g="0" b="0"/>
          </a:lnRef>
          <a:fillRef idx="1">
            <a:scrgbClr r="0" g="0" b="0"/>
          </a:fillRef>
          <a:effectRef idx="0">
            <a:scrgbClr r="0" g="0" b="0"/>
          </a:effectRef>
          <a:fontRef idx="minor">
            <a:schemeClr val="dk1">
              <a:hueOff val="0"/>
              <a:satOff val="0"/>
              <a:lumOff val="0"/>
              <a:alphaOff val="0"/>
            </a:schemeClr>
          </a:fontRef>
        </p:style>
      </p:sp>
    </p:spTree>
    <p:extLst>
      <p:ext uri="{BB962C8B-B14F-4D97-AF65-F5344CB8AC3E}">
        <p14:creationId xmlns:p14="http://schemas.microsoft.com/office/powerpoint/2010/main" val="202871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325094" y="260660"/>
            <a:ext cx="9957896" cy="1062037"/>
          </a:xfrm>
        </p:spPr>
        <p:txBody>
          <a:bodyPr/>
          <a:lstStyle/>
          <a:p>
            <a:pPr algn="r"/>
            <a:r>
              <a:rPr lang="es-CO" sz="3600" dirty="0"/>
              <a:t>Protocolos de </a:t>
            </a:r>
            <a:r>
              <a:rPr lang="es-CO" dirty="0"/>
              <a:t>Atención Preferencial</a:t>
            </a:r>
            <a:r>
              <a:rPr lang="es-CO" sz="3600" dirty="0"/>
              <a:t> </a:t>
            </a:r>
            <a:endParaRPr lang="es-CO" dirty="0"/>
          </a:p>
        </p:txBody>
      </p:sp>
      <p:graphicFrame>
        <p:nvGraphicFramePr>
          <p:cNvPr id="5" name="Diagrama 4">
            <a:extLst>
              <a:ext uri="{FF2B5EF4-FFF2-40B4-BE49-F238E27FC236}">
                <a16:creationId xmlns:a16="http://schemas.microsoft.com/office/drawing/2014/main" id="{B46CF97B-0BE5-4B23-BE63-DFEC5B7FAF4E}"/>
              </a:ext>
            </a:extLst>
          </p:cNvPr>
          <p:cNvGraphicFramePr/>
          <p:nvPr>
            <p:extLst>
              <p:ext uri="{D42A27DB-BD31-4B8C-83A1-F6EECF244321}">
                <p14:modId xmlns:p14="http://schemas.microsoft.com/office/powerpoint/2010/main" val="145744272"/>
              </p:ext>
            </p:extLst>
          </p:nvPr>
        </p:nvGraphicFramePr>
        <p:xfrm>
          <a:off x="365760" y="1325880"/>
          <a:ext cx="9814560" cy="4842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Marcador de texto 2">
            <a:extLst>
              <a:ext uri="{FF2B5EF4-FFF2-40B4-BE49-F238E27FC236}">
                <a16:creationId xmlns:a16="http://schemas.microsoft.com/office/drawing/2014/main" id="{E3423A74-B96A-477B-9A70-A8FCF97EFC15}"/>
              </a:ext>
            </a:extLst>
          </p:cNvPr>
          <p:cNvSpPr>
            <a:spLocks noGrp="1"/>
          </p:cNvSpPr>
          <p:nvPr>
            <p:ph type="body" sz="quarter" idx="11"/>
          </p:nvPr>
        </p:nvSpPr>
        <p:spPr>
          <a:xfrm>
            <a:off x="3526054" y="1676385"/>
            <a:ext cx="6484220" cy="4221495"/>
          </a:xfrm>
        </p:spPr>
        <p:txBody>
          <a:bodyPr/>
          <a:lstStyle/>
          <a:p>
            <a:pPr lvl="0"/>
            <a:r>
              <a:rPr lang="es-ES" sz="2800" dirty="0"/>
              <a:t>Personas mayores</a:t>
            </a:r>
            <a:endParaRPr lang="es-CO" sz="2800" dirty="0"/>
          </a:p>
          <a:p>
            <a:pPr lvl="0"/>
            <a:r>
              <a:rPr lang="es-MX" sz="2800" dirty="0"/>
              <a:t>Personas con discapacidad</a:t>
            </a:r>
            <a:endParaRPr lang="es-CO" sz="2800" dirty="0"/>
          </a:p>
          <a:p>
            <a:pPr lvl="0"/>
            <a:r>
              <a:rPr lang="es-MX" sz="2800" dirty="0"/>
              <a:t>Niños, niñas y adolescentes</a:t>
            </a:r>
            <a:endParaRPr lang="es-CO" sz="2800" dirty="0"/>
          </a:p>
          <a:p>
            <a:pPr lvl="0"/>
            <a:r>
              <a:rPr lang="es-MX" sz="2800" dirty="0"/>
              <a:t>Mujeres en embarazo o con niños en brazos</a:t>
            </a:r>
            <a:endParaRPr lang="es-CO" sz="2800" dirty="0"/>
          </a:p>
          <a:p>
            <a:pPr lvl="0"/>
            <a:r>
              <a:rPr lang="es-MX" sz="2800" dirty="0"/>
              <a:t>Personas con enfermedades terminales o catastróficas</a:t>
            </a:r>
            <a:endParaRPr lang="es-CO" sz="2800" dirty="0"/>
          </a:p>
          <a:p>
            <a:pPr lvl="0"/>
            <a:r>
              <a:rPr lang="es-MX" sz="2800" dirty="0"/>
              <a:t>Personas de talla baja</a:t>
            </a:r>
            <a:endParaRPr lang="es-CO" sz="2800" dirty="0"/>
          </a:p>
          <a:p>
            <a:pPr lvl="0"/>
            <a:r>
              <a:rPr lang="es-MX" sz="2800" dirty="0"/>
              <a:t>Personas de la fuerza pública</a:t>
            </a:r>
            <a:endParaRPr lang="es-CO" sz="2800" dirty="0"/>
          </a:p>
        </p:txBody>
      </p:sp>
      <p:sp>
        <p:nvSpPr>
          <p:cNvPr id="3" name="AutoShape 2" descr="Medcor Policlínico">
            <a:extLst>
              <a:ext uri="{FF2B5EF4-FFF2-40B4-BE49-F238E27FC236}">
                <a16:creationId xmlns:a16="http://schemas.microsoft.com/office/drawing/2014/main" id="{A929DB91-84AC-49EF-860B-59A0FFE392C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1034" name="Picture 10" descr="Medcor Policlínico">
            <a:extLst>
              <a:ext uri="{FF2B5EF4-FFF2-40B4-BE49-F238E27FC236}">
                <a16:creationId xmlns:a16="http://schemas.microsoft.com/office/drawing/2014/main" id="{E11E5663-BBA8-4931-A4DB-223A8B33E5B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6750" y="2999847"/>
            <a:ext cx="2266790" cy="14438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5177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Marcador de texto 1">
            <a:extLst>
              <a:ext uri="{FF2B5EF4-FFF2-40B4-BE49-F238E27FC236}">
                <a16:creationId xmlns:a16="http://schemas.microsoft.com/office/drawing/2014/main" id="{B6D0AABE-29BC-45CC-912E-A847FB87695F}"/>
              </a:ext>
            </a:extLst>
          </p:cNvPr>
          <p:cNvSpPr>
            <a:spLocks noGrp="1"/>
          </p:cNvSpPr>
          <p:nvPr>
            <p:ph type="body" sz="quarter" idx="10"/>
          </p:nvPr>
        </p:nvSpPr>
        <p:spPr>
          <a:xfrm>
            <a:off x="325094" y="260660"/>
            <a:ext cx="9957896" cy="1062037"/>
          </a:xfrm>
        </p:spPr>
        <p:txBody>
          <a:bodyPr/>
          <a:lstStyle/>
          <a:p>
            <a:pPr algn="r"/>
            <a:r>
              <a:rPr lang="es-CO" sz="3600" dirty="0"/>
              <a:t>Protocolos de </a:t>
            </a:r>
            <a:r>
              <a:rPr lang="es-CO" dirty="0"/>
              <a:t>Atención Diferencial</a:t>
            </a:r>
            <a:r>
              <a:rPr lang="es-CO" sz="3600" dirty="0"/>
              <a:t> </a:t>
            </a:r>
            <a:endParaRPr lang="es-CO" dirty="0"/>
          </a:p>
        </p:txBody>
      </p:sp>
      <p:graphicFrame>
        <p:nvGraphicFramePr>
          <p:cNvPr id="15" name="Diagrama 14">
            <a:extLst>
              <a:ext uri="{FF2B5EF4-FFF2-40B4-BE49-F238E27FC236}">
                <a16:creationId xmlns:a16="http://schemas.microsoft.com/office/drawing/2014/main" id="{D15D7144-FCD4-4D21-9BF0-60FAE2D707B7}"/>
              </a:ext>
            </a:extLst>
          </p:cNvPr>
          <p:cNvGraphicFramePr/>
          <p:nvPr/>
        </p:nvGraphicFramePr>
        <p:xfrm>
          <a:off x="365760" y="1325880"/>
          <a:ext cx="9814560" cy="4842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Marcador de texto 2">
            <a:extLst>
              <a:ext uri="{FF2B5EF4-FFF2-40B4-BE49-F238E27FC236}">
                <a16:creationId xmlns:a16="http://schemas.microsoft.com/office/drawing/2014/main" id="{C04C159B-2C58-4D57-A410-8632CC0ED0E7}"/>
              </a:ext>
            </a:extLst>
          </p:cNvPr>
          <p:cNvSpPr>
            <a:spLocks noGrp="1"/>
          </p:cNvSpPr>
          <p:nvPr>
            <p:ph type="body" sz="quarter" idx="11"/>
          </p:nvPr>
        </p:nvSpPr>
        <p:spPr>
          <a:xfrm>
            <a:off x="3659765" y="2442612"/>
            <a:ext cx="6077794" cy="2609386"/>
          </a:xfrm>
        </p:spPr>
        <p:txBody>
          <a:bodyPr/>
          <a:lstStyle/>
          <a:p>
            <a:pPr lvl="0"/>
            <a:r>
              <a:rPr lang="es-ES" sz="2800" dirty="0"/>
              <a:t>Grupos étnicos</a:t>
            </a:r>
            <a:endParaRPr lang="es-CO" sz="2800" dirty="0"/>
          </a:p>
          <a:p>
            <a:pPr lvl="0"/>
            <a:r>
              <a:rPr lang="es-MX" sz="2800" dirty="0"/>
              <a:t>Víctimas del conflicto armado</a:t>
            </a:r>
            <a:endParaRPr lang="es-CO" sz="2800" dirty="0"/>
          </a:p>
          <a:p>
            <a:pPr lvl="0"/>
            <a:r>
              <a:rPr lang="es-MX" sz="2800" dirty="0"/>
              <a:t>Personas campesinas y rurales</a:t>
            </a:r>
            <a:endParaRPr lang="es-CO" sz="2800" dirty="0"/>
          </a:p>
          <a:p>
            <a:pPr lvl="0"/>
            <a:r>
              <a:rPr lang="es-MX" sz="2800" dirty="0"/>
              <a:t>Personas de sectores Lgbti</a:t>
            </a:r>
            <a:endParaRPr lang="es-CO" sz="2800" dirty="0"/>
          </a:p>
          <a:p>
            <a:pPr lvl="0"/>
            <a:r>
              <a:rPr lang="es-MX" sz="2800" dirty="0"/>
              <a:t>Mujeres</a:t>
            </a:r>
            <a:endParaRPr lang="es-CO" sz="2800" dirty="0"/>
          </a:p>
          <a:p>
            <a:pPr lvl="0"/>
            <a:r>
              <a:rPr lang="es-MX" sz="2800" dirty="0"/>
              <a:t>Población migrante</a:t>
            </a:r>
            <a:endParaRPr lang="es-CO" sz="2800" dirty="0"/>
          </a:p>
        </p:txBody>
      </p:sp>
      <p:sp>
        <p:nvSpPr>
          <p:cNvPr id="17" name="AutoShape 2" descr="Medcor Policlínico">
            <a:extLst>
              <a:ext uri="{FF2B5EF4-FFF2-40B4-BE49-F238E27FC236}">
                <a16:creationId xmlns:a16="http://schemas.microsoft.com/office/drawing/2014/main" id="{3012EAFC-0049-4220-82EC-20A5313E41AB}"/>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18" name="Picture 8" descr="Grupo de manos en un círculo de personas multiculturales diversas. Concepto de equipo o comunidad. Diversidad de personas en las redes sociales. Personas de diferentes culturas raciales y grupos étnicos">
            <a:extLst>
              <a:ext uri="{FF2B5EF4-FFF2-40B4-BE49-F238E27FC236}">
                <a16:creationId xmlns:a16="http://schemas.microsoft.com/office/drawing/2014/main" id="{363C6B65-8448-4B33-B921-3D503D9FFAD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b="10051"/>
          <a:stretch/>
        </p:blipFill>
        <p:spPr bwMode="auto">
          <a:xfrm>
            <a:off x="785916" y="2999873"/>
            <a:ext cx="2107982" cy="1556084"/>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127213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1760141" y="2510538"/>
            <a:ext cx="8671718" cy="2116326"/>
          </a:xfrm>
        </p:spPr>
        <p:txBody>
          <a:bodyPr/>
          <a:lstStyle/>
          <a:p>
            <a:r>
              <a:rPr lang="es-ES" sz="6600" dirty="0">
                <a:solidFill>
                  <a:schemeClr val="bg1"/>
                </a:solidFill>
                <a:latin typeface="Calibri" panose="020F0502020204030204" pitchFamily="34" charset="0"/>
                <a:cs typeface="Calibri" panose="020F0502020204030204" pitchFamily="34" charset="0"/>
              </a:rPr>
              <a:t>Protocolos de Atención Preferencial </a:t>
            </a:r>
          </a:p>
        </p:txBody>
      </p:sp>
    </p:spTree>
    <p:extLst>
      <p:ext uri="{BB962C8B-B14F-4D97-AF65-F5344CB8AC3E}">
        <p14:creationId xmlns:p14="http://schemas.microsoft.com/office/powerpoint/2010/main" val="957436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927734" y="1804347"/>
            <a:ext cx="9102091" cy="3920178"/>
          </a:xfrm>
        </p:spPr>
        <p:txBody>
          <a:bodyPr/>
          <a:lstStyle/>
          <a:p>
            <a:pPr marL="0" indent="0" algn="ctr" rtl="0">
              <a:spcBef>
                <a:spcPts val="0"/>
              </a:spcBef>
              <a:spcAft>
                <a:spcPts val="0"/>
              </a:spcAft>
              <a:buNone/>
            </a:pPr>
            <a:r>
              <a:rPr lang="es-MX" sz="2800" b="0" i="0" u="none" strike="noStrike" dirty="0">
                <a:solidFill>
                  <a:srgbClr val="000000"/>
                </a:solidFill>
                <a:effectLst/>
                <a:latin typeface="Calibri" panose="020F0502020204030204" pitchFamily="34" charset="0"/>
              </a:rPr>
              <a:t>En armonía con la Ley 1437 de 2011, del Congreso de Colombia</a:t>
            </a:r>
            <a:r>
              <a:rPr lang="es-MX" sz="2800" b="1" i="0" u="none" strike="noStrike" dirty="0">
                <a:solidFill>
                  <a:srgbClr val="333333"/>
                </a:solidFill>
                <a:effectLst/>
                <a:latin typeface="Calibri" panose="020F0502020204030204" pitchFamily="34" charset="0"/>
              </a:rPr>
              <a:t> </a:t>
            </a:r>
            <a:r>
              <a:rPr lang="es-MX" sz="2800" b="0" i="0" u="none" strike="noStrike" dirty="0">
                <a:solidFill>
                  <a:srgbClr val="000000"/>
                </a:solidFill>
                <a:effectLst/>
                <a:latin typeface="Calibri" panose="020F0502020204030204" pitchFamily="34" charset="0"/>
              </a:rPr>
              <a:t>en su numeral 6° del artículo 5°, </a:t>
            </a:r>
            <a:r>
              <a:rPr lang="es-MX" sz="2800" b="1" i="0" u="none" strike="noStrike" dirty="0">
                <a:solidFill>
                  <a:srgbClr val="000000"/>
                </a:solidFill>
                <a:effectLst/>
                <a:latin typeface="Calibri" panose="020F0502020204030204" pitchFamily="34" charset="0"/>
              </a:rPr>
              <a:t>el servicio preferencial o especial es aquel que se brinda en situaciones particulares</a:t>
            </a:r>
            <a:r>
              <a:rPr lang="es-MX" sz="2800" b="0" i="0" u="none" strike="noStrike" dirty="0">
                <a:solidFill>
                  <a:srgbClr val="000000"/>
                </a:solidFill>
                <a:effectLst/>
                <a:latin typeface="Calibri" panose="020F0502020204030204" pitchFamily="34" charset="0"/>
              </a:rPr>
              <a:t> para facilitar el </a:t>
            </a:r>
            <a:r>
              <a:rPr lang="es-MX" sz="2800" b="1" i="0" u="none" strike="noStrike" dirty="0">
                <a:solidFill>
                  <a:srgbClr val="000000"/>
                </a:solidFill>
                <a:effectLst/>
                <a:latin typeface="Calibri" panose="020F0502020204030204" pitchFamily="34" charset="0"/>
              </a:rPr>
              <a:t>acceso a los servicios </a:t>
            </a:r>
            <a:r>
              <a:rPr lang="es-MX" sz="2800" b="0" i="0" u="none" strike="noStrike" dirty="0">
                <a:solidFill>
                  <a:srgbClr val="000000"/>
                </a:solidFill>
                <a:effectLst/>
                <a:latin typeface="Calibri" panose="020F0502020204030204" pitchFamily="34" charset="0"/>
              </a:rPr>
              <a:t>que ofrece la Administración Distrital a todas aquellas personas que por sus </a:t>
            </a:r>
            <a:r>
              <a:rPr lang="es-MX" sz="2800" b="1" i="0" u="none" strike="noStrike" dirty="0">
                <a:solidFill>
                  <a:srgbClr val="000000"/>
                </a:solidFill>
                <a:effectLst/>
                <a:latin typeface="Calibri" panose="020F0502020204030204" pitchFamily="34" charset="0"/>
              </a:rPr>
              <a:t>características físicas o sensoriales requieran de una atención preferente</a:t>
            </a:r>
            <a:r>
              <a:rPr lang="es-MX" sz="2800" b="0" i="0" u="none" strike="noStrike" dirty="0">
                <a:solidFill>
                  <a:srgbClr val="000000"/>
                </a:solidFill>
                <a:effectLst/>
                <a:latin typeface="Calibri" panose="020F0502020204030204" pitchFamily="34" charset="0"/>
              </a:rPr>
              <a:t>, de acuerdo con los lineamientos de política y normatividad existente relacionada con el tema.</a:t>
            </a:r>
          </a:p>
          <a:p>
            <a:pPr marL="0" indent="0" algn="just" rtl="0">
              <a:spcBef>
                <a:spcPts val="0"/>
              </a:spcBef>
              <a:spcAft>
                <a:spcPts val="0"/>
              </a:spcAft>
              <a:buNone/>
            </a:pPr>
            <a:endParaRPr lang="es-MX" sz="2800" b="0" i="0" u="none" strike="noStrike" dirty="0">
              <a:solidFill>
                <a:srgbClr val="000000"/>
              </a:solidFill>
              <a:effectLst/>
              <a:latin typeface="Calibri" panose="020F0502020204030204" pitchFamily="34" charset="0"/>
            </a:endParaRPr>
          </a:p>
          <a:p>
            <a:pPr marL="0" indent="0">
              <a:buNone/>
            </a:pPr>
            <a:endParaRPr lang="es-MX" sz="1200" b="0" i="0" u="none" strike="noStrike" dirty="0">
              <a:solidFill>
                <a:srgbClr val="000000"/>
              </a:solidFill>
              <a:effectLst/>
              <a:latin typeface="Noto Sans Symbols"/>
            </a:endParaRPr>
          </a:p>
        </p:txBody>
      </p:sp>
      <p:sp>
        <p:nvSpPr>
          <p:cNvPr id="4" name="Marcador de texto 1">
            <a:extLst>
              <a:ext uri="{FF2B5EF4-FFF2-40B4-BE49-F238E27FC236}">
                <a16:creationId xmlns:a16="http://schemas.microsoft.com/office/drawing/2014/main" id="{D5A09DC5-D5F6-4D65-ADA8-9C0FDEE1D771}"/>
              </a:ext>
            </a:extLst>
          </p:cNvPr>
          <p:cNvSpPr>
            <a:spLocks noGrp="1"/>
          </p:cNvSpPr>
          <p:nvPr>
            <p:ph type="body" sz="quarter" idx="10"/>
          </p:nvPr>
        </p:nvSpPr>
        <p:spPr>
          <a:xfrm>
            <a:off x="325093" y="432110"/>
            <a:ext cx="5694707" cy="929965"/>
          </a:xfrm>
        </p:spPr>
        <p:txBody>
          <a:bodyPr/>
          <a:lstStyle/>
          <a:p>
            <a:r>
              <a:rPr lang="es-ES" sz="2800" dirty="0"/>
              <a:t>Atención Preferencial… </a:t>
            </a:r>
            <a:endParaRPr lang="es-CO" sz="2800" dirty="0"/>
          </a:p>
        </p:txBody>
      </p:sp>
    </p:spTree>
    <p:extLst>
      <p:ext uri="{BB962C8B-B14F-4D97-AF65-F5344CB8AC3E}">
        <p14:creationId xmlns:p14="http://schemas.microsoft.com/office/powerpoint/2010/main" val="1475998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556259" y="1075047"/>
            <a:ext cx="9768841" cy="5554353"/>
          </a:xfrm>
        </p:spPr>
        <p:txBody>
          <a:bodyPr/>
          <a:lstStyle/>
          <a:p>
            <a:pPr algn="just" fontAlgn="base"/>
            <a:br>
              <a:rPr lang="es-MX" sz="1000" b="0" dirty="0">
                <a:effectLst/>
              </a:rPr>
            </a:br>
            <a:endParaRPr lang="es-MX" sz="1800" b="0" i="0" u="none" strike="noStrike" dirty="0">
              <a:solidFill>
                <a:srgbClr val="000000"/>
              </a:solidFill>
              <a:effectLst/>
              <a:latin typeface="Noto Sans Symbols"/>
            </a:endParaRPr>
          </a:p>
          <a:p>
            <a:pPr algn="just" fontAlgn="base">
              <a:buFont typeface="Arial" panose="020B0604020202020204" pitchFamily="34" charset="0"/>
              <a:buChar char="•"/>
            </a:pPr>
            <a:r>
              <a:rPr lang="es-MX" sz="2400" b="1" i="1" u="none" strike="noStrike" dirty="0">
                <a:solidFill>
                  <a:srgbClr val="000000"/>
                </a:solidFill>
                <a:effectLst/>
                <a:latin typeface="Calibri" panose="020F0502020204030204" pitchFamily="34" charset="0"/>
              </a:rPr>
              <a:t>Atención prioritaria:</a:t>
            </a:r>
            <a:r>
              <a:rPr lang="es-MX" sz="2400" b="1" i="0" u="none" strike="noStrike" dirty="0">
                <a:solidFill>
                  <a:srgbClr val="000000"/>
                </a:solidFill>
                <a:effectLst/>
                <a:latin typeface="Calibri" panose="020F0502020204030204" pitchFamily="34" charset="0"/>
              </a:rPr>
              <a:t> </a:t>
            </a:r>
            <a:r>
              <a:rPr lang="es-MX" sz="1800" b="0" i="0" u="none" strike="noStrike" dirty="0">
                <a:solidFill>
                  <a:srgbClr val="000000"/>
                </a:solidFill>
                <a:effectLst/>
                <a:latin typeface="Calibri" panose="020F0502020204030204" pitchFamily="34" charset="0"/>
              </a:rPr>
              <a:t>Es aquel turno de atención que se asigna a las personas que hacen parte de uno de los grupos poblacionales que por sus características requieren recibir atención con prioridad.</a:t>
            </a:r>
            <a:endParaRPr lang="es-MX" sz="18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endParaRPr lang="es-MX" sz="1800" b="0" i="1" u="none" strike="noStrike" dirty="0">
              <a:solidFill>
                <a:srgbClr val="000000"/>
              </a:solidFill>
              <a:effectLst/>
              <a:latin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2400" b="1" i="1" u="none" strike="noStrike" dirty="0">
                <a:solidFill>
                  <a:srgbClr val="000000"/>
                </a:solidFill>
                <a:effectLst/>
                <a:latin typeface="Calibri" panose="020F0502020204030204" pitchFamily="34" charset="0"/>
              </a:rPr>
              <a:t>Fila prioritaria:</a:t>
            </a:r>
            <a:r>
              <a:rPr lang="es-MX" sz="2400" b="1" i="0" u="none" strike="noStrike" dirty="0">
                <a:solidFill>
                  <a:srgbClr val="000000"/>
                </a:solidFill>
                <a:effectLst/>
                <a:latin typeface="Calibri" panose="020F0502020204030204" pitchFamily="34" charset="0"/>
              </a:rPr>
              <a:t> </a:t>
            </a:r>
            <a:r>
              <a:rPr lang="es-MX" sz="1800" b="0" i="0" u="none" strike="noStrike" dirty="0">
                <a:solidFill>
                  <a:srgbClr val="000000"/>
                </a:solidFill>
                <a:effectLst/>
                <a:latin typeface="Calibri" panose="020F0502020204030204" pitchFamily="34" charset="0"/>
              </a:rPr>
              <a:t>Fila exclusiva para las personas que hacen parte de uno de los grupos poblacionales que por sus características requieren recibir atención con prioridad.</a:t>
            </a:r>
          </a:p>
          <a:p>
            <a:pPr algn="just" rtl="0" fontAlgn="base">
              <a:spcBef>
                <a:spcPts val="0"/>
              </a:spcBef>
              <a:spcAft>
                <a:spcPts val="0"/>
              </a:spcAft>
              <a:buFont typeface="Arial" panose="020B0604020202020204" pitchFamily="34" charset="0"/>
              <a:buChar char="•"/>
            </a:pPr>
            <a:endParaRPr lang="es-MX" dirty="0">
              <a:solidFill>
                <a:srgbClr val="000000"/>
              </a:solidFill>
              <a:latin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sz="18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r>
              <a:rPr lang="es-MX" sz="2400" b="1" i="1" u="none" strike="noStrike" dirty="0">
                <a:solidFill>
                  <a:srgbClr val="000000"/>
                </a:solidFill>
                <a:effectLst/>
                <a:latin typeface="Calibri" panose="020F0502020204030204" pitchFamily="34" charset="0"/>
              </a:rPr>
              <a:t>Silla prioritaria</a:t>
            </a:r>
            <a:r>
              <a:rPr lang="es-MX" sz="2400" b="1" i="0" u="none" strike="noStrike" dirty="0">
                <a:solidFill>
                  <a:srgbClr val="000000"/>
                </a:solidFill>
                <a:effectLst/>
                <a:latin typeface="Calibri" panose="020F0502020204030204" pitchFamily="34" charset="0"/>
              </a:rPr>
              <a:t>: </a:t>
            </a:r>
            <a:r>
              <a:rPr lang="es-MX" sz="1800" b="0" i="0" u="none" strike="noStrike" dirty="0">
                <a:solidFill>
                  <a:srgbClr val="000000"/>
                </a:solidFill>
                <a:effectLst/>
                <a:latin typeface="Calibri" panose="020F0502020204030204" pitchFamily="34" charset="0"/>
              </a:rPr>
              <a:t>Sillas en la sala de espera destinadas al uso de las personas que hacen parte de uno de los grupos poblacionales que por sus características requieren recibir atención con prioridad.</a:t>
            </a:r>
            <a:endParaRPr lang="es-MX" sz="1800" b="0" i="0" u="none" strike="noStrike" dirty="0">
              <a:solidFill>
                <a:srgbClr val="000000"/>
              </a:solidFill>
              <a:effectLst/>
              <a:latin typeface="Noto Sans Symbols"/>
            </a:endParaRPr>
          </a:p>
          <a:p>
            <a:pPr marL="0" indent="0" algn="just" rtl="0">
              <a:spcBef>
                <a:spcPts val="0"/>
              </a:spcBef>
              <a:spcAft>
                <a:spcPts val="0"/>
              </a:spcAft>
              <a:buNone/>
            </a:pPr>
            <a:endParaRPr lang="es-MX" sz="1000" b="0" dirty="0">
              <a:effectLst/>
            </a:endParaRPr>
          </a:p>
          <a:p>
            <a:pPr marL="0" indent="0" algn="just" rtl="0">
              <a:spcBef>
                <a:spcPts val="0"/>
              </a:spcBef>
              <a:spcAft>
                <a:spcPts val="0"/>
              </a:spcAft>
              <a:buNone/>
            </a:pPr>
            <a:endParaRPr lang="es-MX" sz="1000" dirty="0"/>
          </a:p>
          <a:p>
            <a:pPr marL="0" indent="0" algn="just" rtl="0">
              <a:spcBef>
                <a:spcPts val="0"/>
              </a:spcBef>
              <a:spcAft>
                <a:spcPts val="0"/>
              </a:spcAft>
              <a:buNone/>
            </a:pPr>
            <a:br>
              <a:rPr lang="es-MX" sz="1000" b="0" dirty="0">
                <a:effectLst/>
              </a:rPr>
            </a:br>
            <a:r>
              <a:rPr lang="es-MX" sz="1800" b="0" i="0" u="none" strike="noStrike" dirty="0">
                <a:solidFill>
                  <a:srgbClr val="000000"/>
                </a:solidFill>
                <a:effectLst/>
                <a:latin typeface="Calibri" panose="020F0502020204030204" pitchFamily="34" charset="0"/>
              </a:rPr>
              <a:t>Se recomienda que la primera o primeras filas de sillas cercanas a los módulos de atención se destinen a los grupos poblacionales establecidos, las cuales deberán identificarse con diferente color o señalización correspondiente. Y, cuando las sillas prioritarias se ocupen, se deben ceder las otras sillas a los grupos poblacionales definidos.</a:t>
            </a:r>
            <a:endParaRPr lang="es-MX" sz="1000" b="0" dirty="0">
              <a:effectLst/>
            </a:endParaRPr>
          </a:p>
          <a:p>
            <a:pPr marL="0" indent="0">
              <a:buNone/>
            </a:pPr>
            <a:endParaRPr lang="es-MX" sz="1000" b="0" i="0" u="none" strike="noStrike" dirty="0">
              <a:solidFill>
                <a:srgbClr val="000000"/>
              </a:solidFill>
              <a:effectLst/>
              <a:latin typeface="Noto Sans Symbols"/>
            </a:endParaRPr>
          </a:p>
        </p:txBody>
      </p:sp>
      <p:sp>
        <p:nvSpPr>
          <p:cNvPr id="3" name="Marcador de texto 1">
            <a:extLst>
              <a:ext uri="{FF2B5EF4-FFF2-40B4-BE49-F238E27FC236}">
                <a16:creationId xmlns:a16="http://schemas.microsoft.com/office/drawing/2014/main" id="{8578476F-99B5-437D-A2C0-0BBEBC8BB84D}"/>
              </a:ext>
            </a:extLst>
          </p:cNvPr>
          <p:cNvSpPr>
            <a:spLocks noGrp="1"/>
          </p:cNvSpPr>
          <p:nvPr>
            <p:ph type="body" sz="quarter" idx="10"/>
          </p:nvPr>
        </p:nvSpPr>
        <p:spPr>
          <a:xfrm>
            <a:off x="325093" y="432110"/>
            <a:ext cx="5694707" cy="929965"/>
          </a:xfrm>
        </p:spPr>
        <p:txBody>
          <a:bodyPr/>
          <a:lstStyle/>
          <a:p>
            <a:r>
              <a:rPr lang="es-ES" sz="2800" dirty="0"/>
              <a:t>Atención Preferencial… </a:t>
            </a:r>
            <a:endParaRPr lang="es-CO" sz="2800" dirty="0"/>
          </a:p>
        </p:txBody>
      </p:sp>
    </p:spTree>
    <p:extLst>
      <p:ext uri="{BB962C8B-B14F-4D97-AF65-F5344CB8AC3E}">
        <p14:creationId xmlns:p14="http://schemas.microsoft.com/office/powerpoint/2010/main" val="37807114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1"/>
          </p:nvPr>
        </p:nvSpPr>
        <p:spPr>
          <a:xfrm>
            <a:off x="1623820" y="5091683"/>
            <a:ext cx="4310253" cy="430278"/>
          </a:xfrm>
        </p:spPr>
        <p:txBody>
          <a:bodyPr/>
          <a:lstStyle/>
          <a:p>
            <a:pPr marL="0" indent="0" algn="just" rtl="0" fontAlgn="base">
              <a:spcBef>
                <a:spcPts val="0"/>
              </a:spcBef>
              <a:spcAft>
                <a:spcPts val="0"/>
              </a:spcAft>
              <a:buNone/>
            </a:pPr>
            <a:r>
              <a:rPr lang="es-MX" sz="1400" b="0" i="0" u="none" strike="noStrike" dirty="0">
                <a:solidFill>
                  <a:srgbClr val="0070C0"/>
                </a:solidFill>
                <a:effectLst/>
                <a:latin typeface="Calibri" panose="020F0502020204030204" pitchFamily="34" charset="0"/>
              </a:rPr>
              <a:t>https://www.youtube.com/watch?v=ZQe4Q2aw_X4</a:t>
            </a:r>
            <a:endParaRPr lang="es-MX" sz="1400" b="0" i="0" u="none" strike="noStrike" dirty="0">
              <a:solidFill>
                <a:srgbClr val="0070C0"/>
              </a:solidFill>
              <a:effectLst/>
              <a:latin typeface="Noto Sans Symbols"/>
            </a:endParaRPr>
          </a:p>
        </p:txBody>
      </p:sp>
      <p:pic>
        <p:nvPicPr>
          <p:cNvPr id="7" name="Imagen 6">
            <a:extLst>
              <a:ext uri="{FF2B5EF4-FFF2-40B4-BE49-F238E27FC236}">
                <a16:creationId xmlns:a16="http://schemas.microsoft.com/office/drawing/2014/main" id="{8335B481-2328-4495-9D23-314084EE0F21}"/>
              </a:ext>
            </a:extLst>
          </p:cNvPr>
          <p:cNvPicPr>
            <a:picLocks noChangeAspect="1"/>
          </p:cNvPicPr>
          <p:nvPr/>
        </p:nvPicPr>
        <p:blipFill>
          <a:blip r:embed="rId2"/>
          <a:stretch>
            <a:fillRect/>
          </a:stretch>
        </p:blipFill>
        <p:spPr>
          <a:xfrm>
            <a:off x="1230481" y="2071878"/>
            <a:ext cx="5096933" cy="2867025"/>
          </a:xfrm>
          <a:prstGeom prst="rect">
            <a:avLst/>
          </a:prstGeom>
        </p:spPr>
      </p:pic>
      <p:sp>
        <p:nvSpPr>
          <p:cNvPr id="11" name="Título 3">
            <a:extLst>
              <a:ext uri="{FF2B5EF4-FFF2-40B4-BE49-F238E27FC236}">
                <a16:creationId xmlns:a16="http://schemas.microsoft.com/office/drawing/2014/main" id="{15EC82C4-EA11-4707-A229-26754A90E209}"/>
              </a:ext>
            </a:extLst>
          </p:cNvPr>
          <p:cNvSpPr txBox="1">
            <a:spLocks/>
          </p:cNvSpPr>
          <p:nvPr/>
        </p:nvSpPr>
        <p:spPr>
          <a:xfrm>
            <a:off x="7014943" y="2535904"/>
            <a:ext cx="4246274" cy="193897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342900" indent="-342900">
              <a:buFontTx/>
              <a:buChar char="-"/>
            </a:pPr>
            <a:r>
              <a:rPr lang="es-ES" sz="2800" dirty="0">
                <a:latin typeface="Calibri" panose="020F0502020204030204" pitchFamily="34" charset="0"/>
                <a:cs typeface="Calibri" panose="020F0502020204030204" pitchFamily="34" charset="0"/>
              </a:rPr>
              <a:t>¿Qué podemos aprender del video ?</a:t>
            </a:r>
          </a:p>
        </p:txBody>
      </p:sp>
      <p:sp>
        <p:nvSpPr>
          <p:cNvPr id="12" name="Título 3">
            <a:extLst>
              <a:ext uri="{FF2B5EF4-FFF2-40B4-BE49-F238E27FC236}">
                <a16:creationId xmlns:a16="http://schemas.microsoft.com/office/drawing/2014/main" id="{3DA766B4-B355-4FDD-A311-CCFBAEA012C5}"/>
              </a:ext>
            </a:extLst>
          </p:cNvPr>
          <p:cNvSpPr txBox="1">
            <a:spLocks/>
          </p:cNvSpPr>
          <p:nvPr/>
        </p:nvSpPr>
        <p:spPr>
          <a:xfrm>
            <a:off x="3895332" y="339123"/>
            <a:ext cx="4401336" cy="15799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4800" b="1" dirty="0">
                <a:latin typeface="Calibri" panose="020F0502020204030204" pitchFamily="34" charset="0"/>
                <a:cs typeface="Calibri" panose="020F0502020204030204" pitchFamily="34" charset="0"/>
              </a:rPr>
              <a:t>Meditemos…</a:t>
            </a:r>
          </a:p>
        </p:txBody>
      </p:sp>
    </p:spTree>
    <p:extLst>
      <p:ext uri="{BB962C8B-B14F-4D97-AF65-F5344CB8AC3E}">
        <p14:creationId xmlns:p14="http://schemas.microsoft.com/office/powerpoint/2010/main" val="16119252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592631" y="234480"/>
            <a:ext cx="9684845" cy="1062037"/>
          </a:xfrm>
        </p:spPr>
        <p:txBody>
          <a:bodyPr/>
          <a:lstStyle/>
          <a:p>
            <a:pPr algn="ctr"/>
            <a:r>
              <a:rPr lang="es-ES" sz="5400" dirty="0"/>
              <a:t>Personas mayores</a:t>
            </a:r>
            <a:endParaRPr lang="es-CO" sz="5400" dirty="0"/>
          </a:p>
        </p:txBody>
      </p:sp>
      <p:pic>
        <p:nvPicPr>
          <p:cNvPr id="12" name="Imagen 11">
            <a:extLst>
              <a:ext uri="{FF2B5EF4-FFF2-40B4-BE49-F238E27FC236}">
                <a16:creationId xmlns:a16="http://schemas.microsoft.com/office/drawing/2014/main" id="{11CEE312-D9E8-4E6C-A7B8-C819FF30E571}"/>
              </a:ext>
            </a:extLst>
          </p:cNvPr>
          <p:cNvPicPr>
            <a:picLocks noChangeAspect="1"/>
          </p:cNvPicPr>
          <p:nvPr/>
        </p:nvPicPr>
        <p:blipFill>
          <a:blip r:embed="rId2"/>
          <a:stretch>
            <a:fillRect/>
          </a:stretch>
        </p:blipFill>
        <p:spPr>
          <a:xfrm>
            <a:off x="2904288" y="1033783"/>
            <a:ext cx="5087187" cy="2395217"/>
          </a:xfrm>
          <a:prstGeom prst="rect">
            <a:avLst/>
          </a:prstGeom>
          <a:ln>
            <a:noFill/>
          </a:ln>
          <a:effectLst>
            <a:softEdge rad="112500"/>
          </a:effectLst>
        </p:spPr>
      </p:pic>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592631" y="3358308"/>
            <a:ext cx="9684845" cy="3433018"/>
          </a:xfrm>
        </p:spPr>
        <p:txBody>
          <a:bodyPr/>
          <a:lstStyle/>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Utilice la expresión </a:t>
            </a:r>
            <a:r>
              <a:rPr lang="es-MX" sz="1400" b="1" i="1" u="none" strike="noStrike" dirty="0">
                <a:solidFill>
                  <a:srgbClr val="000000"/>
                </a:solidFill>
                <a:effectLst/>
                <a:latin typeface="Calibri" panose="020F0502020204030204" pitchFamily="34" charset="0"/>
                <a:cs typeface="Calibri" panose="020F0502020204030204" pitchFamily="34" charset="0"/>
              </a:rPr>
              <a:t>persona mayor</a:t>
            </a:r>
            <a:r>
              <a:rPr lang="es-MX" sz="1400" b="0" i="0" u="none" strike="noStrike" dirty="0">
                <a:solidFill>
                  <a:srgbClr val="000000"/>
                </a:solidFill>
                <a:effectLst/>
                <a:latin typeface="Calibri" panose="020F0502020204030204" pitchFamily="34" charset="0"/>
                <a:cs typeface="Calibri" panose="020F0502020204030204" pitchFamily="34" charset="0"/>
              </a:rPr>
              <a:t>, conforme se enuncia en la Convención Interamericana sobre la Protección de los Derechos Humanos de las Personas Mayores – CIPDHPM. </a:t>
            </a:r>
          </a:p>
          <a:p>
            <a:pPr algn="just" fontAlgn="base">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Llámele por su nombre, con lenguaje respetuoso y evitando expresiones como: "mamá", “mamita”, "adulto mayor", "persona de la tercera edad", "abuela", "abuelo", "abuelitos", "abuelitas", expresiones paternalistas o maternalistas o diminutivos que los infantilice.</a:t>
            </a:r>
          </a:p>
          <a:p>
            <a:pPr algn="just" fontAlgn="base">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Priorice su ingreso a la fila preferente y escúcheles atentamente para identificar la mejor manera de atenderles.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Entregue por escrito información sobre fechas y lugares para recibir respuestas o realizar trámites posteriores, de ser necesario. Escriba en letra legible y cuando se requiera utilice un tamaño grande. Confirme que la información entregada ha sido comprendida.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No asocie las dificultades físicas que puedan tener las personas mayores, con su nivel de desarrollo mental y cognitivo</a:t>
            </a:r>
            <a:r>
              <a:rPr lang="es-MX" sz="1400" dirty="0">
                <a:solidFill>
                  <a:srgbClr val="000000"/>
                </a:solidFill>
                <a:latin typeface="Calibri" panose="020F0502020204030204" pitchFamily="34" charset="0"/>
                <a:cs typeface="Calibri" panose="020F0502020204030204" pitchFamily="34" charset="0"/>
              </a:rPr>
              <a:t>, y e</a:t>
            </a:r>
            <a:r>
              <a:rPr lang="es-MX" sz="1400" b="0" i="0" u="none" strike="noStrike" dirty="0">
                <a:solidFill>
                  <a:srgbClr val="000000"/>
                </a:solidFill>
                <a:effectLst/>
                <a:latin typeface="Calibri" panose="020F0502020204030204" pitchFamily="34" charset="0"/>
                <a:cs typeface="Calibri" panose="020F0502020204030204" pitchFamily="34" charset="0"/>
              </a:rPr>
              <a:t>vite el proteccionismo excesivo.</a:t>
            </a:r>
          </a:p>
        </p:txBody>
      </p:sp>
    </p:spTree>
    <p:extLst>
      <p:ext uri="{BB962C8B-B14F-4D97-AF65-F5344CB8AC3E}">
        <p14:creationId xmlns:p14="http://schemas.microsoft.com/office/powerpoint/2010/main" val="4246285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13 Grupo">
            <a:extLst>
              <a:ext uri="{FF2B5EF4-FFF2-40B4-BE49-F238E27FC236}">
                <a16:creationId xmlns:a16="http://schemas.microsoft.com/office/drawing/2014/main" id="{3844D445-3C51-4315-810F-38862147C087}"/>
              </a:ext>
            </a:extLst>
          </p:cNvPr>
          <p:cNvGrpSpPr/>
          <p:nvPr/>
        </p:nvGrpSpPr>
        <p:grpSpPr>
          <a:xfrm>
            <a:off x="6196521" y="4988989"/>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102768B5-C839-4C9D-BC81-2270DD6B49B7}"/>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2F1B5F44-3861-4E1B-AE00-123C7457F925}"/>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356438" y="3482460"/>
            <a:ext cx="72866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El servicio a la ciudadanía es responsabilidad de …</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563835" y="5107654"/>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De todo (a) ciudadano (a) en general</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816526"/>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De todas las personas servidoras públicas de manera compartida</a:t>
            </a:r>
          </a:p>
        </p:txBody>
      </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7127380" y="5030653"/>
            <a:ext cx="40764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De la dependencia de Servicio a la Ciudadanía de cada entidad exclusivamente</a:t>
            </a:r>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541858" y="5903151"/>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De la Secretaría General únicamente  </a:t>
            </a:r>
          </a:p>
        </p:txBody>
      </p:sp>
    </p:spTree>
    <p:extLst>
      <p:ext uri="{BB962C8B-B14F-4D97-AF65-F5344CB8AC3E}">
        <p14:creationId xmlns:p14="http://schemas.microsoft.com/office/powerpoint/2010/main" val="76379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647419" y="260660"/>
            <a:ext cx="9973567" cy="1062037"/>
          </a:xfrm>
        </p:spPr>
        <p:txBody>
          <a:bodyPr/>
          <a:lstStyle/>
          <a:p>
            <a:pPr algn="ctr"/>
            <a:r>
              <a:rPr lang="es-ES" sz="5400" dirty="0"/>
              <a:t>Personas con discapacidad</a:t>
            </a:r>
          </a:p>
          <a:p>
            <a:endParaRPr lang="es-ES" sz="5400" dirty="0"/>
          </a:p>
        </p:txBody>
      </p:sp>
      <p:sp>
        <p:nvSpPr>
          <p:cNvPr id="5" name="Marcador de texto 4"/>
          <p:cNvSpPr>
            <a:spLocks noGrp="1"/>
          </p:cNvSpPr>
          <p:nvPr>
            <p:ph type="body" sz="quarter" idx="11"/>
          </p:nvPr>
        </p:nvSpPr>
        <p:spPr>
          <a:xfrm>
            <a:off x="4555409" y="1824904"/>
            <a:ext cx="6036392" cy="3684442"/>
          </a:xfrm>
        </p:spPr>
        <p:txBody>
          <a:bodyPr/>
          <a:lstStyle/>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Utilice la expresión p</a:t>
            </a:r>
            <a:r>
              <a:rPr lang="es-MX" sz="1400" b="1" i="0" u="none" strike="noStrike" dirty="0">
                <a:solidFill>
                  <a:srgbClr val="000000"/>
                </a:solidFill>
                <a:effectLst/>
                <a:latin typeface="Calibri" panose="020F0502020204030204" pitchFamily="34" charset="0"/>
                <a:cs typeface="Calibri" panose="020F0502020204030204" pitchFamily="34" charset="0"/>
              </a:rPr>
              <a:t>ersonas con discapacidad </a:t>
            </a:r>
            <a:r>
              <a:rPr lang="es-MX" sz="1400" b="0" i="0" u="none" strike="noStrike" dirty="0">
                <a:solidFill>
                  <a:srgbClr val="000000"/>
                </a:solidFill>
                <a:effectLst/>
                <a:latin typeface="Calibri" panose="020F0502020204030204" pitchFamily="34" charset="0"/>
                <a:cs typeface="Calibri" panose="020F0502020204030204" pitchFamily="34" charset="0"/>
              </a:rPr>
              <a:t>y absténgase de usa términos como minusválido, inválido, persona en condición de discapacidad, lisiado u otros que atenten contra sus capacidades.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Inmediatamente la persona entre al punto de atención, contáctele y diríjale a la fila preferencial de asignación de turnos o módulo preferencial.</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Pregúntele a la persona si requiere ayuda para desplazarse por el lugar, y si así es, bríndele el apoyo necesario. Evite el proteccionismo excesivo. </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Bríndele a la persona tiempo suficiente para que informe sus requerimientos.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Si la persona con discapacidad asiste acompañada de cuidador, familiar o acompañante, brinde también retroalimentación a esta persona, siempre teniendo en cuenta incluir a el usuario en la atención, con un trato digno y respetuoso. Confirme si la información que le proporcionó fue comprendida.</a:t>
            </a:r>
          </a:p>
          <a:p>
            <a:pPr marL="0" indent="0" algn="just" rtl="0" fontAlgn="base">
              <a:spcBef>
                <a:spcPts val="0"/>
              </a:spcBef>
              <a:spcAft>
                <a:spcPts val="0"/>
              </a:spcAft>
              <a:buNone/>
            </a:pPr>
            <a:endParaRPr lang="es-MX" sz="1400" b="0" i="0" u="none" strike="noStrike" dirty="0">
              <a:solidFill>
                <a:srgbClr val="000000"/>
              </a:solidFill>
              <a:effectLst/>
              <a:latin typeface="Calibri" panose="020F0502020204030204" pitchFamily="34" charset="0"/>
              <a:cs typeface="Calibri" panose="020F0502020204030204" pitchFamily="34" charset="0"/>
            </a:endParaRPr>
          </a:p>
        </p:txBody>
      </p:sp>
      <p:pic>
        <p:nvPicPr>
          <p:cNvPr id="2" name="Imagen 1">
            <a:extLst>
              <a:ext uri="{FF2B5EF4-FFF2-40B4-BE49-F238E27FC236}">
                <a16:creationId xmlns:a16="http://schemas.microsoft.com/office/drawing/2014/main" id="{003FB244-072F-447B-8533-CCA6CA86FE68}"/>
              </a:ext>
            </a:extLst>
          </p:cNvPr>
          <p:cNvPicPr>
            <a:picLocks noChangeAspect="1"/>
          </p:cNvPicPr>
          <p:nvPr/>
        </p:nvPicPr>
        <p:blipFill rotWithShape="1">
          <a:blip r:embed="rId2"/>
          <a:srcRect l="18719" b="2957"/>
          <a:stretch/>
        </p:blipFill>
        <p:spPr>
          <a:xfrm>
            <a:off x="496555" y="3405635"/>
            <a:ext cx="2244827" cy="2453730"/>
          </a:xfrm>
          <a:prstGeom prst="rect">
            <a:avLst/>
          </a:prstGeom>
          <a:ln>
            <a:noFill/>
          </a:ln>
          <a:effectLst>
            <a:softEdge rad="112500"/>
          </a:effectLst>
        </p:spPr>
      </p:pic>
      <p:pic>
        <p:nvPicPr>
          <p:cNvPr id="3" name="Imagen 2">
            <a:extLst>
              <a:ext uri="{FF2B5EF4-FFF2-40B4-BE49-F238E27FC236}">
                <a16:creationId xmlns:a16="http://schemas.microsoft.com/office/drawing/2014/main" id="{8C0AF811-19EC-465C-85F1-C7610A97CB9A}"/>
              </a:ext>
            </a:extLst>
          </p:cNvPr>
          <p:cNvPicPr>
            <a:picLocks noChangeAspect="1"/>
          </p:cNvPicPr>
          <p:nvPr/>
        </p:nvPicPr>
        <p:blipFill>
          <a:blip r:embed="rId3"/>
          <a:stretch>
            <a:fillRect/>
          </a:stretch>
        </p:blipFill>
        <p:spPr>
          <a:xfrm>
            <a:off x="697257" y="1524061"/>
            <a:ext cx="2758388" cy="1837283"/>
          </a:xfrm>
          <a:prstGeom prst="rect">
            <a:avLst/>
          </a:prstGeom>
          <a:ln>
            <a:noFill/>
          </a:ln>
          <a:effectLst>
            <a:softEdge rad="112500"/>
          </a:effectLst>
        </p:spPr>
      </p:pic>
      <p:pic>
        <p:nvPicPr>
          <p:cNvPr id="2050" name="Picture 2" descr="Image1_E">
            <a:extLst>
              <a:ext uri="{FF2B5EF4-FFF2-40B4-BE49-F238E27FC236}">
                <a16:creationId xmlns:a16="http://schemas.microsoft.com/office/drawing/2014/main" id="{4C47C100-1ADA-4375-AF1A-6D500E06214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466" r="48774" b="721"/>
          <a:stretch/>
        </p:blipFill>
        <p:spPr bwMode="auto">
          <a:xfrm>
            <a:off x="2322170" y="2762013"/>
            <a:ext cx="2107483" cy="257192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534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696567" y="260660"/>
            <a:ext cx="9973567" cy="1062037"/>
          </a:xfrm>
        </p:spPr>
        <p:txBody>
          <a:bodyPr/>
          <a:lstStyle/>
          <a:p>
            <a:pPr algn="ctr"/>
            <a:r>
              <a:rPr lang="es-ES" sz="5400" dirty="0"/>
              <a:t>Niños, niñas y adolescentes</a:t>
            </a:r>
            <a:endParaRPr lang="es-CO" sz="5400" dirty="0"/>
          </a:p>
        </p:txBody>
      </p:sp>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741781" y="1441420"/>
            <a:ext cx="9883140" cy="2473356"/>
          </a:xfrm>
        </p:spPr>
        <p:txBody>
          <a:bodyPr/>
          <a:lstStyle/>
          <a:p>
            <a:pPr algn="just" rtl="0" fontAlgn="base">
              <a:spcBef>
                <a:spcPts val="0"/>
              </a:spcBef>
              <a:spcAft>
                <a:spcPts val="0"/>
              </a:spcAft>
              <a:buFont typeface="Arial" panose="020B0604020202020204" pitchFamily="34" charset="0"/>
              <a:buChar char="•"/>
            </a:pPr>
            <a:r>
              <a:rPr lang="es-MX" sz="1600" b="0" i="0" u="none" strike="noStrike" dirty="0">
                <a:solidFill>
                  <a:srgbClr val="000000"/>
                </a:solidFill>
                <a:effectLst/>
                <a:latin typeface="Calibri" panose="020F0502020204030204" pitchFamily="34" charset="0"/>
                <a:cs typeface="Calibri" panose="020F0502020204030204" pitchFamily="34" charset="0"/>
              </a:rPr>
              <a:t>En todas las situaciones, prima su interés superior y la garantía de los derechos de esta población, por lo que deben recibir atención pertinente y de calidad, aplicando el enfoque diferencial en todas sus intervenciones o atenciones.</a:t>
            </a:r>
          </a:p>
          <a:p>
            <a:pPr algn="just" rtl="0" fontAlgn="base">
              <a:spcBef>
                <a:spcPts val="0"/>
              </a:spcBef>
              <a:spcAft>
                <a:spcPts val="0"/>
              </a:spcAft>
              <a:buFont typeface="Arial" panose="020B0604020202020204" pitchFamily="34" charset="0"/>
              <a:buChar char="•"/>
            </a:pPr>
            <a:endParaRPr lang="es-MX" sz="16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600" b="0" i="0" u="none" strike="noStrike" dirty="0">
                <a:solidFill>
                  <a:srgbClr val="000000"/>
                </a:solidFill>
                <a:effectLst/>
                <a:latin typeface="Calibri" panose="020F0502020204030204" pitchFamily="34" charset="0"/>
                <a:cs typeface="Calibri" panose="020F0502020204030204" pitchFamily="34" charset="0"/>
              </a:rPr>
              <a:t>Evidencie respeto y absténgase de expresiones de rechazo o descalificación por su forma de expresión, grupo étnico, orientación sexual, creencia religiosa, contexto de desarrollo, discapacidad o cualquier otra característica.</a:t>
            </a:r>
          </a:p>
          <a:p>
            <a:pPr algn="just" rtl="0" fontAlgn="base">
              <a:spcBef>
                <a:spcPts val="0"/>
              </a:spcBef>
              <a:spcAft>
                <a:spcPts val="0"/>
              </a:spcAft>
              <a:buFont typeface="Arial" panose="020B0604020202020204" pitchFamily="34" charset="0"/>
              <a:buChar char="•"/>
            </a:pPr>
            <a:endParaRPr lang="es-MX" sz="16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600" b="0" i="0" u="none" strike="noStrike" dirty="0">
                <a:solidFill>
                  <a:srgbClr val="000000"/>
                </a:solidFill>
                <a:effectLst/>
                <a:latin typeface="Calibri" panose="020F0502020204030204" pitchFamily="34" charset="0"/>
                <a:cs typeface="Calibri" panose="020F0502020204030204" pitchFamily="34" charset="0"/>
              </a:rPr>
              <a:t>En ninguna circunstancia debe tener contacto físico, encuentros fuera de los protocolos institucionales o utilizar sus datos personales para fines diferentes a los relacionados con su requerimiento.</a:t>
            </a:r>
          </a:p>
          <a:p>
            <a:pPr marL="0" indent="0">
              <a:buNone/>
            </a:pPr>
            <a:br>
              <a:rPr lang="es-MX" sz="1600" b="0" dirty="0">
                <a:effectLst/>
                <a:latin typeface="Calibri" panose="020F0502020204030204" pitchFamily="34" charset="0"/>
                <a:cs typeface="Calibri" panose="020F0502020204030204" pitchFamily="34" charset="0"/>
              </a:rPr>
            </a:br>
            <a:endParaRPr lang="es-MX" sz="1600" b="0" i="0" u="none" strike="noStrike" dirty="0">
              <a:solidFill>
                <a:srgbClr val="000000"/>
              </a:solidFill>
              <a:effectLst/>
              <a:latin typeface="Calibri" panose="020F0502020204030204" pitchFamily="34" charset="0"/>
              <a:cs typeface="Calibri" panose="020F0502020204030204" pitchFamily="34" charset="0"/>
            </a:endParaRPr>
          </a:p>
        </p:txBody>
      </p:sp>
      <p:pic>
        <p:nvPicPr>
          <p:cNvPr id="3074" name="Picture 2" descr="niña sentada">
            <a:extLst>
              <a:ext uri="{FF2B5EF4-FFF2-40B4-BE49-F238E27FC236}">
                <a16:creationId xmlns:a16="http://schemas.microsoft.com/office/drawing/2014/main" id="{AF6B8B8F-4059-4BD7-8300-093B7C11B9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5833" y="3914776"/>
            <a:ext cx="5935033" cy="256384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06288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314101" y="260660"/>
            <a:ext cx="11164136" cy="1062037"/>
          </a:xfrm>
        </p:spPr>
        <p:txBody>
          <a:bodyPr/>
          <a:lstStyle/>
          <a:p>
            <a:r>
              <a:rPr lang="es-ES" sz="4400" dirty="0"/>
              <a:t>Mujeres en embarazo o con niños en brazos</a:t>
            </a:r>
          </a:p>
          <a:p>
            <a:endParaRPr lang="es-ES" sz="4400" dirty="0"/>
          </a:p>
        </p:txBody>
      </p:sp>
      <p:sp>
        <p:nvSpPr>
          <p:cNvPr id="5" name="Marcador de texto 4"/>
          <p:cNvSpPr>
            <a:spLocks noGrp="1"/>
          </p:cNvSpPr>
          <p:nvPr>
            <p:ph type="body" sz="quarter" idx="11"/>
          </p:nvPr>
        </p:nvSpPr>
        <p:spPr>
          <a:xfrm>
            <a:off x="4438650" y="2004312"/>
            <a:ext cx="5981700" cy="3615730"/>
          </a:xfrm>
        </p:spPr>
        <p:txBody>
          <a:bodyPr/>
          <a:lstStyle/>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Bríndele atención rápida y oportuna.</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Priorice su ingreso a la fila preferente.</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Otórguele turno de corta espera.</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En caso de tener que esperar para recibir el servicio, ubíqueles en la sala de atención preferente o en un espacio donde estén cómodas.</a:t>
            </a:r>
          </a:p>
        </p:txBody>
      </p:sp>
      <p:pic>
        <p:nvPicPr>
          <p:cNvPr id="4098" name="Picture 2" descr="145,314 imágenes, fotos de stock, objetos en 3D y vectores sobre Señal  embarazada | Shutterstock">
            <a:extLst>
              <a:ext uri="{FF2B5EF4-FFF2-40B4-BE49-F238E27FC236}">
                <a16:creationId xmlns:a16="http://schemas.microsoft.com/office/drawing/2014/main" id="{C683CC45-B641-40A0-9FC1-7A6334F5920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2266" r="20872" b="7829"/>
          <a:stretch/>
        </p:blipFill>
        <p:spPr bwMode="auto">
          <a:xfrm>
            <a:off x="743331" y="1785237"/>
            <a:ext cx="3352419" cy="390148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16742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290287" y="565460"/>
            <a:ext cx="11164136" cy="1062037"/>
          </a:xfrm>
        </p:spPr>
        <p:txBody>
          <a:bodyPr/>
          <a:lstStyle/>
          <a:p>
            <a:pPr lvl="0" algn="ctr"/>
            <a:r>
              <a:rPr lang="es-MX" sz="4400" dirty="0"/>
              <a:t>Personas con enfermedades terminales o catastróficas</a:t>
            </a:r>
            <a:endParaRPr lang="es-CO" sz="4400" dirty="0"/>
          </a:p>
          <a:p>
            <a:endParaRPr lang="es-ES" sz="4400" dirty="0"/>
          </a:p>
        </p:txBody>
      </p:sp>
      <p:sp>
        <p:nvSpPr>
          <p:cNvPr id="5" name="Marcador de texto 4"/>
          <p:cNvSpPr>
            <a:spLocks noGrp="1"/>
          </p:cNvSpPr>
          <p:nvPr>
            <p:ph type="body" sz="quarter" idx="11"/>
          </p:nvPr>
        </p:nvSpPr>
        <p:spPr>
          <a:xfrm>
            <a:off x="5276849" y="2557970"/>
            <a:ext cx="4943475" cy="2405763"/>
          </a:xfrm>
        </p:spPr>
        <p:txBody>
          <a:bodyPr/>
          <a:lstStyle/>
          <a:p>
            <a:pPr algn="just" rtl="0" fontAlgn="base">
              <a:spcBef>
                <a:spcPts val="0"/>
              </a:spcBef>
              <a:spcAft>
                <a:spcPts val="0"/>
              </a:spcAft>
              <a:buFont typeface="Arial" panose="020B0604020202020204" pitchFamily="34" charset="0"/>
              <a:buChar char="•"/>
            </a:pPr>
            <a:r>
              <a:rPr lang="es-MX" sz="1800" b="0" i="0" u="none" strike="noStrike" dirty="0">
                <a:solidFill>
                  <a:srgbClr val="000000"/>
                </a:solidFill>
                <a:effectLst/>
                <a:latin typeface="Calibri" panose="020F0502020204030204" pitchFamily="34" charset="0"/>
                <a:cs typeface="Calibri" panose="020F0502020204030204" pitchFamily="34" charset="0"/>
              </a:rPr>
              <a:t>Priorice su servicio y bríndeles la asistencia que demanda su estado de salud.</a:t>
            </a:r>
          </a:p>
          <a:p>
            <a:pPr marL="0" indent="0" algn="just" rtl="0" fontAlgn="base">
              <a:spcBef>
                <a:spcPts val="0"/>
              </a:spcBef>
              <a:spcAft>
                <a:spcPts val="0"/>
              </a:spcAft>
              <a:buNone/>
            </a:pPr>
            <a:endParaRPr lang="es-MX" sz="18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800" b="0" i="0" u="none" strike="noStrike" dirty="0">
                <a:solidFill>
                  <a:srgbClr val="000000"/>
                </a:solidFill>
                <a:effectLst/>
                <a:latin typeface="Calibri" panose="020F0502020204030204" pitchFamily="34" charset="0"/>
                <a:cs typeface="Calibri" panose="020F0502020204030204" pitchFamily="34" charset="0"/>
              </a:rPr>
              <a:t>Proporcione información clara sobre la solicitud de la persona, así como de los diferentes canales por medio de los cuales puede acceder a los servicios</a:t>
            </a:r>
          </a:p>
        </p:txBody>
      </p:sp>
      <p:pic>
        <p:nvPicPr>
          <p:cNvPr id="2" name="Imagen 1">
            <a:extLst>
              <a:ext uri="{FF2B5EF4-FFF2-40B4-BE49-F238E27FC236}">
                <a16:creationId xmlns:a16="http://schemas.microsoft.com/office/drawing/2014/main" id="{48002E01-5B08-4550-9A0A-B39676EE14E0}"/>
              </a:ext>
            </a:extLst>
          </p:cNvPr>
          <p:cNvPicPr>
            <a:picLocks noChangeAspect="1"/>
          </p:cNvPicPr>
          <p:nvPr/>
        </p:nvPicPr>
        <p:blipFill>
          <a:blip r:embed="rId3"/>
          <a:stretch>
            <a:fillRect/>
          </a:stretch>
        </p:blipFill>
        <p:spPr>
          <a:xfrm>
            <a:off x="595883" y="2602862"/>
            <a:ext cx="4117241" cy="2750188"/>
          </a:xfrm>
          <a:prstGeom prst="rect">
            <a:avLst/>
          </a:prstGeom>
          <a:ln>
            <a:noFill/>
          </a:ln>
          <a:effectLst>
            <a:softEdge rad="112500"/>
          </a:effectLst>
        </p:spPr>
      </p:pic>
      <p:sp>
        <p:nvSpPr>
          <p:cNvPr id="6" name="Marcador de texto 4">
            <a:extLst>
              <a:ext uri="{FF2B5EF4-FFF2-40B4-BE49-F238E27FC236}">
                <a16:creationId xmlns:a16="http://schemas.microsoft.com/office/drawing/2014/main" id="{D5B56DDF-B31C-49C7-9107-5DDC86EC21B9}"/>
              </a:ext>
            </a:extLst>
          </p:cNvPr>
          <p:cNvSpPr txBox="1">
            <a:spLocks/>
          </p:cNvSpPr>
          <p:nvPr/>
        </p:nvSpPr>
        <p:spPr>
          <a:xfrm>
            <a:off x="5391149" y="5126235"/>
            <a:ext cx="4943475" cy="1177038"/>
          </a:xfrm>
          <a:prstGeom prst="rect">
            <a:avLst/>
          </a:prstGeom>
        </p:spPr>
        <p:txBody>
          <a:bodyPr vert="horz"/>
          <a:lstStyle>
            <a:defPPr marR="0" lvl="0" algn="l" rtl="0">
              <a:lnSpc>
                <a:spcPct val="100000"/>
              </a:lnSpc>
              <a:spcBef>
                <a:spcPts val="0"/>
              </a:spcBef>
              <a:spcAft>
                <a:spcPts val="0"/>
              </a:spcAft>
            </a:defPPr>
            <a:lvl1pPr marL="285750" marR="0" lvl="0" indent="-285750" algn="l" rtl="0">
              <a:lnSpc>
                <a:spcPct val="100000"/>
              </a:lnSpc>
              <a:spcBef>
                <a:spcPts val="0"/>
              </a:spcBef>
              <a:spcAft>
                <a:spcPts val="0"/>
              </a:spcAft>
              <a:buClr>
                <a:srgbClr val="DB0023"/>
              </a:buClr>
              <a:buSzPct val="181000"/>
              <a:buFont typeface="Arial"/>
              <a:buChar char="•"/>
              <a:defRPr lang="es-ES" sz="1800" b="0" i="0" u="none" strike="noStrike" cap="none" dirty="0">
                <a:solidFill>
                  <a:schemeClr val="dk1"/>
                </a:solidFill>
                <a:latin typeface="Calibri"/>
                <a:ea typeface="Lexend Deca"/>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lnSpc>
                <a:spcPct val="107000"/>
              </a:lnSpc>
              <a:spcAft>
                <a:spcPts val="800"/>
              </a:spcAft>
              <a:buFont typeface="Arial"/>
              <a:buNone/>
            </a:pPr>
            <a:r>
              <a:rPr lang="es-MX" sz="1100" dirty="0">
                <a:latin typeface="Calibri" panose="020F0502020204030204" pitchFamily="34" charset="0"/>
                <a:ea typeface="Calibri" panose="020F0502020204030204" pitchFamily="34" charset="0"/>
                <a:cs typeface="Times New Roman" panose="02020603050405020304" pitchFamily="18" charset="0"/>
              </a:rPr>
              <a:t>Representan una alta complejidad técnica en su manejo, alto costo, baja ocurrencia y bajo costo efectividad en su tratamiento.</a:t>
            </a:r>
          </a:p>
          <a:p>
            <a:pPr marL="0" indent="0">
              <a:lnSpc>
                <a:spcPct val="107000"/>
              </a:lnSpc>
              <a:spcAft>
                <a:spcPts val="800"/>
              </a:spcAft>
              <a:buFont typeface="Arial"/>
              <a:buNone/>
            </a:pPr>
            <a:r>
              <a:rPr lang="es-CO" sz="1100" dirty="0">
                <a:latin typeface="Calibri" panose="020F0502020204030204" pitchFamily="34" charset="0"/>
                <a:ea typeface="Calibri" panose="020F0502020204030204" pitchFamily="34" charset="0"/>
                <a:cs typeface="Times New Roman" panose="02020603050405020304" pitchFamily="18" charset="0"/>
              </a:rPr>
              <a:t>(Malformaciones congénitas de corazón, cáncer, tumor cerebral, insuficiencia renal crónica, trasplante de órganos, secuelas de quemaduras graves, malformaciones arteriovenosas cerebrales, etc.) </a:t>
            </a:r>
            <a:endParaRPr lang="es-MX" sz="1100" dirty="0">
              <a:solidFill>
                <a:srgbClr val="000000"/>
              </a:solidFill>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endParaRPr lang="es-MX"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410938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p:txBody>
          <a:bodyPr/>
          <a:lstStyle/>
          <a:p>
            <a:pPr algn="ctr"/>
            <a:r>
              <a:rPr lang="es-MX" sz="4800" dirty="0"/>
              <a:t>Personas de talla baja</a:t>
            </a:r>
            <a:endParaRPr lang="es-CO" sz="4800" dirty="0"/>
          </a:p>
        </p:txBody>
      </p:sp>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603504" y="3744513"/>
            <a:ext cx="9695156" cy="2831351"/>
          </a:xfrm>
        </p:spPr>
        <p:txBody>
          <a:bodyPr/>
          <a:lstStyle/>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Adapte el módulo de atención quitando obstáculos o ubíquese de forma que la persona esté a una altura adecuada para facilitar la comunicación y mantener contacto visual.</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Camine más lento cuando acompañe a una persona de talla baja, ya que generalmente el andar de su paso será más corto al suyo.</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Nunca le acaricie la cabeza.</a:t>
            </a:r>
          </a:p>
          <a:p>
            <a:pPr algn="just" rtl="0" fontAlgn="base">
              <a:spcBef>
                <a:spcPts val="0"/>
              </a:spcBef>
              <a:spcAft>
                <a:spcPts val="0"/>
              </a:spcAft>
              <a:buFont typeface="Arial" panose="020B0604020202020204" pitchFamily="34" charset="0"/>
              <a:buChar char="•"/>
            </a:pPr>
            <a:endParaRPr lang="es-MX"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b="0" i="0" u="none" strike="noStrike" dirty="0">
                <a:solidFill>
                  <a:srgbClr val="000000"/>
                </a:solidFill>
                <a:effectLst/>
                <a:latin typeface="Calibri" panose="020F0502020204030204" pitchFamily="34" charset="0"/>
                <a:cs typeface="Calibri" panose="020F0502020204030204" pitchFamily="34" charset="0"/>
              </a:rPr>
              <a:t>Trátele según su edad cronológica y no como niños o niñas.</a:t>
            </a:r>
          </a:p>
        </p:txBody>
      </p:sp>
      <p:pic>
        <p:nvPicPr>
          <p:cNvPr id="3" name="Imagen 2">
            <a:extLst>
              <a:ext uri="{FF2B5EF4-FFF2-40B4-BE49-F238E27FC236}">
                <a16:creationId xmlns:a16="http://schemas.microsoft.com/office/drawing/2014/main" id="{BE4E10A7-D9C2-4289-BFFC-3F68B7D113D7}"/>
              </a:ext>
            </a:extLst>
          </p:cNvPr>
          <p:cNvPicPr>
            <a:picLocks noChangeAspect="1"/>
          </p:cNvPicPr>
          <p:nvPr/>
        </p:nvPicPr>
        <p:blipFill>
          <a:blip r:embed="rId2"/>
          <a:stretch>
            <a:fillRect/>
          </a:stretch>
        </p:blipFill>
        <p:spPr>
          <a:xfrm>
            <a:off x="3507485" y="1407848"/>
            <a:ext cx="3770957" cy="2121163"/>
          </a:xfrm>
          <a:prstGeom prst="rect">
            <a:avLst/>
          </a:prstGeom>
          <a:ln>
            <a:noFill/>
          </a:ln>
          <a:effectLst>
            <a:softEdge rad="112500"/>
          </a:effectLst>
        </p:spPr>
      </p:pic>
    </p:spTree>
    <p:extLst>
      <p:ext uri="{BB962C8B-B14F-4D97-AF65-F5344CB8AC3E}">
        <p14:creationId xmlns:p14="http://schemas.microsoft.com/office/powerpoint/2010/main" val="28238190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171226" y="240332"/>
            <a:ext cx="11164136" cy="1062037"/>
          </a:xfrm>
        </p:spPr>
        <p:txBody>
          <a:bodyPr/>
          <a:lstStyle/>
          <a:p>
            <a:pPr lvl="0" algn="ctr"/>
            <a:r>
              <a:rPr lang="es-MX" sz="4400" dirty="0"/>
              <a:t>Personal de la Fuerza Pública</a:t>
            </a:r>
          </a:p>
          <a:p>
            <a:endParaRPr lang="es-ES" sz="4400" dirty="0"/>
          </a:p>
        </p:txBody>
      </p:sp>
      <p:sp>
        <p:nvSpPr>
          <p:cNvPr id="5" name="Marcador de texto 4"/>
          <p:cNvSpPr>
            <a:spLocks noGrp="1"/>
          </p:cNvSpPr>
          <p:nvPr>
            <p:ph type="body" sz="quarter" idx="11"/>
          </p:nvPr>
        </p:nvSpPr>
        <p:spPr>
          <a:xfrm>
            <a:off x="1552575" y="4490797"/>
            <a:ext cx="8001000" cy="2126871"/>
          </a:xfrm>
        </p:spPr>
        <p:txBody>
          <a:bodyPr/>
          <a:lstStyle/>
          <a:p>
            <a:pPr algn="just" rtl="0" fontAlgn="base">
              <a:spcBef>
                <a:spcPts val="0"/>
              </a:spcBef>
              <a:spcAft>
                <a:spcPts val="0"/>
              </a:spcAft>
              <a:buFont typeface="Arial" panose="020B0604020202020204" pitchFamily="34" charset="0"/>
              <a:buChar char="•"/>
            </a:pPr>
            <a:r>
              <a:rPr lang="es-MX" sz="1800" b="0" i="0" u="none" strike="noStrike" dirty="0">
                <a:solidFill>
                  <a:srgbClr val="000000"/>
                </a:solidFill>
                <a:effectLst/>
                <a:latin typeface="Calibri" panose="020F0502020204030204" pitchFamily="34" charset="0"/>
              </a:rPr>
              <a:t>Decreto 428 de 2018, artículo 13, “Beneficios en atención de trámite ante entidades distritales: Las entidades del Distrito brindarán atención preferencial y prioritaria al personal uniformado de la Fuerza Pública que, portando el uniforme, adelante trámites o presente solicitudes, para tal efecto adoptarán las medidas necesarias para su cumplimiento”.</a:t>
            </a:r>
            <a:endParaRPr lang="es-MX" sz="1800" b="0" i="0" u="none" strike="noStrike" dirty="0">
              <a:solidFill>
                <a:srgbClr val="000000"/>
              </a:solidFill>
              <a:effectLst/>
              <a:latin typeface="Noto Sans Symbols"/>
            </a:endParaRPr>
          </a:p>
        </p:txBody>
      </p:sp>
      <p:pic>
        <p:nvPicPr>
          <p:cNvPr id="3" name="Imagen 2">
            <a:extLst>
              <a:ext uri="{FF2B5EF4-FFF2-40B4-BE49-F238E27FC236}">
                <a16:creationId xmlns:a16="http://schemas.microsoft.com/office/drawing/2014/main" id="{C640E6A4-F93C-4001-A962-77B62E0BACCB}"/>
              </a:ext>
            </a:extLst>
          </p:cNvPr>
          <p:cNvPicPr>
            <a:picLocks noChangeAspect="1"/>
          </p:cNvPicPr>
          <p:nvPr/>
        </p:nvPicPr>
        <p:blipFill>
          <a:blip r:embed="rId2"/>
          <a:stretch>
            <a:fillRect/>
          </a:stretch>
        </p:blipFill>
        <p:spPr>
          <a:xfrm>
            <a:off x="3203828" y="1624838"/>
            <a:ext cx="4757813" cy="2547112"/>
          </a:xfrm>
          <a:prstGeom prst="rect">
            <a:avLst/>
          </a:prstGeom>
          <a:ln>
            <a:noFill/>
          </a:ln>
          <a:effectLst>
            <a:softEdge rad="112500"/>
          </a:effectLst>
        </p:spPr>
      </p:pic>
    </p:spTree>
    <p:extLst>
      <p:ext uri="{BB962C8B-B14F-4D97-AF65-F5344CB8AC3E}">
        <p14:creationId xmlns:p14="http://schemas.microsoft.com/office/powerpoint/2010/main" val="8230408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1677845" y="1248666"/>
            <a:ext cx="8671718" cy="4576062"/>
          </a:xfrm>
        </p:spPr>
        <p:txBody>
          <a:bodyPr/>
          <a:lstStyle/>
          <a:p>
            <a:r>
              <a:rPr lang="es-MX" sz="6600" dirty="0">
                <a:solidFill>
                  <a:schemeClr val="bg1"/>
                </a:solidFill>
                <a:latin typeface="Calibri" panose="020F0502020204030204" pitchFamily="34" charset="0"/>
                <a:cs typeface="Calibri" panose="020F0502020204030204" pitchFamily="34" charset="0"/>
              </a:rPr>
              <a:t>Protocolo de atención con enfoque poblacional – diferencial y de género</a:t>
            </a:r>
            <a:endParaRPr lang="es-ES" sz="6600" dirty="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70493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761999" y="2444809"/>
            <a:ext cx="9896475" cy="2673231"/>
          </a:xfrm>
        </p:spPr>
        <p:txBody>
          <a:bodyPr/>
          <a:lstStyle/>
          <a:p>
            <a:pPr marL="0" indent="0" algn="just" rtl="0">
              <a:spcBef>
                <a:spcPts val="0"/>
              </a:spcBef>
              <a:spcAft>
                <a:spcPts val="0"/>
              </a:spcAft>
              <a:buNone/>
            </a:pPr>
            <a:r>
              <a:rPr lang="es-MX" sz="2800" b="0" i="0" u="none" strike="noStrike" dirty="0">
                <a:solidFill>
                  <a:srgbClr val="000000"/>
                </a:solidFill>
                <a:effectLst/>
                <a:latin typeface="Calibri" panose="020F0502020204030204" pitchFamily="34" charset="0"/>
              </a:rPr>
              <a:t>Pautas a seguir en el servicio dirigido a las personas pertenecientes a las demás categorías de los enfoques poblacional – diferencial y de género, quienes son sujeto de una </a:t>
            </a:r>
            <a:r>
              <a:rPr lang="es-MX" sz="2800" b="1" i="0" u="none" strike="noStrike" dirty="0">
                <a:solidFill>
                  <a:srgbClr val="000000"/>
                </a:solidFill>
                <a:effectLst/>
                <a:latin typeface="Calibri" panose="020F0502020204030204" pitchFamily="34" charset="0"/>
              </a:rPr>
              <a:t>atención </a:t>
            </a:r>
            <a:r>
              <a:rPr lang="es-MX" sz="2800" b="1" dirty="0">
                <a:solidFill>
                  <a:srgbClr val="000000"/>
                </a:solidFill>
                <a:latin typeface="Calibri" panose="020F0502020204030204" pitchFamily="34" charset="0"/>
              </a:rPr>
              <a:t>diferencial </a:t>
            </a:r>
            <a:r>
              <a:rPr lang="es-MX" sz="2800" dirty="0">
                <a:solidFill>
                  <a:srgbClr val="000000"/>
                </a:solidFill>
                <a:latin typeface="Calibri" panose="020F0502020204030204" pitchFamily="34" charset="0"/>
              </a:rPr>
              <a:t>y que no se encuentran contemplados en la Ley 1437 de 2011.</a:t>
            </a:r>
          </a:p>
          <a:p>
            <a:pPr marL="0" indent="0" algn="just" rtl="0">
              <a:spcBef>
                <a:spcPts val="0"/>
              </a:spcBef>
              <a:spcAft>
                <a:spcPts val="0"/>
              </a:spcAft>
              <a:buNone/>
            </a:pPr>
            <a:endParaRPr lang="es-MX" sz="2800" b="0" dirty="0">
              <a:effectLst/>
            </a:endParaRPr>
          </a:p>
          <a:p>
            <a:pPr marL="0" indent="0">
              <a:buNone/>
            </a:pPr>
            <a:br>
              <a:rPr lang="es-MX" sz="2800" dirty="0"/>
            </a:br>
            <a:br>
              <a:rPr lang="es-MX" sz="2800" b="0" dirty="0">
                <a:effectLst/>
              </a:rPr>
            </a:br>
            <a:endParaRPr lang="es-MX" sz="2800" b="0" i="0" u="none" strike="noStrike" dirty="0">
              <a:solidFill>
                <a:srgbClr val="000000"/>
              </a:solidFill>
              <a:effectLst/>
              <a:latin typeface="Noto Sans Symbols"/>
            </a:endParaRPr>
          </a:p>
        </p:txBody>
      </p:sp>
      <p:sp>
        <p:nvSpPr>
          <p:cNvPr id="4" name="Marcador de texto 1">
            <a:extLst>
              <a:ext uri="{FF2B5EF4-FFF2-40B4-BE49-F238E27FC236}">
                <a16:creationId xmlns:a16="http://schemas.microsoft.com/office/drawing/2014/main" id="{32A477AE-4F4A-4A4A-BF89-BF4ABB8312A9}"/>
              </a:ext>
            </a:extLst>
          </p:cNvPr>
          <p:cNvSpPr>
            <a:spLocks noGrp="1"/>
          </p:cNvSpPr>
          <p:nvPr>
            <p:ph type="body" sz="quarter" idx="10"/>
          </p:nvPr>
        </p:nvSpPr>
        <p:spPr>
          <a:xfrm>
            <a:off x="325093" y="432110"/>
            <a:ext cx="5694707" cy="929965"/>
          </a:xfrm>
        </p:spPr>
        <p:txBody>
          <a:bodyPr/>
          <a:lstStyle/>
          <a:p>
            <a:r>
              <a:rPr lang="es-ES" sz="2800" dirty="0"/>
              <a:t>Atención Diferencial </a:t>
            </a:r>
            <a:endParaRPr lang="es-CO" sz="2800" dirty="0"/>
          </a:p>
        </p:txBody>
      </p:sp>
    </p:spTree>
    <p:extLst>
      <p:ext uri="{BB962C8B-B14F-4D97-AF65-F5344CB8AC3E}">
        <p14:creationId xmlns:p14="http://schemas.microsoft.com/office/powerpoint/2010/main" val="11506479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p:txBody>
          <a:bodyPr/>
          <a:lstStyle/>
          <a:p>
            <a:pPr algn="ctr"/>
            <a:r>
              <a:rPr lang="es-MX" sz="4800" dirty="0"/>
              <a:t>Grupos étnicos</a:t>
            </a:r>
            <a:endParaRPr lang="es-CO" sz="4800" dirty="0"/>
          </a:p>
        </p:txBody>
      </p:sp>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495655" y="1575301"/>
            <a:ext cx="7388352" cy="4120650"/>
          </a:xfrm>
        </p:spPr>
        <p:txBody>
          <a:bodyPr/>
          <a:lstStyle/>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Las personas pertenecientes a los grupos étnicos se </a:t>
            </a:r>
            <a:r>
              <a:rPr lang="es-MX" sz="1400" b="1" i="0" u="none" strike="noStrike" dirty="0">
                <a:solidFill>
                  <a:srgbClr val="000000"/>
                </a:solidFill>
                <a:effectLst/>
                <a:latin typeface="Calibri" panose="020F0502020204030204" pitchFamily="34" charset="0"/>
              </a:rPr>
              <a:t>auto reconocen </a:t>
            </a:r>
            <a:r>
              <a:rPr lang="es-MX" sz="1400" b="0" i="0" u="none" strike="noStrike" dirty="0">
                <a:solidFill>
                  <a:srgbClr val="000000"/>
                </a:solidFill>
                <a:effectLst/>
                <a:latin typeface="Calibri" panose="020F0502020204030204" pitchFamily="34" charset="0"/>
              </a:rPr>
              <a:t>como tales, por lo cual son ellas mismas quienes pueden proporcionar dicha información cuando se requiera. Por lo tanto, no omita hacer las preguntas relacionadas, ni asuma la pertenencia étnica en razón de rasgos físicos, aspecto o vestimenta.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Atienda a las personas sin prejuicios o estigmas por su cultura, origen o pertenencia étnica.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Absténgase de realizar comentarios o gestos que denoten desagrado, desacuerdo o lástima en relación con la forma de vestir, aspecto, conformación del grupo familiar o prácticas de las personas de los grupos étnicos.</a:t>
            </a: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Si durante la atención, debe diligenciar algún formato, confirme que la información registrada esté  correctamente escrita; esto, debido a que las personas de los grupos étnicos en ocasiones tienen nombres o apellidos que no son comunes ni fáciles de escribir o pronunciar.</a:t>
            </a: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Evite tocar o hacer comentarios sobre las prendas de vestir o accesorios que le llamen la atención, de las personas de los grupos étnicos.</a:t>
            </a:r>
            <a:endParaRPr lang="es-MX" sz="1400" dirty="0">
              <a:solidFill>
                <a:srgbClr val="000000"/>
              </a:solidFill>
              <a:latin typeface="Noto Sans Symbols"/>
            </a:endParaRPr>
          </a:p>
        </p:txBody>
      </p:sp>
      <p:pic>
        <p:nvPicPr>
          <p:cNvPr id="5" name="Imagen 4">
            <a:extLst>
              <a:ext uri="{FF2B5EF4-FFF2-40B4-BE49-F238E27FC236}">
                <a16:creationId xmlns:a16="http://schemas.microsoft.com/office/drawing/2014/main" id="{7C7D139D-CD46-4836-B9EB-8C80FF7CC944}"/>
              </a:ext>
            </a:extLst>
          </p:cNvPr>
          <p:cNvPicPr>
            <a:picLocks noChangeAspect="1"/>
          </p:cNvPicPr>
          <p:nvPr/>
        </p:nvPicPr>
        <p:blipFill rotWithShape="1">
          <a:blip r:embed="rId2"/>
          <a:srcRect l="52950" t="14799" r="12400" b="4801"/>
          <a:stretch/>
        </p:blipFill>
        <p:spPr>
          <a:xfrm rot="436516">
            <a:off x="8177022" y="1759525"/>
            <a:ext cx="2733346" cy="3567549"/>
          </a:xfrm>
          <a:prstGeom prst="rect">
            <a:avLst/>
          </a:prstGeom>
          <a:ln>
            <a:noFill/>
          </a:ln>
          <a:effectLst>
            <a:softEdge rad="112500"/>
          </a:effectLst>
        </p:spPr>
      </p:pic>
    </p:spTree>
    <p:extLst>
      <p:ext uri="{BB962C8B-B14F-4D97-AF65-F5344CB8AC3E}">
        <p14:creationId xmlns:p14="http://schemas.microsoft.com/office/powerpoint/2010/main" val="13477356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314101" y="361244"/>
            <a:ext cx="11164136" cy="1062037"/>
          </a:xfrm>
        </p:spPr>
        <p:txBody>
          <a:bodyPr/>
          <a:lstStyle/>
          <a:p>
            <a:pPr lvl="0" algn="ctr"/>
            <a:r>
              <a:rPr lang="es-MX" sz="4400" dirty="0"/>
              <a:t>Personas víctimas de conflicto armado</a:t>
            </a:r>
            <a:endParaRPr lang="es-ES" sz="4400" dirty="0"/>
          </a:p>
        </p:txBody>
      </p:sp>
      <p:sp>
        <p:nvSpPr>
          <p:cNvPr id="5" name="Marcador de texto 4"/>
          <p:cNvSpPr>
            <a:spLocks noGrp="1"/>
          </p:cNvSpPr>
          <p:nvPr>
            <p:ph type="body" sz="quarter" idx="11"/>
          </p:nvPr>
        </p:nvSpPr>
        <p:spPr>
          <a:xfrm>
            <a:off x="333152" y="1797935"/>
            <a:ext cx="7601174" cy="4393315"/>
          </a:xfrm>
        </p:spPr>
        <p:txBody>
          <a:bodyPr/>
          <a:lstStyle/>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Escuche atentamente a la persona para comprender claramente cuál es su solicitud y procure ser empático, transmita tranquilidad y confianza, generando un ambiente de cercanía entre la institucionalidad y la persona.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Durante el proceso de atención, use un lenguaje que no genere falsas expectativas; debe ser un lenguaje específico, claro y sencillo, evitando tecnicismos.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No interfiera ni genere suposiciones sobre situaciones descritas por la persona víctima; para asegurarse de haber comprendido, parafrasee y confirme con la persona lo que ella expresó.  Evite preguntar por la vivencia de los hechos victimizantes.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Absténgase de expresiones que denoten inferioridad o lástima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No tome de manera personal reacciones hostiles o de inconformismo por parte de la ciudadanía; tenga en cuenta que esta población ha sido víctima de una violación sistemática de sus derechos, por lo cual, su relación con el Estado o la institucionalidad en muchas ocasiones no ha sido favorable. </a:t>
            </a:r>
          </a:p>
        </p:txBody>
      </p:sp>
      <p:pic>
        <p:nvPicPr>
          <p:cNvPr id="5122" name="Picture 2" descr="Ministerio de Justicia y del Derecho">
            <a:extLst>
              <a:ext uri="{FF2B5EF4-FFF2-40B4-BE49-F238E27FC236}">
                <a16:creationId xmlns:a16="http://schemas.microsoft.com/office/drawing/2014/main" id="{DA0EF399-A58B-4AE6-AA0D-A6F56CD8B4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121576">
            <a:off x="8190844" y="2506923"/>
            <a:ext cx="3214949" cy="21299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159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13 Grupo">
            <a:extLst>
              <a:ext uri="{FF2B5EF4-FFF2-40B4-BE49-F238E27FC236}">
                <a16:creationId xmlns:a16="http://schemas.microsoft.com/office/drawing/2014/main" id="{3844D445-3C51-4315-810F-38862147C087}"/>
              </a:ext>
            </a:extLst>
          </p:cNvPr>
          <p:cNvGrpSpPr/>
          <p:nvPr/>
        </p:nvGrpSpPr>
        <p:grpSpPr>
          <a:xfrm>
            <a:off x="6196521" y="4988989"/>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102768B5-C839-4C9D-BC81-2270DD6B49B7}"/>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2F1B5F44-3861-4E1B-AE00-123C7457F925}"/>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356438" y="3482460"/>
            <a:ext cx="72866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El servicio a la ciudadanía es responsabilidad de …</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563835" y="5107654"/>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De todo (a) ciudadano (a) en general</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541858" y="5903151"/>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De la Secretaría General únicamente  </a:t>
            </a:r>
          </a:p>
        </p:txBody>
      </p:sp>
      <p:pic>
        <p:nvPicPr>
          <p:cNvPr id="2" name="Imagen 1">
            <a:extLst>
              <a:ext uri="{FF2B5EF4-FFF2-40B4-BE49-F238E27FC236}">
                <a16:creationId xmlns:a16="http://schemas.microsoft.com/office/drawing/2014/main" id="{66821DB1-6313-47AD-8998-415FAF82CE55}"/>
              </a:ext>
            </a:extLst>
          </p:cNvPr>
          <p:cNvPicPr>
            <a:picLocks noChangeAspect="1"/>
          </p:cNvPicPr>
          <p:nvPr/>
        </p:nvPicPr>
        <p:blipFill>
          <a:blip r:embed="rId8"/>
          <a:stretch>
            <a:fillRect/>
          </a:stretch>
        </p:blipFill>
        <p:spPr>
          <a:xfrm>
            <a:off x="6196521" y="5770502"/>
            <a:ext cx="5255207" cy="573074"/>
          </a:xfrm>
          <a:prstGeom prst="rect">
            <a:avLst/>
          </a:prstGeom>
        </p:spPr>
      </p:pic>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7127380" y="5030653"/>
            <a:ext cx="40764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De la dependencia de Servicio a la Ciudadanía de cada entidad exclusivamente</a:t>
            </a:r>
          </a:p>
        </p:txBody>
      </p:sp>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816526"/>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De todas las personas servidoras públicas de manera compartida</a:t>
            </a:r>
          </a:p>
        </p:txBody>
      </p:sp>
    </p:spTree>
    <p:extLst>
      <p:ext uri="{BB962C8B-B14F-4D97-AF65-F5344CB8AC3E}">
        <p14:creationId xmlns:p14="http://schemas.microsoft.com/office/powerpoint/2010/main" val="1018197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p:txBody>
          <a:bodyPr/>
          <a:lstStyle/>
          <a:p>
            <a:pPr algn="ctr"/>
            <a:r>
              <a:rPr lang="es-MX" sz="4800" dirty="0"/>
              <a:t>Personas campesinas y rurales</a:t>
            </a:r>
            <a:endParaRPr lang="es-CO" sz="4800" dirty="0"/>
          </a:p>
        </p:txBody>
      </p:sp>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4401792" y="1436997"/>
            <a:ext cx="6780557" cy="2696852"/>
          </a:xfrm>
        </p:spPr>
        <p:txBody>
          <a:bodyPr/>
          <a:lstStyle/>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Tenga en cuenta que las localidades de Sumapaz (totalmente rural), Usme, Ciudad Bolívar, Chapinero, Santafé, Suba y Usaquén cuentan con ruralidad, lo que equivale al 75% del territorio de Bogotá.</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Es posible que la persona campesina o rural salude de mano, frente a lo cual es importante corresponder asertivamente, explicándole amablemente que por condiciones de bioseguridad, para ella y para quien atiende, se recomienda no utilizar este tipo de saludo. </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Noto Sans Symbols"/>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rPr>
              <a:t>Absténgase de expresiones de desagrado, burla o incomodidad por la vestimenta (sombrero, ruana, capas y/o botas de caucho, entre otras) de las personas campesinas, la cual es funcional según la ubicación geográfica y el clima de donde proviene. </a:t>
            </a:r>
            <a:endParaRPr lang="es-MX" sz="1100" b="0" i="0" u="none" strike="noStrike" dirty="0">
              <a:solidFill>
                <a:srgbClr val="000000"/>
              </a:solidFill>
              <a:effectLst/>
              <a:latin typeface="Noto Sans Symbols"/>
            </a:endParaRPr>
          </a:p>
        </p:txBody>
      </p:sp>
      <p:pic>
        <p:nvPicPr>
          <p:cNvPr id="3" name="Imagen 2">
            <a:extLst>
              <a:ext uri="{FF2B5EF4-FFF2-40B4-BE49-F238E27FC236}">
                <a16:creationId xmlns:a16="http://schemas.microsoft.com/office/drawing/2014/main" id="{8340BB13-BFBD-410E-9378-1BAD36109365}"/>
              </a:ext>
            </a:extLst>
          </p:cNvPr>
          <p:cNvPicPr>
            <a:picLocks noChangeAspect="1"/>
          </p:cNvPicPr>
          <p:nvPr/>
        </p:nvPicPr>
        <p:blipFill>
          <a:blip r:embed="rId2"/>
          <a:stretch>
            <a:fillRect/>
          </a:stretch>
        </p:blipFill>
        <p:spPr>
          <a:xfrm>
            <a:off x="325093" y="1322696"/>
            <a:ext cx="4045281" cy="2696853"/>
          </a:xfrm>
          <a:prstGeom prst="rect">
            <a:avLst/>
          </a:prstGeom>
          <a:ln>
            <a:noFill/>
          </a:ln>
          <a:effectLst>
            <a:softEdge rad="112500"/>
          </a:effectLst>
        </p:spPr>
      </p:pic>
      <p:sp>
        <p:nvSpPr>
          <p:cNvPr id="5" name="Marcador de texto 4">
            <a:extLst>
              <a:ext uri="{FF2B5EF4-FFF2-40B4-BE49-F238E27FC236}">
                <a16:creationId xmlns:a16="http://schemas.microsoft.com/office/drawing/2014/main" id="{BDACEC73-FB1B-4070-B856-6893637C520B}"/>
              </a:ext>
            </a:extLst>
          </p:cNvPr>
          <p:cNvSpPr txBox="1">
            <a:spLocks/>
          </p:cNvSpPr>
          <p:nvPr/>
        </p:nvSpPr>
        <p:spPr>
          <a:xfrm>
            <a:off x="395208" y="4476751"/>
            <a:ext cx="9834642" cy="1400176"/>
          </a:xfrm>
          <a:prstGeom prst="rect">
            <a:avLst/>
          </a:prstGeom>
        </p:spPr>
        <p:txBody>
          <a:bodyPr vert="horz"/>
          <a:lstStyle>
            <a:defPPr marR="0" lvl="0" algn="l" rtl="0">
              <a:lnSpc>
                <a:spcPct val="100000"/>
              </a:lnSpc>
              <a:spcBef>
                <a:spcPts val="0"/>
              </a:spcBef>
              <a:spcAft>
                <a:spcPts val="0"/>
              </a:spcAft>
            </a:defPPr>
            <a:lvl1pPr marL="285750" marR="0" lvl="0" indent="-285750" algn="l" rtl="0">
              <a:lnSpc>
                <a:spcPct val="100000"/>
              </a:lnSpc>
              <a:spcBef>
                <a:spcPts val="0"/>
              </a:spcBef>
              <a:spcAft>
                <a:spcPts val="0"/>
              </a:spcAft>
              <a:buClr>
                <a:srgbClr val="DB0023"/>
              </a:buClr>
              <a:buSzPct val="181000"/>
              <a:buFont typeface="Arial"/>
              <a:buChar char="•"/>
              <a:defRPr lang="es-ES" sz="1800" b="0" i="0" u="none" strike="noStrike" cap="none" dirty="0">
                <a:solidFill>
                  <a:schemeClr val="dk1"/>
                </a:solidFill>
                <a:latin typeface="Calibri"/>
                <a:ea typeface="Lexend Deca"/>
                <a:cs typeface="Calibri"/>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fontAlgn="base">
              <a:buFont typeface="Arial" panose="020B0604020202020204" pitchFamily="34" charset="0"/>
              <a:buChar char="•"/>
            </a:pPr>
            <a:r>
              <a:rPr lang="es-MX" sz="1400" dirty="0">
                <a:solidFill>
                  <a:srgbClr val="000000"/>
                </a:solidFill>
                <a:latin typeface="Calibri" panose="020F0502020204030204" pitchFamily="34" charset="0"/>
              </a:rPr>
              <a:t>Si en el marco de la atención identifica términos propios de sus lugares de procedencia cuyo significado no comprende, pregunte a qué se refieren. </a:t>
            </a:r>
          </a:p>
          <a:p>
            <a:pPr algn="just" fontAlgn="base">
              <a:buFont typeface="Arial" panose="020B0604020202020204" pitchFamily="34" charset="0"/>
              <a:buChar char="•"/>
            </a:pPr>
            <a:endParaRPr lang="es-MX" sz="1400" dirty="0">
              <a:solidFill>
                <a:srgbClr val="000000"/>
              </a:solidFill>
              <a:latin typeface="Noto Sans Symbols"/>
            </a:endParaRPr>
          </a:p>
          <a:p>
            <a:pPr algn="just" fontAlgn="base">
              <a:buFont typeface="Arial" panose="020B0604020202020204" pitchFamily="34" charset="0"/>
              <a:buChar char="•"/>
            </a:pPr>
            <a:r>
              <a:rPr lang="es-MX" sz="1400" dirty="0">
                <a:solidFill>
                  <a:srgbClr val="000000"/>
                </a:solidFill>
                <a:latin typeface="Calibri" panose="020F0502020204030204" pitchFamily="34" charset="0"/>
              </a:rPr>
              <a:t>Recuerde preguntar el nombre de la vereda, la finca y/o la vía principal más cercana, número del kilómetro y algún lugar relevante para facilitar la ubicación del lugar de residencia, en caso de ser necesario. Indague si cuenta con señal de celular o acceso a internet en su lugar de residencia y/o a través de qué medio es más efectivo establecer comunicación.</a:t>
            </a:r>
            <a:endParaRPr lang="es-MX" sz="1100" dirty="0">
              <a:solidFill>
                <a:srgbClr val="000000"/>
              </a:solidFill>
              <a:latin typeface="Noto Sans Symbols"/>
            </a:endParaRPr>
          </a:p>
        </p:txBody>
      </p:sp>
    </p:spTree>
    <p:extLst>
      <p:ext uri="{BB962C8B-B14F-4D97-AF65-F5344CB8AC3E}">
        <p14:creationId xmlns:p14="http://schemas.microsoft.com/office/powerpoint/2010/main" val="2881734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551845" y="315524"/>
            <a:ext cx="10106630" cy="1062037"/>
          </a:xfrm>
        </p:spPr>
        <p:txBody>
          <a:bodyPr/>
          <a:lstStyle/>
          <a:p>
            <a:pPr lvl="0" algn="ctr"/>
            <a:r>
              <a:rPr lang="es-MX" sz="4400" dirty="0"/>
              <a:t>Personas de los sectores LGBTI</a:t>
            </a:r>
            <a:endParaRPr lang="es-ES" sz="4400" dirty="0"/>
          </a:p>
        </p:txBody>
      </p:sp>
      <p:sp>
        <p:nvSpPr>
          <p:cNvPr id="5" name="Marcador de texto 4"/>
          <p:cNvSpPr>
            <a:spLocks noGrp="1"/>
          </p:cNvSpPr>
          <p:nvPr>
            <p:ph type="body" sz="quarter" idx="11"/>
          </p:nvPr>
        </p:nvSpPr>
        <p:spPr>
          <a:xfrm>
            <a:off x="862584" y="1377561"/>
            <a:ext cx="10106630" cy="2775339"/>
          </a:xfrm>
        </p:spPr>
        <p:txBody>
          <a:bodyPr/>
          <a:lstStyle/>
          <a:p>
            <a:pPr algn="just" fontAlgn="base">
              <a:buFont typeface="Arial" panose="020B0604020202020204" pitchFamily="34" charset="0"/>
              <a:buChar char="•"/>
            </a:pPr>
            <a:r>
              <a:rPr lang="es-MX" sz="1400" dirty="0">
                <a:solidFill>
                  <a:srgbClr val="000000"/>
                </a:solidFill>
                <a:latin typeface="Calibri" panose="020F0502020204030204" pitchFamily="34" charset="0"/>
                <a:cs typeface="Calibri" panose="020F0502020204030204" pitchFamily="34" charset="0"/>
              </a:rPr>
              <a:t>Mantener una actitud respetuosa frente a la persona.</a:t>
            </a:r>
          </a:p>
          <a:p>
            <a:pPr algn="just" fontAlgn="base">
              <a:buFont typeface="Arial" panose="020B0604020202020204" pitchFamily="34" charset="0"/>
              <a:buChar char="•"/>
            </a:pPr>
            <a:endParaRPr lang="es-MX" sz="1400" dirty="0">
              <a:solidFill>
                <a:srgbClr val="000000"/>
              </a:solidFill>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Evite presumir y usar expresiones como “</a:t>
            </a:r>
            <a:r>
              <a:rPr lang="es-MX" sz="1400" b="0" i="0" u="none" strike="noStrike" dirty="0" err="1">
                <a:solidFill>
                  <a:srgbClr val="000000"/>
                </a:solidFill>
                <a:effectLst/>
                <a:latin typeface="Calibri" panose="020F0502020204030204" pitchFamily="34" charset="0"/>
                <a:cs typeface="Calibri" panose="020F0502020204030204" pitchFamily="34" charset="0"/>
              </a:rPr>
              <a:t>Lgbti</a:t>
            </a:r>
            <a:r>
              <a:rPr lang="es-MX" sz="1400" b="0" i="0" u="none" strike="noStrike" dirty="0">
                <a:solidFill>
                  <a:srgbClr val="000000"/>
                </a:solidFill>
                <a:effectLst/>
                <a:latin typeface="Calibri" panose="020F0502020204030204" pitchFamily="34" charset="0"/>
                <a:cs typeface="Calibri" panose="020F0502020204030204" pitchFamily="34" charset="0"/>
              </a:rPr>
              <a:t>”, “comunidad”, “colectivo”, “gremio”, “ustedes”, salvo que la persona lo solicite así.</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Utilice un lenguaje incluyente que reconozca las diferentes identidades.</a:t>
            </a:r>
          </a:p>
          <a:p>
            <a:pPr algn="just" rtl="0" fontAlgn="base">
              <a:spcBef>
                <a:spcPts val="0"/>
              </a:spcBef>
              <a:spcAft>
                <a:spcPts val="0"/>
              </a:spcAft>
              <a:buFont typeface="Arial" panose="020B0604020202020204" pitchFamily="34" charset="0"/>
              <a:buChar char="•"/>
            </a:pPr>
            <a:endParaRPr lang="es-MX" sz="1400" dirty="0">
              <a:solidFill>
                <a:srgbClr val="000000"/>
              </a:solidFill>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En caso de utilizar el nombre del ciudadano o ciudadana para dar alguna información o llamar su atención, utilice el nombre que la persona haya suministrado, no el nombre que aparece en la cédula de ciudadanía. Esto aplica especialmente para referirse a personas transgeneristas.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Elimine todo comentario, risa o mirada que denote una actitud de discriminación.</a:t>
            </a:r>
          </a:p>
        </p:txBody>
      </p:sp>
      <p:pic>
        <p:nvPicPr>
          <p:cNvPr id="2" name="Imagen 1">
            <a:extLst>
              <a:ext uri="{FF2B5EF4-FFF2-40B4-BE49-F238E27FC236}">
                <a16:creationId xmlns:a16="http://schemas.microsoft.com/office/drawing/2014/main" id="{028D1BD7-6683-4745-B416-1AA91BA69BA8}"/>
              </a:ext>
            </a:extLst>
          </p:cNvPr>
          <p:cNvPicPr>
            <a:picLocks noChangeAspect="1"/>
          </p:cNvPicPr>
          <p:nvPr/>
        </p:nvPicPr>
        <p:blipFill>
          <a:blip r:embed="rId2"/>
          <a:stretch>
            <a:fillRect/>
          </a:stretch>
        </p:blipFill>
        <p:spPr>
          <a:xfrm>
            <a:off x="4144843" y="4524375"/>
            <a:ext cx="3560881" cy="1613049"/>
          </a:xfrm>
          <a:prstGeom prst="rect">
            <a:avLst/>
          </a:prstGeom>
          <a:ln>
            <a:noFill/>
          </a:ln>
          <a:effectLst>
            <a:softEdge rad="112500"/>
          </a:effectLst>
        </p:spPr>
      </p:pic>
    </p:spTree>
    <p:extLst>
      <p:ext uri="{BB962C8B-B14F-4D97-AF65-F5344CB8AC3E}">
        <p14:creationId xmlns:p14="http://schemas.microsoft.com/office/powerpoint/2010/main" val="30733555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pattFill prst="pct5">
          <a:fgClr>
            <a:schemeClr val="lt1"/>
          </a:fgClr>
          <a:bgClr>
            <a:schemeClr val="bg1"/>
          </a:bgClr>
        </a:pattFill>
        <a:effectLst/>
      </p:bgPr>
    </p:bg>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DBB8D37C-4A67-434C-ABAF-6A90D7CFFFA3}"/>
              </a:ext>
            </a:extLst>
          </p:cNvPr>
          <p:cNvSpPr>
            <a:spLocks noGrp="1"/>
          </p:cNvSpPr>
          <p:nvPr>
            <p:ph type="body" sz="quarter" idx="10"/>
          </p:nvPr>
        </p:nvSpPr>
        <p:spPr>
          <a:xfrm>
            <a:off x="708279" y="184460"/>
            <a:ext cx="9973567" cy="1062037"/>
          </a:xfrm>
        </p:spPr>
        <p:txBody>
          <a:bodyPr/>
          <a:lstStyle/>
          <a:p>
            <a:pPr algn="ctr"/>
            <a:r>
              <a:rPr lang="es-MX" sz="4800" dirty="0"/>
              <a:t>Mujeres</a:t>
            </a:r>
          </a:p>
        </p:txBody>
      </p:sp>
      <p:sp>
        <p:nvSpPr>
          <p:cNvPr id="13" name="Marcador de texto 4">
            <a:extLst>
              <a:ext uri="{FF2B5EF4-FFF2-40B4-BE49-F238E27FC236}">
                <a16:creationId xmlns:a16="http://schemas.microsoft.com/office/drawing/2014/main" id="{0B1AEA03-09C1-4608-B55A-E6D90DAD0377}"/>
              </a:ext>
            </a:extLst>
          </p:cNvPr>
          <p:cNvSpPr>
            <a:spLocks noGrp="1"/>
          </p:cNvSpPr>
          <p:nvPr>
            <p:ph type="body" sz="quarter" idx="11"/>
          </p:nvPr>
        </p:nvSpPr>
        <p:spPr>
          <a:xfrm>
            <a:off x="1281939" y="3566551"/>
            <a:ext cx="9471786" cy="2758049"/>
          </a:xfrm>
        </p:spPr>
        <p:txBody>
          <a:bodyPr/>
          <a:lstStyle/>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Haga uso de lenguaje incluyente.</a:t>
            </a:r>
            <a:endParaRPr lang="es-MX" sz="1400" dirty="0">
              <a:solidFill>
                <a:srgbClr val="000000"/>
              </a:solidFill>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sz="1400" dirty="0">
              <a:solidFill>
                <a:srgbClr val="000000"/>
              </a:solidFill>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Absténgase de realizar comentarios que cuestionen las capacidades de las mujeres, o que minimicen las problemáticas expuestas por </a:t>
            </a:r>
            <a:r>
              <a:rPr lang="es-MX" sz="1400" dirty="0">
                <a:solidFill>
                  <a:srgbClr val="000000"/>
                </a:solidFill>
                <a:latin typeface="Calibri" panose="020F0502020204030204" pitchFamily="34" charset="0"/>
                <a:cs typeface="Calibri" panose="020F0502020204030204" pitchFamily="34" charset="0"/>
              </a:rPr>
              <a:t>ellas.</a:t>
            </a: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Evite opinar o hacer comentarios, aunque sean bien intencionados, sobre sus atuendos, peinados, maquillaje y/o accesorios que la mujer lleve consigo como parte de su identidad cultural.</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Tenga en cuenta las necesidades de comunicación de las mujeres adultas y mayores y su acceso a las TICS e identifique espacios problemáticos para el acceso de mujeres a quienes se les dificulte su movilidad. ​</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Absténgase de utilizar expresiones que infantilicen a las mujeres jóvenes; no las nombre como niñas. </a:t>
            </a:r>
          </a:p>
        </p:txBody>
      </p:sp>
      <p:pic>
        <p:nvPicPr>
          <p:cNvPr id="7170" name="Picture 2" descr="Sororidad, la palabra que plantea una especial forma de apoyo entre las  mujeres - BBC News Mundo">
            <a:extLst>
              <a:ext uri="{FF2B5EF4-FFF2-40B4-BE49-F238E27FC236}">
                <a16:creationId xmlns:a16="http://schemas.microsoft.com/office/drawing/2014/main" id="{E32CF947-9B9B-4B7A-90E7-DCD1C92877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4466" y="1103621"/>
            <a:ext cx="3653338" cy="205500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84391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p:cNvSpPr>
            <a:spLocks noGrp="1"/>
          </p:cNvSpPr>
          <p:nvPr>
            <p:ph type="body" sz="quarter" idx="10"/>
          </p:nvPr>
        </p:nvSpPr>
        <p:spPr>
          <a:xfrm>
            <a:off x="314101" y="361244"/>
            <a:ext cx="11164136" cy="1062037"/>
          </a:xfrm>
        </p:spPr>
        <p:txBody>
          <a:bodyPr/>
          <a:lstStyle/>
          <a:p>
            <a:pPr lvl="0" algn="ctr"/>
            <a:r>
              <a:rPr lang="es-MX" sz="4400" dirty="0"/>
              <a:t>Protocolo para población migrante</a:t>
            </a:r>
            <a:endParaRPr lang="es-ES" sz="4400" dirty="0"/>
          </a:p>
        </p:txBody>
      </p:sp>
      <p:sp>
        <p:nvSpPr>
          <p:cNvPr id="5" name="Marcador de texto 4"/>
          <p:cNvSpPr>
            <a:spLocks noGrp="1"/>
          </p:cNvSpPr>
          <p:nvPr>
            <p:ph type="body" sz="quarter" idx="11"/>
          </p:nvPr>
        </p:nvSpPr>
        <p:spPr>
          <a:xfrm>
            <a:off x="771525" y="1800225"/>
            <a:ext cx="6636257" cy="3971925"/>
          </a:xfrm>
        </p:spPr>
        <p:txBody>
          <a:bodyPr/>
          <a:lstStyle/>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Escuche atentamente a la persona para comprender claramente cuál es su solicitud. </a:t>
            </a:r>
            <a:r>
              <a:rPr lang="es-MX" sz="1400" dirty="0">
                <a:solidFill>
                  <a:srgbClr val="000000"/>
                </a:solidFill>
                <a:latin typeface="Calibri" panose="020F0502020204030204" pitchFamily="34" charset="0"/>
                <a:cs typeface="Calibri" panose="020F0502020204030204" pitchFamily="34" charset="0"/>
              </a:rPr>
              <a:t>Use un lenguaje que no genere falsas expectativas; debe ser un lenguaje específico, claro y sencillo, evitando tecnicismos.</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s-MX" sz="1400" dirty="0">
                <a:solidFill>
                  <a:srgbClr val="000000"/>
                </a:solidFill>
                <a:latin typeface="Calibri" panose="020F0502020204030204" pitchFamily="34" charset="0"/>
                <a:cs typeface="Calibri" panose="020F0502020204030204" pitchFamily="34" charset="0"/>
              </a:rPr>
              <a:t>Tenga presente los tipos de documentos con los que la personas migrantes pueden acceder a los servicios y trámites de la entidad. </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Evite realizar juicios de valor por el hecho de ser población migrante, que puedan generar malestar. </a:t>
            </a:r>
            <a:r>
              <a:rPr lang="es-MX" sz="1400" dirty="0">
                <a:solidFill>
                  <a:srgbClr val="000000"/>
                </a:solidFill>
                <a:latin typeface="Calibri" panose="020F0502020204030204" pitchFamily="34" charset="0"/>
                <a:cs typeface="Calibri" panose="020F0502020204030204" pitchFamily="34" charset="0"/>
              </a:rPr>
              <a:t>Absténgase de expresiones de desagrado, burla o incomodidad.</a:t>
            </a: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fontAlgn="base">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Si en el marco de la atención identifica términos propios de sus lugares de procedencia cuyo significado no comprende, pregunte a qué se refieren</a:t>
            </a:r>
            <a:r>
              <a:rPr lang="es-MX" sz="1400" dirty="0">
                <a:solidFill>
                  <a:srgbClr val="000000"/>
                </a:solidFill>
                <a:latin typeface="Calibri" panose="020F0502020204030204" pitchFamily="34" charset="0"/>
                <a:cs typeface="Calibri" panose="020F0502020204030204" pitchFamily="34" charset="0"/>
              </a:rPr>
              <a:t>. </a:t>
            </a:r>
          </a:p>
          <a:p>
            <a:pPr algn="just" fontAlgn="base">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a:p>
            <a:pPr algn="just" rtl="0" fontAlgn="base">
              <a:spcBef>
                <a:spcPts val="0"/>
              </a:spcBef>
              <a:spcAft>
                <a:spcPts val="0"/>
              </a:spcAft>
              <a:buFont typeface="Arial" panose="020B0604020202020204" pitchFamily="34" charset="0"/>
              <a:buChar char="•"/>
            </a:pPr>
            <a:r>
              <a:rPr lang="es-MX" sz="1400" b="0" i="0" u="none" strike="noStrike" dirty="0">
                <a:solidFill>
                  <a:srgbClr val="000000"/>
                </a:solidFill>
                <a:effectLst/>
                <a:latin typeface="Calibri" panose="020F0502020204030204" pitchFamily="34" charset="0"/>
                <a:cs typeface="Calibri" panose="020F0502020204030204" pitchFamily="34" charset="0"/>
              </a:rPr>
              <a:t>Recuerde que al ser una persona de que proviene de un país diferente, puede suceder que desconozca las leyes, los procedimientos y las maneras de actuar del Estado Colombiano; por lo tanto, muéstrese dispuesto a aclarar cualquier inquietud y asegúrese de que la información que le quedó clara.</a:t>
            </a:r>
          </a:p>
          <a:p>
            <a:pPr algn="just" rtl="0" fontAlgn="base">
              <a:spcBef>
                <a:spcPts val="0"/>
              </a:spcBef>
              <a:spcAft>
                <a:spcPts val="0"/>
              </a:spcAft>
              <a:buFont typeface="Arial" panose="020B0604020202020204" pitchFamily="34" charset="0"/>
              <a:buChar char="•"/>
            </a:pPr>
            <a:endParaRPr lang="es-MX" sz="1400" b="0" i="0" u="none" strike="noStrike" dirty="0">
              <a:solidFill>
                <a:srgbClr val="000000"/>
              </a:solidFill>
              <a:effectLst/>
              <a:latin typeface="Calibri" panose="020F0502020204030204" pitchFamily="34" charset="0"/>
              <a:cs typeface="Calibri" panose="020F0502020204030204" pitchFamily="34" charset="0"/>
            </a:endParaRPr>
          </a:p>
        </p:txBody>
      </p:sp>
      <p:pic>
        <p:nvPicPr>
          <p:cNvPr id="8194" name="Picture 2" descr="Personas migrantes">
            <a:extLst>
              <a:ext uri="{FF2B5EF4-FFF2-40B4-BE49-F238E27FC236}">
                <a16:creationId xmlns:a16="http://schemas.microsoft.com/office/drawing/2014/main" id="{D318641C-1D71-4D64-A388-3734C3B929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9050" y="2076450"/>
            <a:ext cx="3702050" cy="28479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707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texto 4"/>
          <p:cNvSpPr>
            <a:spLocks noGrp="1"/>
          </p:cNvSpPr>
          <p:nvPr>
            <p:ph type="body" sz="quarter" idx="10"/>
          </p:nvPr>
        </p:nvSpPr>
        <p:spPr>
          <a:xfrm>
            <a:off x="3513138" y="2329103"/>
            <a:ext cx="5165725" cy="1374775"/>
          </a:xfrm>
        </p:spPr>
        <p:txBody>
          <a:bodyPr/>
          <a:lstStyle/>
          <a:p>
            <a:r>
              <a:rPr lang="es-ES" dirty="0"/>
              <a:t>¡Gracias!</a:t>
            </a:r>
          </a:p>
        </p:txBody>
      </p:sp>
      <p:pic>
        <p:nvPicPr>
          <p:cNvPr id="3" name="Imagen 2">
            <a:extLst>
              <a:ext uri="{FF2B5EF4-FFF2-40B4-BE49-F238E27FC236}">
                <a16:creationId xmlns:a16="http://schemas.microsoft.com/office/drawing/2014/main" id="{DE5D681B-B33A-47D0-8EAE-CE4527A71842}"/>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Lst>
          </a:blip>
          <a:stretch>
            <a:fillRect/>
          </a:stretch>
        </p:blipFill>
        <p:spPr>
          <a:xfrm>
            <a:off x="4126229" y="65767"/>
            <a:ext cx="4047331" cy="2469459"/>
          </a:xfrm>
          <a:prstGeom prst="rect">
            <a:avLst/>
          </a:prstGeom>
        </p:spPr>
      </p:pic>
    </p:spTree>
    <p:extLst>
      <p:ext uri="{BB962C8B-B14F-4D97-AF65-F5344CB8AC3E}">
        <p14:creationId xmlns:p14="http://schemas.microsoft.com/office/powerpoint/2010/main" val="363708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13 Grupo">
            <a:extLst>
              <a:ext uri="{FF2B5EF4-FFF2-40B4-BE49-F238E27FC236}">
                <a16:creationId xmlns:a16="http://schemas.microsoft.com/office/drawing/2014/main" id="{3844D445-3C51-4315-810F-38862147C087}"/>
              </a:ext>
            </a:extLst>
          </p:cNvPr>
          <p:cNvGrpSpPr/>
          <p:nvPr/>
        </p:nvGrpSpPr>
        <p:grpSpPr>
          <a:xfrm>
            <a:off x="6196521" y="4988989"/>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102768B5-C839-4C9D-BC81-2270DD6B49B7}"/>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2F1B5F44-3861-4E1B-AE00-123C7457F925}"/>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674960"/>
            <a:ext cx="7286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El servicio a la ciudadanía debe ser:</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660088" y="5001773"/>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Oportuno, eficaz, eficiente, digno, transparente e igualitario </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912771"/>
            <a:ext cx="44460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Todas las anteriores</a:t>
            </a:r>
          </a:p>
        </p:txBody>
      </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7002252" y="5022069"/>
            <a:ext cx="41630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altLang="es-ES" sz="1400" dirty="0">
                <a:latin typeface="Arial Narrow" panose="020B0606020202030204" pitchFamily="34" charset="0"/>
              </a:rPr>
              <a:t>Orientado a garantizar el goce efectivo de los derechos de la ciudadanía</a:t>
            </a:r>
            <a:endParaRPr lang="es-ES" altLang="es-ES" sz="1400" dirty="0"/>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864702"/>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Brindado sin discriminación alguna</a:t>
            </a:r>
          </a:p>
        </p:txBody>
      </p:sp>
    </p:spTree>
    <p:extLst>
      <p:ext uri="{BB962C8B-B14F-4D97-AF65-F5344CB8AC3E}">
        <p14:creationId xmlns:p14="http://schemas.microsoft.com/office/powerpoint/2010/main" val="40180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13 Grupo">
            <a:extLst>
              <a:ext uri="{FF2B5EF4-FFF2-40B4-BE49-F238E27FC236}">
                <a16:creationId xmlns:a16="http://schemas.microsoft.com/office/drawing/2014/main" id="{3844D445-3C51-4315-810F-38862147C087}"/>
              </a:ext>
            </a:extLst>
          </p:cNvPr>
          <p:cNvGrpSpPr/>
          <p:nvPr/>
        </p:nvGrpSpPr>
        <p:grpSpPr>
          <a:xfrm>
            <a:off x="6196521" y="4988989"/>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102768B5-C839-4C9D-BC81-2270DD6B49B7}"/>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2F1B5F44-3861-4E1B-AE00-123C7457F925}"/>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674960"/>
            <a:ext cx="72866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El servicio a la ciudadanía debe ser:</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660088" y="5001773"/>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Oportuno, eficaz, eficiente, digno, transparente e igualitario </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864702"/>
            <a:ext cx="406077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Brindado sin discriminación alguna</a:t>
            </a:r>
          </a:p>
        </p:txBody>
      </p:sp>
      <p:grpSp>
        <p:nvGrpSpPr>
          <p:cNvPr id="24" name="13 Grupo">
            <a:extLst>
              <a:ext uri="{FF2B5EF4-FFF2-40B4-BE49-F238E27FC236}">
                <a16:creationId xmlns:a16="http://schemas.microsoft.com/office/drawing/2014/main" id="{DD7472EF-63DE-46CA-A347-870C593D7BBF}"/>
              </a:ext>
            </a:extLst>
          </p:cNvPr>
          <p:cNvGrpSpPr/>
          <p:nvPr/>
        </p:nvGrpSpPr>
        <p:grpSpPr>
          <a:xfrm>
            <a:off x="6211490" y="578090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25" name="12 Trapecio">
              <a:extLst>
                <a:ext uri="{FF2B5EF4-FFF2-40B4-BE49-F238E27FC236}">
                  <a16:creationId xmlns:a16="http://schemas.microsoft.com/office/drawing/2014/main" id="{51E441C8-8A4B-4642-85A9-07991A73C249}"/>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7" name="13 Trapecio">
              <a:extLst>
                <a:ext uri="{FF2B5EF4-FFF2-40B4-BE49-F238E27FC236}">
                  <a16:creationId xmlns:a16="http://schemas.microsoft.com/office/drawing/2014/main" id="{DE2157BC-542B-4EC3-B184-0379A4617800}"/>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7002252" y="5022069"/>
            <a:ext cx="416305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altLang="es-ES" sz="1400" dirty="0">
                <a:latin typeface="Arial Narrow" panose="020B0606020202030204" pitchFamily="34" charset="0"/>
              </a:rPr>
              <a:t>Orientado a garantizar el goce efectivo de los derechos de la ciudadanía</a:t>
            </a:r>
            <a:endParaRPr lang="es-ES" altLang="es-ES" sz="1400" dirty="0"/>
          </a:p>
        </p:txBody>
      </p:sp>
      <p:sp>
        <p:nvSpPr>
          <p:cNvPr id="22" name="7 CuadroTexto">
            <a:extLst>
              <a:ext uri="{FF2B5EF4-FFF2-40B4-BE49-F238E27FC236}">
                <a16:creationId xmlns:a16="http://schemas.microsoft.com/office/drawing/2014/main" id="{1537907E-ED09-498F-90A4-296159429011}"/>
              </a:ext>
            </a:extLst>
          </p:cNvPr>
          <p:cNvSpPr txBox="1">
            <a:spLocks noChangeArrowheads="1"/>
          </p:cNvSpPr>
          <p:nvPr/>
        </p:nvSpPr>
        <p:spPr bwMode="auto">
          <a:xfrm>
            <a:off x="7144491" y="5912771"/>
            <a:ext cx="44460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Todas las anteriores</a:t>
            </a:r>
          </a:p>
        </p:txBody>
      </p:sp>
    </p:spTree>
    <p:extLst>
      <p:ext uri="{BB962C8B-B14F-4D97-AF65-F5344CB8AC3E}">
        <p14:creationId xmlns:p14="http://schemas.microsoft.com/office/powerpoint/2010/main" val="1796435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1"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22"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463208"/>
            <a:ext cx="72866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La atención a la ciudadanía debe bridarse mediante:</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544584" y="5012138"/>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El canal presencial principalmente, pues es el medio más idóneo para la transmisión de información </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6984456" y="5021758"/>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sz="1400" dirty="0">
                <a:latin typeface="Arial Narrow" panose="020B0606020202030204" pitchFamily="34" charset="0"/>
              </a:rPr>
              <a:t>Canales virtuales especialmente, porque evitan desplazamientos y gastos de traslados a puntos de atención.   </a:t>
            </a:r>
            <a:endParaRPr lang="es-ES" altLang="es-ES" sz="1400" dirty="0">
              <a:latin typeface="Arial Narrow" panose="020B0606020202030204" pitchFamily="34" charset="0"/>
            </a:endParaRPr>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681827"/>
            <a:ext cx="40607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Diferentes canales como el presencial, virtual, telefónico y escrito, que permitan que la ciudadanía acceda de acuerdo a sus preferencias y posibilidades.</a:t>
            </a:r>
          </a:p>
        </p:txBody>
      </p:sp>
      <p:sp>
        <p:nvSpPr>
          <p:cNvPr id="24" name="7 CuadroTexto">
            <a:extLst>
              <a:ext uri="{FF2B5EF4-FFF2-40B4-BE49-F238E27FC236}">
                <a16:creationId xmlns:a16="http://schemas.microsoft.com/office/drawing/2014/main" id="{2565EC89-FCC9-4483-A2BA-E7F9FDC75DE2}"/>
              </a:ext>
            </a:extLst>
          </p:cNvPr>
          <p:cNvSpPr txBox="1">
            <a:spLocks noChangeArrowheads="1"/>
          </p:cNvSpPr>
          <p:nvPr/>
        </p:nvSpPr>
        <p:spPr bwMode="auto">
          <a:xfrm>
            <a:off x="6911875" y="5802320"/>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El canal telefónico prioritariamente, pues no requiere acceso a internet y no implica gastos adicionales como transporte. </a:t>
            </a:r>
          </a:p>
        </p:txBody>
      </p:sp>
    </p:spTree>
    <p:extLst>
      <p:ext uri="{BB962C8B-B14F-4D97-AF65-F5344CB8AC3E}">
        <p14:creationId xmlns:p14="http://schemas.microsoft.com/office/powerpoint/2010/main" val="161568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3"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4"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13 Grupo">
            <a:extLst>
              <a:ext uri="{FF2B5EF4-FFF2-40B4-BE49-F238E27FC236}">
                <a16:creationId xmlns:a16="http://schemas.microsoft.com/office/drawing/2014/main" id="{F327022A-E78D-4D55-A745-39151F4E8679}"/>
              </a:ext>
            </a:extLst>
          </p:cNvPr>
          <p:cNvGrpSpPr/>
          <p:nvPr/>
        </p:nvGrpSpPr>
        <p:grpSpPr>
          <a:xfrm>
            <a:off x="6196521" y="4989837"/>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6" name="12 Trapecio">
              <a:extLst>
                <a:ext uri="{FF2B5EF4-FFF2-40B4-BE49-F238E27FC236}">
                  <a16:creationId xmlns:a16="http://schemas.microsoft.com/office/drawing/2014/main" id="{9308B64B-D94E-45AA-BD9F-56E40E9D8C80}"/>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7" name="13 Trapecio">
              <a:extLst>
                <a:ext uri="{FF2B5EF4-FFF2-40B4-BE49-F238E27FC236}">
                  <a16:creationId xmlns:a16="http://schemas.microsoft.com/office/drawing/2014/main" id="{6863934D-2FA6-4510-A0EC-7F67464053F8}"/>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pic>
        <p:nvPicPr>
          <p:cNvPr id="3" name="4 Imagen" descr="qqm.jpg">
            <a:extLst>
              <a:ext uri="{FF2B5EF4-FFF2-40B4-BE49-F238E27FC236}">
                <a16:creationId xmlns:a16="http://schemas.microsoft.com/office/drawing/2014/main" id="{F1A52468-104C-4535-B3FA-E7AF481EEF8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6 CuadroTexto">
            <a:extLst>
              <a:ext uri="{FF2B5EF4-FFF2-40B4-BE49-F238E27FC236}">
                <a16:creationId xmlns:a16="http://schemas.microsoft.com/office/drawing/2014/main" id="{A739DF45-6FD3-4C7A-B73A-069C6F17CF07}"/>
              </a:ext>
            </a:extLst>
          </p:cNvPr>
          <p:cNvSpPr txBox="1">
            <a:spLocks noChangeArrowheads="1"/>
          </p:cNvSpPr>
          <p:nvPr/>
        </p:nvSpPr>
        <p:spPr bwMode="auto">
          <a:xfrm>
            <a:off x="2452689" y="3463208"/>
            <a:ext cx="72866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s-ES" altLang="es-CO" sz="3600" b="1" dirty="0">
                <a:solidFill>
                  <a:schemeClr val="bg1"/>
                </a:solidFill>
              </a:rPr>
              <a:t>La atención a la ciudadanía debe bridarse mediante:</a:t>
            </a:r>
            <a:endParaRPr lang="es-ES" altLang="es-ES" sz="3600" b="1" dirty="0">
              <a:solidFill>
                <a:schemeClr val="bg1"/>
              </a:solidFill>
            </a:endParaRPr>
          </a:p>
        </p:txBody>
      </p:sp>
      <p:sp>
        <p:nvSpPr>
          <p:cNvPr id="6" name="8 CuadroTexto">
            <a:extLst>
              <a:ext uri="{FF2B5EF4-FFF2-40B4-BE49-F238E27FC236}">
                <a16:creationId xmlns:a16="http://schemas.microsoft.com/office/drawing/2014/main" id="{29D52814-5273-4A13-A144-CBB47E21D492}"/>
              </a:ext>
            </a:extLst>
          </p:cNvPr>
          <p:cNvSpPr txBox="1">
            <a:spLocks noChangeArrowheads="1"/>
          </p:cNvSpPr>
          <p:nvPr/>
        </p:nvSpPr>
        <p:spPr bwMode="auto">
          <a:xfrm>
            <a:off x="1544584" y="5012138"/>
            <a:ext cx="40607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El canal presencial principalmente, pues es el medio más idóneo para la transmisión de información </a:t>
            </a:r>
          </a:p>
        </p:txBody>
      </p:sp>
      <p:sp>
        <p:nvSpPr>
          <p:cNvPr id="9" name="15 Elipse">
            <a:extLst>
              <a:ext uri="{FF2B5EF4-FFF2-40B4-BE49-F238E27FC236}">
                <a16:creationId xmlns:a16="http://schemas.microsoft.com/office/drawing/2014/main" id="{853000BA-72DB-4F94-9C2D-A6D11191DC92}"/>
              </a:ext>
            </a:extLst>
          </p:cNvPr>
          <p:cNvSpPr/>
          <p:nvPr/>
        </p:nvSpPr>
        <p:spPr>
          <a:xfrm>
            <a:off x="9872682" y="519112"/>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0" name="16 Elipse">
            <a:extLst>
              <a:ext uri="{FF2B5EF4-FFF2-40B4-BE49-F238E27FC236}">
                <a16:creationId xmlns:a16="http://schemas.microsoft.com/office/drawing/2014/main" id="{E3EC61E8-B049-447E-B50E-E313EE8A03ED}"/>
              </a:ext>
            </a:extLst>
          </p:cNvPr>
          <p:cNvSpPr/>
          <p:nvPr/>
        </p:nvSpPr>
        <p:spPr>
          <a:xfrm>
            <a:off x="9872682" y="1519244"/>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11" name="17 Elipse">
            <a:extLst>
              <a:ext uri="{FF2B5EF4-FFF2-40B4-BE49-F238E27FC236}">
                <a16:creationId xmlns:a16="http://schemas.microsoft.com/office/drawing/2014/main" id="{EBA65FE0-DE9D-4E6E-A7F7-E8AD021CCBAA}"/>
              </a:ext>
            </a:extLst>
          </p:cNvPr>
          <p:cNvSpPr/>
          <p:nvPr/>
        </p:nvSpPr>
        <p:spPr>
          <a:xfrm>
            <a:off x="9872682" y="2519376"/>
            <a:ext cx="357191" cy="285752"/>
          </a:xfrm>
          <a:prstGeom prst="ellipse">
            <a:avLst/>
          </a:prstGeom>
          <a:solidFill>
            <a:srgbClr val="F2D62E"/>
          </a:solidFill>
          <a:ln>
            <a:noFill/>
          </a:ln>
          <a:effectLst>
            <a:glow rad="101600">
              <a:schemeClr val="accent6">
                <a:satMod val="175000"/>
                <a:alpha val="40000"/>
              </a:schemeClr>
            </a:glow>
            <a:outerShdw blurRad="44450" dist="27940" dir="5400000" algn="ctr">
              <a:srgbClr val="000000">
                <a:alpha val="32000"/>
              </a:srgbClr>
            </a:outerShdw>
          </a:effectLst>
          <a:scene3d>
            <a:camera prst="perspectiveContrastingLeftFacing"/>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pic>
        <p:nvPicPr>
          <p:cNvPr id="12" name="Who Wants To Be A Millionaire - Lets Play.mp3">
            <a:hlinkClick r:id="" action="ppaction://media"/>
            <a:extLst>
              <a:ext uri="{FF2B5EF4-FFF2-40B4-BE49-F238E27FC236}">
                <a16:creationId xmlns:a16="http://schemas.microsoft.com/office/drawing/2014/main" id="{2E0021D3-56EA-47C9-A7CF-9C77406641BA}"/>
              </a:ext>
            </a:extLst>
          </p:cNvPr>
          <p:cNvPicPr>
            <a:picLocks noRot="1" noChangeAspect="1"/>
          </p:cNvPicPr>
          <p:nvPr>
            <a:audioFile r:link="rId1"/>
          </p:nvPr>
        </p:nvPicPr>
        <p:blipFill>
          <a:blip r:embed="rId6">
            <a:extLst>
              <a:ext uri="{28A0092B-C50C-407E-A947-70E740481C1C}">
                <a14:useLocalDpi xmlns:a14="http://schemas.microsoft.com/office/drawing/2010/main" val="0"/>
              </a:ext>
            </a:extLst>
          </a:blip>
          <a:srcRect/>
          <a:stretch>
            <a:fillRect/>
          </a:stretch>
        </p:blipFill>
        <p:spPr bwMode="auto">
          <a:xfrm>
            <a:off x="9515496" y="914471"/>
            <a:ext cx="357187"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9">
            <a:extLst>
              <a:ext uri="{FF2B5EF4-FFF2-40B4-BE49-F238E27FC236}">
                <a16:creationId xmlns:a16="http://schemas.microsoft.com/office/drawing/2014/main" id="{132596D7-97AF-4AC0-AE25-C894A23A9981}"/>
              </a:ext>
            </a:extLst>
          </p:cNvPr>
          <p:cNvSpPr/>
          <p:nvPr/>
        </p:nvSpPr>
        <p:spPr>
          <a:xfrm>
            <a:off x="9853614" y="2107953"/>
            <a:ext cx="2319336" cy="1188971"/>
          </a:xfrm>
          <a:prstGeom prst="rect">
            <a:avLst/>
          </a:prstGeom>
          <a:gradFill>
            <a:gsLst>
              <a:gs pos="0">
                <a:srgbClr val="614E6A">
                  <a:shade val="30000"/>
                  <a:satMod val="115000"/>
                </a:srgbClr>
              </a:gs>
              <a:gs pos="50000">
                <a:srgbClr val="614E6A">
                  <a:shade val="67500"/>
                  <a:satMod val="115000"/>
                </a:srgbClr>
              </a:gs>
              <a:gs pos="100000">
                <a:srgbClr val="614E6A">
                  <a:shade val="100000"/>
                  <a:satMod val="115000"/>
                </a:srgbClr>
              </a:gs>
            </a:gsLst>
            <a:path path="circle">
              <a:fillToRect l="100000" t="100000"/>
            </a:path>
          </a:gradFill>
          <a:ln>
            <a:solidFill>
              <a:srgbClr val="614E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Quien Quiere Ser Millonario LLAMADA">
            <a:hlinkClick r:id="" action="ppaction://media"/>
            <a:extLst>
              <a:ext uri="{FF2B5EF4-FFF2-40B4-BE49-F238E27FC236}">
                <a16:creationId xmlns:a16="http://schemas.microsoft.com/office/drawing/2014/main" id="{FCE9DAB6-BE24-4CEA-8AD1-A727A38E3FB4}"/>
              </a:ext>
            </a:extLst>
          </p:cNvPr>
          <p:cNvPicPr>
            <a:picLocks noChangeAspect="1"/>
            <a:extLst>
              <a:ext uri="smNativeData">
                <pr:smNativeData xmlns:pr="smNativeData" xmlns="" val="SMDATA_14_G7JjXxMAAAAlAAAAEQAAAC0AAAAAkAAAAEgAAACQAAAASAAAAAAAAAAAAAAAAAAAAAEAAABQAAAAAAAAAAAA4D8AAAAAAADgPwAAAAAAAOA/AAAAAAAA4D8AAAAAAADgPwAAAAAAAOA/AAAAAAAA4D8AAAAAAADgPwAAAAAAAOA/AAAAAAAA4D8CAAAAjAAAAAAAAAAAAAAA////AAAAAAgAAAAAAAAAAAAAAAAAAAAAAAAAAAAAAAAAAAAAeAAAAAEAAABAAAAAAAAAAAAAAABaAAAAAAAAAAAAAAAAAAAAAAAAAAAAAAAAAAAAAAAAAAAAAAAAAAAAAAAAAAAAAAAAAAAAAAAAAAAAAAAAAAAAAAAAAAAAAAAAAAAAFAAAADwAAAAAAAAAAAAAAAAAAAAPAAAAAQAAACMAAAAjAAAAIwAAAB4AAAAAAAAAZAAAAGQAAAAAAAAAZAAAAGQAAAAVAAAAYAAAAAAAAAAAAAAADwAAACADAAAAAAAAAAAAAAEAAACgMgAAVgcAAKr4//8BAAAAf39/AAEAAABkAAAAAAAAABQAAABAHwAAAAAAACYAAAAAAAAAwOD//wAAAAAmAAAAZAAAABYAAABMAAAAAAAAAAAAAAAEAAAAAAAAAAEAAAA7MFkKAAAAACgAAAAoAAAAZAAAAGQAAAAAAAAAzMzMAAAAAABQAAAAUAAAAGQAAABkAAAAAAAAAAcAAAA4AAAAAAAAAAAAAAAAAAAA////AAAAAAAAAAAAAAAAAAAAAAAAAAAAAAAAAAAAAABkAAAAZAAAAAAAAAAjAAAABAAAAGQAAAAXAAAAFAAAAAAAAAAAAAAA/38AAP9/AAAAAAAACQAAAAQAAAAAAQABDAAAABAAAAAAAAAAAAAAAAAAAAAAAAAAHgAAAGgAAAAAAAAAAAAAAAAAAAAAAAAAAAAAABAnAAAQJwAAAAAAAAAAAAAAAAAAAAAAAAAAAAAAAAAAAAAAAAAAAAAUAAAAAAAAAMDA/wAAAAAAZAAAADIAAAAAAAAAZAAAAAAAAAB/f38ACgAAAB8AAABUAAAA////AAAAAAEAAAAAAAAAAAAAAAAAAAAAAAAAAAAAAAAAAAAAAAAAAAAAAAB/f38AOzBZA8zMzADAwP8Af39/AAAAAAAAAAAAAAAAAP///wAAAAAAIQAAABgAAAAUAAAApgMAAPkAAABmBwAAuQQAABAAAAA="/>
              </a:ext>
            </a:extLst>
          </p:cNvPicPr>
          <p:nvPr>
            <a:audioFile r:link="rId3"/>
            <p:extLst>
              <p:ext uri="{DAA4B4D4-6D71-4841-9C94-3DE7FCFB9230}">
                <p14:media xmlns:p14="http://schemas.microsoft.com/office/powerpoint/2010/main" r:embed="rId2"/>
              </p:ext>
            </p:extLst>
          </p:nvPr>
        </p:nvPicPr>
        <p:blipFill>
          <a:blip r:embed="rId7"/>
          <a:stretch>
            <a:fillRect/>
          </a:stretch>
        </p:blipFill>
        <p:spPr>
          <a:xfrm>
            <a:off x="593090" y="195264"/>
            <a:ext cx="609600" cy="609600"/>
          </a:xfrm>
          <a:prstGeom prst="rect">
            <a:avLst/>
          </a:prstGeom>
          <a:noFill/>
          <a:ln w="9525" cap="flat" cmpd="sng" algn="ctr">
            <a:noFill/>
            <a:prstDash val="solid"/>
            <a:headEnd type="none" w="med" len="med"/>
            <a:tailEnd type="none" w="med" len="med"/>
          </a:ln>
          <a:effectLst/>
        </p:spPr>
      </p:pic>
      <p:grpSp>
        <p:nvGrpSpPr>
          <p:cNvPr id="18" name="13 Grupo">
            <a:extLst>
              <a:ext uri="{FF2B5EF4-FFF2-40B4-BE49-F238E27FC236}">
                <a16:creationId xmlns:a16="http://schemas.microsoft.com/office/drawing/2014/main" id="{41B926AF-7ED3-4C55-A89C-DC8710A61389}"/>
              </a:ext>
            </a:extLst>
          </p:cNvPr>
          <p:cNvGrpSpPr/>
          <p:nvPr/>
        </p:nvGrpSpPr>
        <p:grpSpPr>
          <a:xfrm>
            <a:off x="742604" y="5768452"/>
            <a:ext cx="5251787" cy="571503"/>
            <a:chOff x="4643438" y="5000636"/>
            <a:chExt cx="3857652" cy="571503"/>
          </a:xfrm>
          <a:gradFill flip="none" rotWithShape="1">
            <a:gsLst>
              <a:gs pos="0">
                <a:srgbClr val="3FE618">
                  <a:shade val="30000"/>
                  <a:satMod val="115000"/>
                </a:srgbClr>
              </a:gs>
              <a:gs pos="50000">
                <a:srgbClr val="3FE618">
                  <a:shade val="67500"/>
                  <a:satMod val="115000"/>
                </a:srgbClr>
              </a:gs>
              <a:gs pos="100000">
                <a:srgbClr val="3FE618">
                  <a:shade val="100000"/>
                  <a:satMod val="115000"/>
                </a:srgbClr>
              </a:gs>
            </a:gsLst>
            <a:lin ang="2700000" scaled="1"/>
            <a:tileRect/>
          </a:gradFill>
        </p:grpSpPr>
        <p:sp>
          <p:nvSpPr>
            <p:cNvPr id="19" name="12 Trapecio">
              <a:extLst>
                <a:ext uri="{FF2B5EF4-FFF2-40B4-BE49-F238E27FC236}">
                  <a16:creationId xmlns:a16="http://schemas.microsoft.com/office/drawing/2014/main" id="{B9163834-450A-4837-9C1B-38A938B696BE}"/>
                </a:ext>
              </a:extLst>
            </p:cNvPr>
            <p:cNvSpPr/>
            <p:nvPr/>
          </p:nvSpPr>
          <p:spPr>
            <a:xfrm>
              <a:off x="4643438" y="5000636"/>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sp>
          <p:nvSpPr>
            <p:cNvPr id="23" name="13 Trapecio">
              <a:extLst>
                <a:ext uri="{FF2B5EF4-FFF2-40B4-BE49-F238E27FC236}">
                  <a16:creationId xmlns:a16="http://schemas.microsoft.com/office/drawing/2014/main" id="{7EA8472D-3CB6-47D7-8656-B9BCD3EE2A4F}"/>
                </a:ext>
              </a:extLst>
            </p:cNvPr>
            <p:cNvSpPr/>
            <p:nvPr/>
          </p:nvSpPr>
          <p:spPr>
            <a:xfrm rot="10800000">
              <a:off x="4643438" y="5286387"/>
              <a:ext cx="3857652" cy="285752"/>
            </a:xfrm>
            <a:prstGeom prst="trapezoid">
              <a:avLst>
                <a:gd name="adj" fmla="val 815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400"/>
            </a:p>
          </p:txBody>
        </p:sp>
      </p:grpSp>
      <p:sp>
        <p:nvSpPr>
          <p:cNvPr id="26" name="7 CuadroTexto">
            <a:extLst>
              <a:ext uri="{FF2B5EF4-FFF2-40B4-BE49-F238E27FC236}">
                <a16:creationId xmlns:a16="http://schemas.microsoft.com/office/drawing/2014/main" id="{AA9AAC82-8599-46B7-ADE6-E6D09E14788A}"/>
              </a:ext>
            </a:extLst>
          </p:cNvPr>
          <p:cNvSpPr txBox="1">
            <a:spLocks noChangeArrowheads="1"/>
          </p:cNvSpPr>
          <p:nvPr/>
        </p:nvSpPr>
        <p:spPr bwMode="auto">
          <a:xfrm>
            <a:off x="6984456" y="5021758"/>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MX" sz="1400" dirty="0">
                <a:latin typeface="Arial Narrow" panose="020B0606020202030204" pitchFamily="34" charset="0"/>
              </a:rPr>
              <a:t>Canales virtuales especialmente, porque evitan desplazamientos y gastos de traslados a puntos de atención.   </a:t>
            </a:r>
            <a:endParaRPr lang="es-ES" altLang="es-ES" sz="1400" dirty="0">
              <a:latin typeface="Arial Narrow" panose="020B0606020202030204" pitchFamily="34" charset="0"/>
            </a:endParaRPr>
          </a:p>
        </p:txBody>
      </p:sp>
      <p:sp>
        <p:nvSpPr>
          <p:cNvPr id="14" name="8 CuadroTexto">
            <a:extLst>
              <a:ext uri="{FF2B5EF4-FFF2-40B4-BE49-F238E27FC236}">
                <a16:creationId xmlns:a16="http://schemas.microsoft.com/office/drawing/2014/main" id="{A64E833A-AA2A-4A24-BAD3-48392925D89C}"/>
              </a:ext>
            </a:extLst>
          </p:cNvPr>
          <p:cNvSpPr txBox="1">
            <a:spLocks noChangeArrowheads="1"/>
          </p:cNvSpPr>
          <p:nvPr/>
        </p:nvSpPr>
        <p:spPr bwMode="auto">
          <a:xfrm>
            <a:off x="1660088" y="5681827"/>
            <a:ext cx="40607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 altLang="es-ES" sz="1400" b="1" dirty="0">
                <a:solidFill>
                  <a:schemeClr val="bg1"/>
                </a:solidFill>
                <a:latin typeface="Arial Narrow" panose="020B0606020202030204" pitchFamily="34" charset="0"/>
                <a:ea typeface="+mn-ea"/>
              </a:rPr>
              <a:t>Diferentes canales como el presencial, virtual, telefónico y escrito, que permitan que la ciudadanía acceda de acuerdo a sus preferencias y posibilidades.</a:t>
            </a:r>
          </a:p>
        </p:txBody>
      </p:sp>
      <p:sp>
        <p:nvSpPr>
          <p:cNvPr id="24" name="7 CuadroTexto">
            <a:extLst>
              <a:ext uri="{FF2B5EF4-FFF2-40B4-BE49-F238E27FC236}">
                <a16:creationId xmlns:a16="http://schemas.microsoft.com/office/drawing/2014/main" id="{2565EC89-FCC9-4483-A2BA-E7F9FDC75DE2}"/>
              </a:ext>
            </a:extLst>
          </p:cNvPr>
          <p:cNvSpPr txBox="1">
            <a:spLocks noChangeArrowheads="1"/>
          </p:cNvSpPr>
          <p:nvPr/>
        </p:nvSpPr>
        <p:spPr bwMode="auto">
          <a:xfrm>
            <a:off x="6911875" y="5802320"/>
            <a:ext cx="4446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s-CO"/>
            </a:defPPr>
            <a:lvl1pPr>
              <a:spcBef>
                <a:spcPct val="0"/>
              </a:spcBef>
              <a:buFont typeface="Arial" panose="020B0604020202020204" pitchFamily="34" charset="0"/>
              <a:buNone/>
              <a:defRPr sz="2000" b="1">
                <a:solidFill>
                  <a:schemeClr val="bg1"/>
                </a:solidFill>
                <a:latin typeface="Calibri" panose="020F0502020204030204" pitchFamily="34" charset="0"/>
              </a:defRPr>
            </a:lvl1pPr>
            <a:lvl2pPr marL="742950" indent="-285750">
              <a:spcBef>
                <a:spcPct val="20000"/>
              </a:spcBef>
              <a:buFont typeface="Arial" panose="020B0604020202020204" pitchFamily="34" charset="0"/>
              <a:buChar char="–"/>
              <a:defRPr sz="2800">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latin typeface="Calibri" panose="020F0502020204030204" pitchFamily="34" charset="0"/>
                <a:ea typeface="MS PGothic" panose="020B0600070205080204" pitchFamily="34" charset="-128"/>
              </a:defRPr>
            </a:lvl9pPr>
          </a:lstStyle>
          <a:p>
            <a:r>
              <a:rPr lang="es-ES" altLang="es-ES" sz="1400" dirty="0">
                <a:latin typeface="Arial Narrow" panose="020B0606020202030204" pitchFamily="34" charset="0"/>
              </a:rPr>
              <a:t>El canal telefónico prioritariamente, pues no requiere acceso a internet y no implica gastos adicionales como transporte. </a:t>
            </a:r>
          </a:p>
        </p:txBody>
      </p:sp>
    </p:spTree>
    <p:extLst>
      <p:ext uri="{BB962C8B-B14F-4D97-AF65-F5344CB8AC3E}">
        <p14:creationId xmlns:p14="http://schemas.microsoft.com/office/powerpoint/2010/main" val="73538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45" fill="hold"/>
                                        <p:tgtEl>
                                          <p:spTgt spid="12"/>
                                        </p:tgtEl>
                                      </p:cBhvr>
                                    </p:cmd>
                                  </p:childTnLst>
                                </p:cTn>
                              </p:par>
                              <p:par>
                                <p:cTn id="7" presetID="3" presetClass="mediacall" presetSubtype="0" fill="hold" grpId="0" nodeType="withEffect">
                                  <p:stCondLst>
                                    <p:cond delay="0"/>
                                  </p:stCondLst>
                                  <p:childTnLst>
                                    <p:cmd type="call" cmd="stop">
                                      <p:cBhvr>
                                        <p:cTn id="8" dur="1" fill="hold"/>
                                        <p:tgtEl>
                                          <p:spTgt spid="21"/>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17" fill="hold" display="0">
                  <p:stCondLst>
                    <p:cond delay="indefinite"/>
                  </p:stCondLst>
                  <p:endCondLst>
                    <p:cond evt="onNext" delay="0">
                      <p:tgtEl>
                        <p:sldTgt/>
                      </p:tgtEl>
                    </p:cond>
                    <p:cond evt="onPrev" delay="0">
                      <p:tgtEl>
                        <p:sldTgt/>
                      </p:tgtEl>
                    </p:cond>
                    <p:cond evt="onStopAudio" delay="0">
                      <p:tgtEl>
                        <p:sldTgt/>
                      </p:tgtEl>
                    </p:cond>
                  </p:endCondLst>
                </p:cTn>
                <p:tgtEl>
                  <p:spTgt spid="12"/>
                </p:tgtEl>
              </p:cMediaNode>
            </p:audio>
            <p:audio>
              <p:cMediaNode vol="80000" numSld="999" showWhenStopped="0">
                <p:cTn id="18" fill="hold" display="0">
                  <p:stCondLst>
                    <p:cond delay="indefinite"/>
                  </p:stCondLst>
                  <p:endCondLst>
                    <p:cond evt="onPrev" delay="0">
                      <p:tgtEl>
                        <p:sldTgt/>
                      </p:tgtEl>
                    </p:cond>
                    <p:cond evt="onStopAudio" delay="0">
                      <p:tgtEl>
                        <p:sldTgt/>
                      </p:tgtEl>
                    </p:cond>
                  </p:endCondLst>
                </p:cTn>
                <p:tgtEl>
                  <p:spTgt spid="21"/>
                </p:tgtEl>
              </p:cMediaNode>
            </p:audio>
          </p:childTnLst>
        </p:cTn>
      </p:par>
    </p:tnLst>
    <p:bldLst>
      <p:bldP spid="21" grpId="0" animBg="1"/>
    </p:bld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1256</TotalTime>
  <Words>3158</Words>
  <Application>Microsoft Office PowerPoint</Application>
  <PresentationFormat>Panorámica</PresentationFormat>
  <Paragraphs>306</Paragraphs>
  <Slides>54</Slides>
  <Notes>1</Notes>
  <HiddenSlides>0</HiddenSlides>
  <MMClips>16</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54</vt:i4>
      </vt:variant>
    </vt:vector>
  </HeadingPairs>
  <TitlesOfParts>
    <vt:vector size="62" baseType="lpstr">
      <vt:lpstr>Arial</vt:lpstr>
      <vt:lpstr>Arial Narrow</vt:lpstr>
      <vt:lpstr>Calibri</vt:lpstr>
      <vt:lpstr>Lexend Deca</vt:lpstr>
      <vt:lpstr>Noto Sans Symbols</vt:lpstr>
      <vt:lpstr>Oswald</vt:lpstr>
      <vt:lpstr>Wingdings</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Laura Jinneth Patarroyo Gomez</dc:creator>
  <cp:lastModifiedBy>JOSUE1</cp:lastModifiedBy>
  <cp:revision>79</cp:revision>
  <dcterms:modified xsi:type="dcterms:W3CDTF">2024-03-04T16:20:48Z</dcterms:modified>
</cp:coreProperties>
</file>