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1"/>
  </p:notesMasterIdLst>
  <p:handoutMasterIdLst>
    <p:handoutMasterId r:id="rId22"/>
  </p:handoutMasterIdLst>
  <p:sldIdLst>
    <p:sldId id="2147376395" r:id="rId2"/>
    <p:sldId id="2147376393" r:id="rId3"/>
    <p:sldId id="2147376394" r:id="rId4"/>
    <p:sldId id="2147376407" r:id="rId5"/>
    <p:sldId id="2147376396" r:id="rId6"/>
    <p:sldId id="2147376397" r:id="rId7"/>
    <p:sldId id="2147376408" r:id="rId8"/>
    <p:sldId id="2147376398" r:id="rId9"/>
    <p:sldId id="2147376406" r:id="rId10"/>
    <p:sldId id="2147376405" r:id="rId11"/>
    <p:sldId id="2147376409" r:id="rId12"/>
    <p:sldId id="2147376399" r:id="rId13"/>
    <p:sldId id="2147376400" r:id="rId14"/>
    <p:sldId id="2147376401" r:id="rId15"/>
    <p:sldId id="2147376410" r:id="rId16"/>
    <p:sldId id="2147376402" r:id="rId17"/>
    <p:sldId id="2147376403" r:id="rId18"/>
    <p:sldId id="2147376404" r:id="rId19"/>
    <p:sldId id="2147376412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DP SDP" initials="" lastIdx="7" clrIdx="0"/>
  <p:cmAuthor id="1" name="Liliana Andrade Fernandez" initials="LAF" lastIdx="3" clrIdx="1">
    <p:extLst>
      <p:ext uri="{19B8F6BF-5375-455C-9EA6-DF929625EA0E}">
        <p15:presenceInfo xmlns:p15="http://schemas.microsoft.com/office/powerpoint/2012/main" userId="S-1-5-21-1115376568-806649722-160566201-190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000300"/>
    <a:srgbClr val="DB0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96" y="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3" d="100"/>
          <a:sy n="83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57E61-9869-534E-A2B9-368D7C274E46}" type="datetimeFigureOut">
              <a:rPr lang="es-ES" smtClean="0"/>
              <a:t>05/03/2025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B20EFB-2A3D-DC47-AF5E-10AC660E277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325243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394398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13">
            <a:extLst>
              <a:ext uri="{FF2B5EF4-FFF2-40B4-BE49-F238E27FC236}">
                <a16:creationId xmlns:a16="http://schemas.microsoft.com/office/drawing/2014/main" id="{90AA316C-1943-45D5-977F-07B448B20A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92" y="12192"/>
            <a:ext cx="12167616" cy="6833616"/>
          </a:xfrm>
          <a:prstGeom prst="rect">
            <a:avLst/>
          </a:prstGeom>
        </p:spPr>
      </p:pic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16D0B309-AD3D-4BEF-95A4-54B7E8EA25F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-1588"/>
            <a:ext cx="12188825" cy="6859588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Google Shape;84;p13"/>
          <p:cNvSpPr/>
          <p:nvPr userDrawn="1"/>
        </p:nvSpPr>
        <p:spPr>
          <a:xfrm>
            <a:off x="12192" y="-2125"/>
            <a:ext cx="12194509" cy="6857700"/>
          </a:xfrm>
          <a:prstGeom prst="rect">
            <a:avLst/>
          </a:prstGeom>
          <a:solidFill>
            <a:srgbClr val="E4032E">
              <a:alpha val="440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" name="Imagen 24" descr="logosdpcurvasBLANC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875" y="5228154"/>
            <a:ext cx="4796250" cy="1405120"/>
          </a:xfrm>
          <a:prstGeom prst="rect">
            <a:avLst/>
          </a:prstGeom>
        </p:spPr>
      </p:pic>
      <p:sp>
        <p:nvSpPr>
          <p:cNvPr id="8" name="Google Shape;85;p13"/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86;p13"/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89;p13"/>
          <p:cNvSpPr/>
          <p:nvPr userDrawn="1"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Marcador de texto 14">
            <a:extLst>
              <a:ext uri="{FF2B5EF4-FFF2-40B4-BE49-F238E27FC236}">
                <a16:creationId xmlns:a16="http://schemas.microsoft.com/office/drawing/2014/main" id="{A3E33453-A297-471A-A2E7-570B0B54FBC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-2543175" y="3943350"/>
            <a:ext cx="5314950" cy="228600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s-ES" dirty="0"/>
              <a:t>FOTO: Archivo Secretaría Distrital de Planeación </a:t>
            </a:r>
            <a:endParaRPr lang="es-CO" dirty="0"/>
          </a:p>
        </p:txBody>
      </p:sp>
      <p:sp>
        <p:nvSpPr>
          <p:cNvPr id="16" name="Marcador de texto 2">
            <a:extLst>
              <a:ext uri="{FF2B5EF4-FFF2-40B4-BE49-F238E27FC236}">
                <a16:creationId xmlns:a16="http://schemas.microsoft.com/office/drawing/2014/main" id="{EE9741BD-D67F-4135-8556-3F0E4F8F0A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31500" y="2756634"/>
            <a:ext cx="6727825" cy="1154112"/>
          </a:xfrm>
          <a:prstGeom prst="rect">
            <a:avLst/>
          </a:prstGeom>
        </p:spPr>
        <p:txBody>
          <a:bodyPr vert="horz">
            <a:noAutofit/>
          </a:bodyPr>
          <a:lstStyle>
            <a:lvl1pPr marL="50800" indent="0" algn="ctr">
              <a:buNone/>
              <a:defRPr lang="es-ES_tradnl" sz="6300" b="1" i="0" u="none" strike="noStrike" cap="none" dirty="0" smtClean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  <a:lvl2pPr>
              <a:defRPr lang="es-ES_tradnl" sz="63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2pPr>
            <a:lvl3pPr>
              <a:defRPr lang="es-ES_tradnl" sz="63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3pPr>
            <a:lvl4pPr>
              <a:defRPr lang="es-ES_tradnl" sz="63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4pPr>
            <a:lvl5pPr>
              <a:defRPr lang="es-ES" sz="63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5pPr>
          </a:lstStyle>
          <a:p>
            <a:pPr lvl="0"/>
            <a:r>
              <a:rPr lang="es-ES_tradnl" dirty="0"/>
              <a:t>TÍTULO</a:t>
            </a:r>
          </a:p>
        </p:txBody>
      </p:sp>
      <p:sp>
        <p:nvSpPr>
          <p:cNvPr id="17" name="Marcador de texto 5">
            <a:extLst>
              <a:ext uri="{FF2B5EF4-FFF2-40B4-BE49-F238E27FC236}">
                <a16:creationId xmlns:a16="http://schemas.microsoft.com/office/drawing/2014/main" id="{2490F98A-6662-460D-BFC0-0D574232BD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7500" y="4179575"/>
            <a:ext cx="2246312" cy="368300"/>
          </a:xfrm>
          <a:prstGeom prst="rect">
            <a:avLst/>
          </a:prstGeom>
        </p:spPr>
        <p:txBody>
          <a:bodyPr vert="horz"/>
          <a:lstStyle>
            <a:lvl1pPr marL="342900" indent="-342900">
              <a:buNone/>
              <a:defRPr lang="es-ES_tradnl" sz="2300" b="0" i="0" u="none" strike="noStrike" cap="none" dirty="0" smtClean="0">
                <a:solidFill>
                  <a:schemeClr val="lt1"/>
                </a:solidFill>
                <a:latin typeface="Calibri"/>
                <a:ea typeface="Lexend Deca"/>
                <a:cs typeface="Calibri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s-ES_tradnl" dirty="0"/>
              <a:t>fecha</a:t>
            </a:r>
            <a:endParaRPr lang="es-ES" dirty="0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8EBDC3D-2A33-4CD9-BD7D-EB46C770A27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358075" y="351064"/>
            <a:ext cx="1475851" cy="20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47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preserve="1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84;p13"/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" name="Imagen 24" descr="logosdpcurvasBLANC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875" y="5228154"/>
            <a:ext cx="4796250" cy="1405120"/>
          </a:xfrm>
          <a:prstGeom prst="rect">
            <a:avLst/>
          </a:prstGeom>
        </p:spPr>
      </p:pic>
      <p:sp>
        <p:nvSpPr>
          <p:cNvPr id="11" name="Google Shape;96;p14"/>
          <p:cNvSpPr/>
          <p:nvPr userDrawn="1"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97;p14"/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99;p14"/>
          <p:cNvSpPr/>
          <p:nvPr userDrawn="1"/>
        </p:nvSpPr>
        <p:spPr>
          <a:xfrm flipH="1">
            <a:off x="-1160900" y="479700"/>
            <a:ext cx="3074100" cy="637830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Marcador de texto 2">
            <a:extLst>
              <a:ext uri="{FF2B5EF4-FFF2-40B4-BE49-F238E27FC236}">
                <a16:creationId xmlns:a16="http://schemas.microsoft.com/office/drawing/2014/main" id="{2A93BB01-05A8-4A3E-B53E-985FF13F75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31500" y="2756634"/>
            <a:ext cx="6727825" cy="1154112"/>
          </a:xfrm>
          <a:prstGeom prst="rect">
            <a:avLst/>
          </a:prstGeom>
        </p:spPr>
        <p:txBody>
          <a:bodyPr vert="horz">
            <a:noAutofit/>
          </a:bodyPr>
          <a:lstStyle>
            <a:lvl1pPr marL="50800" indent="0" algn="ctr">
              <a:buNone/>
              <a:defRPr lang="es-ES_tradnl" sz="6300" b="1" i="0" u="none" strike="noStrike" cap="none" dirty="0" smtClean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  <a:lvl2pPr>
              <a:defRPr lang="es-ES_tradnl" sz="63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2pPr>
            <a:lvl3pPr>
              <a:defRPr lang="es-ES_tradnl" sz="63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3pPr>
            <a:lvl4pPr>
              <a:defRPr lang="es-ES_tradnl" sz="63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4pPr>
            <a:lvl5pPr>
              <a:defRPr lang="es-ES" sz="63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5pPr>
          </a:lstStyle>
          <a:p>
            <a:pPr lvl="0"/>
            <a:r>
              <a:rPr lang="es-ES_tradnl" dirty="0"/>
              <a:t>TÍTULO</a:t>
            </a:r>
          </a:p>
        </p:txBody>
      </p:sp>
      <p:sp>
        <p:nvSpPr>
          <p:cNvPr id="10" name="Marcador de texto 5">
            <a:extLst>
              <a:ext uri="{FF2B5EF4-FFF2-40B4-BE49-F238E27FC236}">
                <a16:creationId xmlns:a16="http://schemas.microsoft.com/office/drawing/2014/main" id="{C029F59E-1BE0-444A-BD10-B06638A480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77500" y="4179575"/>
            <a:ext cx="2246312" cy="368300"/>
          </a:xfrm>
          <a:prstGeom prst="rect">
            <a:avLst/>
          </a:prstGeom>
        </p:spPr>
        <p:txBody>
          <a:bodyPr vert="horz"/>
          <a:lstStyle>
            <a:lvl1pPr marL="342900" indent="-342900">
              <a:buNone/>
              <a:defRPr lang="es-ES_tradnl" sz="2300" b="0" i="0" u="none" strike="noStrike" cap="none" dirty="0" smtClean="0">
                <a:solidFill>
                  <a:schemeClr val="lt1"/>
                </a:solidFill>
                <a:latin typeface="Calibri"/>
                <a:ea typeface="Lexend Deca"/>
                <a:cs typeface="Calibri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</a:pPr>
            <a:r>
              <a:rPr lang="es-ES_tradnl" dirty="0"/>
              <a:t>fecha</a:t>
            </a:r>
            <a:endParaRPr lang="es-ES" dirty="0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124EBBBF-9A1C-4D0F-AD7C-B8C8E177CA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58075" y="351064"/>
            <a:ext cx="1475851" cy="200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80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1_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/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325093" y="260660"/>
            <a:ext cx="9973567" cy="1062037"/>
          </a:xfrm>
          <a:prstGeom prst="rect">
            <a:avLst/>
          </a:prstGeom>
        </p:spPr>
        <p:txBody>
          <a:bodyPr vert="horz"/>
          <a:lstStyle>
            <a:lvl1pPr>
              <a:defRPr lang="es-ES" sz="5700" b="1" i="0" u="none" strike="noStrike" cap="none" dirty="0">
                <a:solidFill>
                  <a:srgbClr val="CC0000"/>
                </a:solidFill>
                <a:latin typeface="Calibri"/>
                <a:ea typeface="Oswald"/>
                <a:cs typeface="Calibri"/>
                <a:sym typeface="Arial"/>
              </a:defRPr>
            </a:lvl1pPr>
          </a:lstStyle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ES_tradnl" dirty="0"/>
              <a:t>TÍTULO</a:t>
            </a:r>
            <a:endParaRPr lang="es-ES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1"/>
          </p:nvPr>
        </p:nvSpPr>
        <p:spPr>
          <a:xfrm>
            <a:off x="815737" y="1715199"/>
            <a:ext cx="8407441" cy="2048705"/>
          </a:xfrm>
          <a:prstGeom prst="rect">
            <a:avLst/>
          </a:prstGeom>
        </p:spPr>
        <p:txBody>
          <a:bodyPr vert="horz"/>
          <a:lstStyle>
            <a:lvl1pPr marL="285750" indent="-285750">
              <a:buClr>
                <a:srgbClr val="DB0023"/>
              </a:buClr>
              <a:buSzPct val="181000"/>
              <a:buFont typeface="Arial"/>
              <a:buChar char="•"/>
              <a:defRPr lang="es-ES" sz="1800" b="0" i="0" u="none" strike="noStrike" cap="none" dirty="0">
                <a:solidFill>
                  <a:schemeClr val="dk1"/>
                </a:solidFill>
                <a:latin typeface="Calibri"/>
                <a:ea typeface="Lexend Deca"/>
                <a:cs typeface="Calibri"/>
                <a:sym typeface="Arial"/>
              </a:defRPr>
            </a:lvl1pPr>
          </a:lstStyle>
          <a:p>
            <a:pPr lvl="0"/>
            <a:r>
              <a:rPr lang="es-ES_tradnl" dirty="0"/>
              <a:t>Haga clic para modificar el estilo de texto del patrón</a:t>
            </a:r>
          </a:p>
          <a:p>
            <a:pPr lvl="0"/>
            <a:endParaRPr lang="es-ES_tradnl" dirty="0"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_tradnl" dirty="0"/>
              <a:t>Segundo nivel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_tradnl" dirty="0"/>
              <a:t>Tercer nivel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_tradnl" dirty="0"/>
              <a:t>Cuarto nivel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s-ES_tradnl" dirty="0"/>
              <a:t>Quinto nivel</a:t>
            </a:r>
          </a:p>
        </p:txBody>
      </p:sp>
      <p:sp>
        <p:nvSpPr>
          <p:cNvPr id="15" name="Marcador de texto 14"/>
          <p:cNvSpPr>
            <a:spLocks noGrp="1"/>
          </p:cNvSpPr>
          <p:nvPr>
            <p:ph type="body" sz="quarter" idx="12" hasCustomPrompt="1"/>
          </p:nvPr>
        </p:nvSpPr>
        <p:spPr>
          <a:xfrm>
            <a:off x="815975" y="3857256"/>
            <a:ext cx="8407400" cy="2103808"/>
          </a:xfrm>
          <a:prstGeom prst="rect">
            <a:avLst/>
          </a:prstGeom>
        </p:spPr>
        <p:txBody>
          <a:bodyPr vert="horz"/>
          <a:lstStyle>
            <a:lvl1pPr>
              <a:defRPr lang="es-ES_tradnl" sz="1800" b="0" i="0" u="none" strike="noStrike" cap="none" dirty="0" smtClean="0">
                <a:solidFill>
                  <a:schemeClr val="dk1"/>
                </a:solidFill>
                <a:latin typeface="Calibri"/>
                <a:ea typeface="Lexend Deca"/>
                <a:cs typeface="Calibri"/>
                <a:sym typeface="Arial"/>
              </a:defRPr>
            </a:lvl1pPr>
            <a:lvl2pPr>
              <a:defRPr lang="es-ES_tradnl" sz="1800" b="0" i="0" u="none" strike="noStrike" cap="none" dirty="0" smtClean="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Arial"/>
              </a:defRPr>
            </a:lvl2pPr>
            <a:lvl3pPr>
              <a:defRPr lang="es-ES_tradnl" sz="1800" b="0" i="0" u="none" strike="noStrike" cap="none" dirty="0" smtClean="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Arial"/>
              </a:defRPr>
            </a:lvl3pPr>
            <a:lvl4pPr>
              <a:defRPr lang="es-ES_tradnl" sz="1800" b="0" i="0" u="none" strike="noStrike" cap="none" dirty="0" smtClean="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Arial"/>
              </a:defRPr>
            </a:lvl4pPr>
            <a:lvl5pPr>
              <a:defRPr lang="es-ES" sz="1800" b="0" i="0" u="none" strike="noStrike" cap="none" dirty="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Arial"/>
              </a:defRPr>
            </a:lvl5pPr>
          </a:lstStyle>
          <a:p>
            <a:pPr lvl="0"/>
            <a:r>
              <a:rPr lang="es-ES_tradnl" dirty="0"/>
              <a:t>Texto</a:t>
            </a:r>
            <a:endParaRPr lang="es-ES" dirty="0"/>
          </a:p>
        </p:txBody>
      </p:sp>
      <p:sp>
        <p:nvSpPr>
          <p:cNvPr id="12" name="Google Shape;97;p14"/>
          <p:cNvSpPr/>
          <p:nvPr userDrawn="1"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85;p13"/>
          <p:cNvSpPr/>
          <p:nvPr userDrawn="1"/>
        </p:nvSpPr>
        <p:spPr>
          <a:xfrm flipH="1">
            <a:off x="10160197" y="2532197"/>
            <a:ext cx="2038263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" name="Imagen 15" descr="logosdpcurvasBLANC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143" y="6363404"/>
            <a:ext cx="1687046" cy="49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66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16;p16"/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118;p16"/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Google Shape;120;p16"/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0" hasCustomPrompt="1"/>
          </p:nvPr>
        </p:nvSpPr>
        <p:spPr>
          <a:xfrm>
            <a:off x="2872582" y="2706501"/>
            <a:ext cx="6446837" cy="842963"/>
          </a:xfrm>
          <a:prstGeom prst="rect">
            <a:avLst/>
          </a:prstGeom>
        </p:spPr>
        <p:txBody>
          <a:bodyPr vert="horz"/>
          <a:lstStyle>
            <a:lvl1pPr algn="ctr">
              <a:defRPr lang="es-ES_tradnl" sz="5700" b="1" i="0" u="none" strike="noStrike" cap="none" baseline="0" dirty="0" smtClean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  <a:lvl2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2pPr>
            <a:lvl3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3pPr>
            <a:lvl4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4pPr>
            <a:lvl5pPr>
              <a:defRPr lang="es-ES" sz="57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5pPr>
          </a:lstStyle>
          <a:p>
            <a:pPr lvl="0"/>
            <a:r>
              <a:rPr lang="es-ES_tradnl" dirty="0"/>
              <a:t>T</a:t>
            </a:r>
            <a:r>
              <a:rPr lang="es-ES" dirty="0"/>
              <a:t>I</a:t>
            </a:r>
            <a:r>
              <a:rPr lang="es-ES_tradnl" dirty="0"/>
              <a:t>TULO ABC DEF</a:t>
            </a:r>
            <a:endParaRPr lang="es-ES" dirty="0"/>
          </a:p>
        </p:txBody>
      </p:sp>
      <p:sp>
        <p:nvSpPr>
          <p:cNvPr id="14" name="Marcador de texto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72581" y="3846668"/>
            <a:ext cx="6446838" cy="854075"/>
          </a:xfrm>
          <a:prstGeom prst="rect">
            <a:avLst/>
          </a:prstGeom>
        </p:spPr>
        <p:txBody>
          <a:bodyPr vert="horz"/>
          <a:lstStyle>
            <a:lvl1pPr>
              <a:defRPr lang="es-ES" sz="5700" b="1" i="0" u="none" strike="noStrike" cap="none" dirty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ES" dirty="0"/>
              <a:t>c</a:t>
            </a:r>
            <a:r>
              <a:rPr lang="es-ES_tradnl" dirty="0" err="1"/>
              <a:t>ap</a:t>
            </a:r>
            <a:r>
              <a:rPr lang="es-ES_tradnl" dirty="0"/>
              <a:t> </a:t>
            </a:r>
            <a:r>
              <a:rPr lang="es-ES_tradnl" dirty="0" err="1"/>
              <a:t>xxxxxx</a:t>
            </a:r>
            <a:endParaRPr lang="es-ES" dirty="0"/>
          </a:p>
        </p:txBody>
      </p:sp>
      <p:sp>
        <p:nvSpPr>
          <p:cNvPr id="15" name="Google Shape;141;p18"/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85;p13"/>
          <p:cNvSpPr/>
          <p:nvPr userDrawn="1"/>
        </p:nvSpPr>
        <p:spPr>
          <a:xfrm flipH="1">
            <a:off x="10160197" y="2532197"/>
            <a:ext cx="2038263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Imagen 21" descr="logosdpcurvasBLANC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143" y="6363404"/>
            <a:ext cx="1687046" cy="49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265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D1B49334-A6DB-401A-9A75-1A9D5C2AD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06" t="15131" r="-106" b="585"/>
          <a:stretch/>
        </p:blipFill>
        <p:spPr>
          <a:xfrm>
            <a:off x="6461" y="0"/>
            <a:ext cx="12191999" cy="6857646"/>
          </a:xfrm>
          <a:prstGeom prst="rect">
            <a:avLst/>
          </a:prstGeom>
        </p:spPr>
      </p:pic>
      <p:sp>
        <p:nvSpPr>
          <p:cNvPr id="12" name="Marcador de posición de imagen 11">
            <a:extLst>
              <a:ext uri="{FF2B5EF4-FFF2-40B4-BE49-F238E27FC236}">
                <a16:creationId xmlns:a16="http://schemas.microsoft.com/office/drawing/2014/main" id="{CE1A0F68-57E5-4BD0-96FF-47082E7903B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1999" cy="685800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A13684B-B6D6-458C-8B86-AA474A507D8D}"/>
              </a:ext>
            </a:extLst>
          </p:cNvPr>
          <p:cNvSpPr/>
          <p:nvPr userDrawn="1"/>
        </p:nvSpPr>
        <p:spPr>
          <a:xfrm>
            <a:off x="3455863" y="2706501"/>
            <a:ext cx="6456315" cy="3200918"/>
          </a:xfrm>
          <a:prstGeom prst="rect">
            <a:avLst/>
          </a:prstGeom>
          <a:gradFill flip="none" rotWithShape="1">
            <a:gsLst>
              <a:gs pos="86000">
                <a:srgbClr val="BABABA">
                  <a:alpha val="0"/>
                </a:srgbClr>
              </a:gs>
              <a:gs pos="0">
                <a:schemeClr val="tx1">
                  <a:lumMod val="60000"/>
                  <a:alpha val="4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Google Shape;118;p16"/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Marcador de texto 9"/>
          <p:cNvSpPr>
            <a:spLocks noGrp="1"/>
          </p:cNvSpPr>
          <p:nvPr>
            <p:ph type="body" sz="quarter" idx="10" hasCustomPrompt="1"/>
          </p:nvPr>
        </p:nvSpPr>
        <p:spPr>
          <a:xfrm>
            <a:off x="3490953" y="2729526"/>
            <a:ext cx="6446837" cy="842963"/>
          </a:xfrm>
          <a:prstGeom prst="rect">
            <a:avLst/>
          </a:prstGeom>
        </p:spPr>
        <p:txBody>
          <a:bodyPr vert="horz"/>
          <a:lstStyle>
            <a:lvl1pPr algn="ctr">
              <a:defRPr lang="es-ES_tradnl" sz="5700" b="1" i="0" u="none" strike="noStrike" cap="none" baseline="0" dirty="0" smtClean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  <a:lvl2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2pPr>
            <a:lvl3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3pPr>
            <a:lvl4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4pPr>
            <a:lvl5pPr>
              <a:defRPr lang="es-ES" sz="57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5pPr>
          </a:lstStyle>
          <a:p>
            <a:pPr lvl="0"/>
            <a:r>
              <a:rPr lang="es-ES_tradnl" dirty="0"/>
              <a:t>T</a:t>
            </a:r>
            <a:r>
              <a:rPr lang="es-ES" dirty="0"/>
              <a:t>I</a:t>
            </a:r>
            <a:r>
              <a:rPr lang="es-ES_tradnl" dirty="0"/>
              <a:t>TULO ABC DEF</a:t>
            </a:r>
            <a:endParaRPr lang="es-ES" dirty="0"/>
          </a:p>
        </p:txBody>
      </p:sp>
      <p:sp>
        <p:nvSpPr>
          <p:cNvPr id="14" name="Marcador de texto 13"/>
          <p:cNvSpPr>
            <a:spLocks noGrp="1"/>
          </p:cNvSpPr>
          <p:nvPr>
            <p:ph type="body" sz="quarter" idx="11" hasCustomPrompt="1"/>
          </p:nvPr>
        </p:nvSpPr>
        <p:spPr>
          <a:xfrm>
            <a:off x="3490952" y="3869693"/>
            <a:ext cx="6446838" cy="854075"/>
          </a:xfrm>
          <a:prstGeom prst="rect">
            <a:avLst/>
          </a:prstGeom>
        </p:spPr>
        <p:txBody>
          <a:bodyPr vert="horz"/>
          <a:lstStyle>
            <a:lvl1pPr>
              <a:defRPr lang="es-ES" sz="5700" b="1" i="0" u="none" strike="noStrike" cap="none" dirty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ES" dirty="0"/>
              <a:t>c</a:t>
            </a:r>
            <a:r>
              <a:rPr lang="es-ES_tradnl" dirty="0" err="1"/>
              <a:t>ap</a:t>
            </a:r>
            <a:r>
              <a:rPr lang="es-ES_tradnl" dirty="0"/>
              <a:t> </a:t>
            </a:r>
            <a:r>
              <a:rPr lang="es-ES_tradnl" dirty="0" err="1"/>
              <a:t>xxxxxx</a:t>
            </a:r>
            <a:endParaRPr lang="es-ES" dirty="0"/>
          </a:p>
        </p:txBody>
      </p:sp>
      <p:sp>
        <p:nvSpPr>
          <p:cNvPr id="15" name="Google Shape;141;p18"/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85;p13"/>
          <p:cNvSpPr/>
          <p:nvPr userDrawn="1"/>
        </p:nvSpPr>
        <p:spPr>
          <a:xfrm flipH="1">
            <a:off x="10160197" y="2532197"/>
            <a:ext cx="2038263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Imagen 21" descr="logosdpcurvasBLANC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143" y="6363404"/>
            <a:ext cx="1687046" cy="494241"/>
          </a:xfrm>
          <a:prstGeom prst="rect">
            <a:avLst/>
          </a:prstGeom>
        </p:spPr>
      </p:pic>
      <p:sp>
        <p:nvSpPr>
          <p:cNvPr id="17" name="Marcador de texto 14">
            <a:extLst>
              <a:ext uri="{FF2B5EF4-FFF2-40B4-BE49-F238E27FC236}">
                <a16:creationId xmlns:a16="http://schemas.microsoft.com/office/drawing/2014/main" id="{C0A4B739-BD08-43FE-82D7-8D4994AD2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16200000">
            <a:off x="-2543175" y="3943350"/>
            <a:ext cx="5314950" cy="228600"/>
          </a:xfrm>
          <a:prstGeom prst="rect">
            <a:avLst/>
          </a:prstGeom>
        </p:spPr>
        <p:txBody>
          <a:bodyPr/>
          <a:lstStyle>
            <a:lvl1pPr>
              <a:defRPr sz="8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pPr lvl="0"/>
            <a:r>
              <a:rPr lang="es-ES" dirty="0"/>
              <a:t>FOTO: Archivo Secretaría Distrital de Planeación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36327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preserve="1" userDrawn="1">
  <p:cSld name="1_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/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/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Marcador de texto 9"/>
          <p:cNvSpPr>
            <a:spLocks noGrp="1"/>
          </p:cNvSpPr>
          <p:nvPr>
            <p:ph type="body" sz="quarter" idx="10" hasCustomPrompt="1"/>
          </p:nvPr>
        </p:nvSpPr>
        <p:spPr>
          <a:xfrm>
            <a:off x="2872582" y="2706501"/>
            <a:ext cx="6446837" cy="842963"/>
          </a:xfrm>
          <a:prstGeom prst="rect">
            <a:avLst/>
          </a:prstGeom>
        </p:spPr>
        <p:txBody>
          <a:bodyPr vert="horz"/>
          <a:lstStyle>
            <a:lvl1pPr algn="ctr">
              <a:defRPr lang="es-ES_tradnl" sz="5700" b="1" i="0" u="none" strike="noStrike" cap="none" baseline="0" dirty="0" smtClean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  <a:lvl2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2pPr>
            <a:lvl3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3pPr>
            <a:lvl4pPr>
              <a:defRPr lang="es-ES_tradnl" sz="5700" b="1" i="0" u="none" strike="noStrike" cap="none" dirty="0" smtClean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4pPr>
            <a:lvl5pPr>
              <a:defRPr lang="es-ES" sz="57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Arial"/>
              </a:defRPr>
            </a:lvl5pPr>
          </a:lstStyle>
          <a:p>
            <a:pPr lvl="0"/>
            <a:r>
              <a:rPr lang="es-ES_tradnl" dirty="0"/>
              <a:t>T</a:t>
            </a:r>
            <a:r>
              <a:rPr lang="es-ES" dirty="0"/>
              <a:t>I</a:t>
            </a:r>
            <a:r>
              <a:rPr lang="es-ES_tradnl" dirty="0"/>
              <a:t>TULO ABC DEF</a:t>
            </a:r>
            <a:endParaRPr lang="es-ES" dirty="0"/>
          </a:p>
        </p:txBody>
      </p:sp>
      <p:sp>
        <p:nvSpPr>
          <p:cNvPr id="12" name="Marcador de texto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72581" y="3846668"/>
            <a:ext cx="6446838" cy="854075"/>
          </a:xfrm>
          <a:prstGeom prst="rect">
            <a:avLst/>
          </a:prstGeom>
        </p:spPr>
        <p:txBody>
          <a:bodyPr vert="horz"/>
          <a:lstStyle>
            <a:lvl1pPr>
              <a:defRPr lang="es-ES" sz="5700" b="1" i="0" u="none" strike="noStrike" cap="none" dirty="0">
                <a:solidFill>
                  <a:schemeClr val="lt1"/>
                </a:solidFill>
                <a:latin typeface="Calibri"/>
                <a:ea typeface="Oswald"/>
                <a:cs typeface="Calibri"/>
                <a:sym typeface="Arial"/>
              </a:defRPr>
            </a:lvl1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s-ES" dirty="0"/>
              <a:t>c</a:t>
            </a:r>
            <a:r>
              <a:rPr lang="es-ES_tradnl" dirty="0" err="1"/>
              <a:t>ap</a:t>
            </a:r>
            <a:r>
              <a:rPr lang="es-ES_tradnl" dirty="0"/>
              <a:t> </a:t>
            </a:r>
            <a:r>
              <a:rPr lang="es-ES_tradnl" dirty="0" err="1"/>
              <a:t>xxxxxx</a:t>
            </a:r>
            <a:endParaRPr lang="es-ES" dirty="0"/>
          </a:p>
        </p:txBody>
      </p:sp>
      <p:sp>
        <p:nvSpPr>
          <p:cNvPr id="13" name="Google Shape;129;p17"/>
          <p:cNvSpPr/>
          <p:nvPr userDrawn="1"/>
        </p:nvSpPr>
        <p:spPr>
          <a:xfrm rot="10800000">
            <a:off x="1096222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x-none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85;p13"/>
          <p:cNvSpPr/>
          <p:nvPr userDrawn="1"/>
        </p:nvSpPr>
        <p:spPr>
          <a:xfrm flipH="1">
            <a:off x="10160197" y="2532197"/>
            <a:ext cx="2038263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" name="Imagen 21" descr="logosdpcurvasBLANC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143" y="6363404"/>
            <a:ext cx="1687046" cy="49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58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D30FC72-7FBC-8124-8D3F-0A40699597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5201" y="315310"/>
            <a:ext cx="707852" cy="97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567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0" r:id="rId2"/>
    <p:sldLayoutId id="2147483662" r:id="rId3"/>
    <p:sldLayoutId id="2147483661" r:id="rId4"/>
    <p:sldLayoutId id="2147483664" r:id="rId5"/>
    <p:sldLayoutId id="2147483665" r:id="rId6"/>
    <p:sldLayoutId id="214748366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4E7B2-A281-63B2-C030-6D82C0A3F7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D5E8CE3-3186-01BF-B084-DD63F87926A8}"/>
              </a:ext>
            </a:extLst>
          </p:cNvPr>
          <p:cNvSpPr txBox="1"/>
          <p:nvPr/>
        </p:nvSpPr>
        <p:spPr>
          <a:xfrm>
            <a:off x="1350514" y="2186963"/>
            <a:ext cx="925993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MX" sz="4000" b="1" dirty="0">
                <a:solidFill>
                  <a:srgbClr val="A9192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Política Pública </a:t>
            </a:r>
            <a:r>
              <a:rPr lang="es-MX" sz="4000" b="1" dirty="0">
                <a:solidFill>
                  <a:srgbClr val="A91925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p</a:t>
            </a:r>
            <a:r>
              <a:rPr lang="es-MX" sz="4000" b="1" dirty="0">
                <a:solidFill>
                  <a:srgbClr val="A9192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ara y </a:t>
            </a:r>
            <a:r>
              <a:rPr lang="es-MX" sz="4000" b="1" dirty="0">
                <a:solidFill>
                  <a:srgbClr val="A91925"/>
                </a:solidFill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d</a:t>
            </a:r>
            <a:r>
              <a:rPr lang="es-MX" sz="4000" b="1" dirty="0">
                <a:solidFill>
                  <a:srgbClr val="A9192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el Pueblo </a:t>
            </a:r>
            <a:r>
              <a:rPr lang="es-MX" sz="4000" b="1" dirty="0" err="1">
                <a:solidFill>
                  <a:srgbClr val="A9192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Rrom</a:t>
            </a:r>
            <a:r>
              <a:rPr lang="es-MX" sz="4000" b="1" dirty="0">
                <a:solidFill>
                  <a:srgbClr val="A9192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 en Bogotá</a:t>
            </a:r>
          </a:p>
        </p:txBody>
      </p:sp>
    </p:spTree>
    <p:extLst>
      <p:ext uri="{BB962C8B-B14F-4D97-AF65-F5344CB8AC3E}">
        <p14:creationId xmlns:p14="http://schemas.microsoft.com/office/powerpoint/2010/main" val="2854622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C392F-0A84-AA71-6C53-474CF8372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4CFCE0C4-5267-0ABE-0E82-50C377C60147}"/>
              </a:ext>
            </a:extLst>
          </p:cNvPr>
          <p:cNvSpPr txBox="1">
            <a:spLocks/>
          </p:cNvSpPr>
          <p:nvPr/>
        </p:nvSpPr>
        <p:spPr>
          <a:xfrm>
            <a:off x="475921" y="1600797"/>
            <a:ext cx="11053060" cy="8017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3. Equipo de trabajo de la SDP que va a desarrollar el producto:</a:t>
            </a:r>
          </a:p>
          <a:p>
            <a:endParaRPr lang="es-MX" b="1" dirty="0"/>
          </a:p>
        </p:txBody>
      </p:sp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C5635710-C2AF-4C94-42B1-772C8F8EB62D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541603" cy="1200230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4.3.3. Metodologías diseñadas e implementadas para la participación del pueblo palenquero en la formulación de los instrumentos de planeación con enfoque diferencial-</a:t>
            </a:r>
            <a:r>
              <a:rPr lang="es-ES" dirty="0" err="1">
                <a:solidFill>
                  <a:schemeClr val="bg1"/>
                </a:solidFill>
              </a:rPr>
              <a:t>etnico</a:t>
            </a:r>
            <a:r>
              <a:rPr lang="es-ES" dirty="0">
                <a:solidFill>
                  <a:schemeClr val="bg1"/>
                </a:solidFill>
              </a:rPr>
              <a:t> palenquero, de la Secretaría Distrital de Planeación - SDP en concertación con la instancia de representación Legal del pueblo palenquero </a:t>
            </a:r>
            <a:r>
              <a:rPr lang="es-ES" dirty="0" err="1">
                <a:solidFill>
                  <a:schemeClr val="bg1"/>
                </a:solidFill>
              </a:rPr>
              <a:t>Kuagro</a:t>
            </a:r>
            <a:r>
              <a:rPr lang="es-ES" dirty="0">
                <a:solidFill>
                  <a:schemeClr val="bg1"/>
                </a:solidFill>
              </a:rPr>
              <a:t> Mona </a:t>
            </a:r>
            <a:r>
              <a:rPr lang="es-ES" dirty="0" err="1">
                <a:solidFill>
                  <a:schemeClr val="bg1"/>
                </a:solidFill>
              </a:rPr>
              <a:t>Ri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palenge</a:t>
            </a:r>
            <a:r>
              <a:rPr lang="es-ES" dirty="0">
                <a:solidFill>
                  <a:schemeClr val="bg1"/>
                </a:solidFill>
              </a:rPr>
              <a:t>. </a:t>
            </a:r>
          </a:p>
          <a:p>
            <a:endParaRPr lang="es-ES" dirty="0"/>
          </a:p>
          <a:p>
            <a:r>
              <a:rPr lang="es-ES" b="1" dirty="0">
                <a:solidFill>
                  <a:schemeClr val="bg1"/>
                </a:solidFill>
              </a:rPr>
              <a:t>Área Responsable SDP: </a:t>
            </a:r>
            <a:r>
              <a:rPr lang="es-ES" dirty="0">
                <a:solidFill>
                  <a:schemeClr val="bg1"/>
                </a:solidFill>
              </a:rPr>
              <a:t>Oficina de Participación y Diálogo de Ciudad OPDC 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BC9029B3-C059-CEC4-CA27-FCC2CCC961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002468"/>
              </p:ext>
            </p:extLst>
          </p:nvPr>
        </p:nvGraphicFramePr>
        <p:xfrm>
          <a:off x="672354" y="2115012"/>
          <a:ext cx="10647527" cy="36626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172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5681869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3748384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Cantidad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Perfil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Rol en el desarrollo del producto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Profesional en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Psicología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Comunicación Social y Periodismo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Ciencia Política y Gobierno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Trabajo Social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Gestión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Urbanístico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Administración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de Empresas 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Economía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</a:t>
                      </a:r>
                      <a:r>
                        <a:rPr lang="es-CO" sz="1300" b="0" i="0" u="none" strike="noStrike" cap="none" noProof="0" err="1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Sociólogía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o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Arquitectura con 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tarjeta profesional vigente en los casos que aplique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"</a:t>
                      </a:r>
                      <a:endParaRPr lang="es-ES" sz="1300" b="0" i="0" u="none" strike="noStrike" cap="none">
                        <a:solidFill>
                          <a:srgbClr val="242424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Especialización: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 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N/A</a:t>
                      </a:r>
                      <a:endParaRPr lang="es-CO" sz="1300" cap="none">
                        <a:solidFill>
                          <a:srgbClr val="242424"/>
                        </a:solidFill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Experiencia General: 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Tres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3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) años y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cuatro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(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4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) meses de experiencia general contada a partir de la terminación de materias o de la expedición de la tarjeta profesional, según aplique de acuerdo con la norma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vigente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.</a:t>
                      </a:r>
                      <a:endParaRPr lang="es-CO" sz="1300" b="0" i="0" u="none" strike="noStrike" cap="none" dirty="0">
                        <a:solidFill>
                          <a:srgbClr val="242424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Experiencia Especifica: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  Un año (1) y tres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(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3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) meses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de experiencia relacionada con el diseño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y/o seguimiento de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estrategias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de participación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ciudadana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.</a:t>
                      </a:r>
                      <a:endParaRPr lang="es-CO" sz="1300" cap="none">
                        <a:solidFill>
                          <a:srgbClr val="242424"/>
                        </a:solidFill>
                        <a:ea typeface="+mn-ea"/>
                        <a:cs typeface="+mn-cs"/>
                      </a:endParaRPr>
                    </a:p>
                    <a:p>
                      <a:pPr lvl="0">
                        <a:buNone/>
                      </a:pPr>
                      <a:endParaRPr lang="es-CO" sz="1300" b="0" i="0" u="none" strike="noStrike" cap="none" dirty="0">
                        <a:solidFill>
                          <a:srgbClr val="242424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Desarrollar los diálogos técnicos con la instancia consultiva  y hacer los aportes técnicos y las gestiones técnicas y logísticas para el desarrollo de las actividades de las políticas públicas asignadas.</a:t>
                      </a:r>
                      <a:endParaRPr lang="es-E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Profesional especializado grado 24 </a:t>
                      </a:r>
                      <a:endParaRPr lang="es-ES"/>
                    </a:p>
                    <a:p>
                      <a:pPr lvl="0">
                        <a:buNone/>
                      </a:pPr>
                      <a:r>
                        <a:rPr lang="es-CO" sz="1200" dirty="0"/>
                        <a:t>Carrera Administrativa </a:t>
                      </a:r>
                      <a:endParaRPr lang="es-CO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Hacer el análisis técnico de la información Orientar técnicamente al equipo que ejecuta las actividades para el correcto reporte y seguimiento de las políticas públicas que se asignan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391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D117FF-7060-103E-A171-8E705C26C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6EA7C757-1DA9-675A-790A-DD7A538F6EFD}"/>
              </a:ext>
            </a:extLst>
          </p:cNvPr>
          <p:cNvSpPr txBox="1">
            <a:spLocks/>
          </p:cNvSpPr>
          <p:nvPr/>
        </p:nvSpPr>
        <p:spPr>
          <a:xfrm>
            <a:off x="792223" y="1979055"/>
            <a:ext cx="8407441" cy="3838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4. Cronograma para el desarrollo del producto.</a:t>
            </a:r>
            <a:endParaRPr lang="es-ES" dirty="0"/>
          </a:p>
        </p:txBody>
      </p:sp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27C22545-F10F-4893-A483-67E3A57AE478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541603" cy="1200230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Producto: Producto: </a:t>
            </a:r>
            <a:r>
              <a:rPr lang="es-ES" dirty="0">
                <a:solidFill>
                  <a:schemeClr val="bg1"/>
                </a:solidFill>
              </a:rPr>
              <a:t>4.3.3. Metodologías diseñadas e implementadas para la participación del pueblo palenquero en la formulación de los instrumentos de planeación con enfoque diferencial-</a:t>
            </a:r>
            <a:r>
              <a:rPr lang="es-ES" dirty="0" err="1">
                <a:solidFill>
                  <a:schemeClr val="bg1"/>
                </a:solidFill>
              </a:rPr>
              <a:t>etnico</a:t>
            </a:r>
            <a:r>
              <a:rPr lang="es-ES" dirty="0">
                <a:solidFill>
                  <a:schemeClr val="bg1"/>
                </a:solidFill>
              </a:rPr>
              <a:t> palenquero, de la Secretaría Distrital de Planeación - SDP en concertación con la instancia de representación Legal del pueblo palenquero </a:t>
            </a:r>
            <a:r>
              <a:rPr lang="es-ES" dirty="0" err="1">
                <a:solidFill>
                  <a:schemeClr val="bg1"/>
                </a:solidFill>
              </a:rPr>
              <a:t>Kuagro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Moná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Ri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palenge</a:t>
            </a:r>
            <a:r>
              <a:rPr lang="es-ES" dirty="0">
                <a:solidFill>
                  <a:schemeClr val="bg1"/>
                </a:solidFill>
              </a:rPr>
              <a:t>. </a:t>
            </a:r>
          </a:p>
          <a:p>
            <a:endParaRPr lang="es-ES" dirty="0"/>
          </a:p>
          <a:p>
            <a:r>
              <a:rPr lang="es-ES" b="1" dirty="0">
                <a:solidFill>
                  <a:schemeClr val="bg1"/>
                </a:solidFill>
              </a:rPr>
              <a:t>Área Responsable SDP: </a:t>
            </a:r>
            <a:r>
              <a:rPr lang="es-ES" dirty="0">
                <a:solidFill>
                  <a:schemeClr val="bg1"/>
                </a:solidFill>
              </a:rPr>
              <a:t>Oficina de Participación y Diálogo de Ciudad OPDC 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CB162070-5B62-4199-45DB-184BDD01B8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802664"/>
              </p:ext>
            </p:extLst>
          </p:nvPr>
        </p:nvGraphicFramePr>
        <p:xfrm>
          <a:off x="638894" y="2302578"/>
          <a:ext cx="10250947" cy="293712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6321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2402068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1079766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  <a:gridCol w="1136939">
                  <a:extLst>
                    <a:ext uri="{9D8B030D-6E8A-4147-A177-3AD203B41FA5}">
                      <a16:colId xmlns:a16="http://schemas.microsoft.com/office/drawing/2014/main" val="1527242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Actividad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Responsable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inicio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fin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Conformación de mesa para planificar las actividades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Oficina de Participación y Diálogo de Ciudad</a:t>
                      </a:r>
                    </a:p>
                    <a:p>
                      <a:pPr lvl="0" algn="ctr">
                        <a:buNone/>
                      </a:pPr>
                      <a:r>
                        <a:rPr lang="es-CO" sz="1200" dirty="0" err="1"/>
                        <a:t>Kuagro</a:t>
                      </a:r>
                      <a:r>
                        <a:rPr lang="es-CO" sz="1200" dirty="0"/>
                        <a:t> </a:t>
                      </a:r>
                      <a:r>
                        <a:rPr lang="es-CO" sz="1200" dirty="0" err="1"/>
                        <a:t>Moná</a:t>
                      </a:r>
                      <a:r>
                        <a:rPr lang="es-CO" sz="1200" dirty="0"/>
                        <a:t> </a:t>
                      </a:r>
                      <a:r>
                        <a:rPr lang="es-CO" sz="1200" dirty="0" err="1"/>
                        <a:t>Ri</a:t>
                      </a:r>
                      <a:r>
                        <a:rPr lang="es-CO" sz="1200" dirty="0"/>
                        <a:t> </a:t>
                      </a:r>
                      <a:r>
                        <a:rPr lang="es-CO" sz="1200" dirty="0" err="1"/>
                        <a:t>Palengue</a:t>
                      </a:r>
                    </a:p>
                    <a:p>
                      <a:pPr lvl="0" algn="ctr">
                        <a:buNone/>
                      </a:pPr>
                      <a:endParaRPr lang="es-CO" sz="1400" b="0" i="0" u="none" strike="noStrike" noProof="0" dirty="0">
                        <a:solidFill>
                          <a:srgbClr val="001D35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mayo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Definir instrumentos de planeación de interés para el pueblo palenquero y un plan de trabajo conjunto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mayo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9677031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Identificar los alcances de participación que el pueblo palenquero tiene con  cada instrumento de planeación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julio 2025</a:t>
                      </a:r>
                      <a:endParaRPr lang="es-ES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Identificar las prácticas de participación del pueblo palenquero </a:t>
                      </a:r>
                      <a:endParaRPr lang="es-E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julio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agosto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5107981"/>
                  </a:ext>
                </a:extLst>
              </a:tr>
              <a:tr h="480391"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Hacer el análisis de la información, identificar lecciones aprendidas y construir conjuntamente las metodologías de participación propias del pueblo palenquero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septiembre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octubre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4039614"/>
                  </a:ext>
                </a:extLst>
              </a:tr>
              <a:tr h="165652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noviembre 2025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diciembre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5412444"/>
                  </a:ext>
                </a:extLst>
              </a:tr>
              <a:tr h="323021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Generar documento de buenas prácticas de participación del pueblo palenquero en torno a los instrumentos de planeación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118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2655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BDB80-57A8-A6B7-0A26-BB997BF6A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ADF9AAA-822C-955C-08D3-946ECC4D2BE7}"/>
              </a:ext>
            </a:extLst>
          </p:cNvPr>
          <p:cNvSpPr txBox="1"/>
          <p:nvPr/>
        </p:nvSpPr>
        <p:spPr>
          <a:xfrm>
            <a:off x="915972" y="2064415"/>
            <a:ext cx="10360056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4000" b="1" dirty="0">
                <a:solidFill>
                  <a:srgbClr val="A91925"/>
                </a:solidFill>
                <a:effectLst/>
                <a:latin typeface="Arial Black"/>
                <a:ea typeface="Calibri"/>
                <a:cs typeface="Arial Black" panose="020B0604020202020204" pitchFamily="34" charset="0"/>
              </a:rPr>
              <a:t>Política Pública del Pueblo Raizal</a:t>
            </a:r>
            <a:endParaRPr lang="es-ES" dirty="0">
              <a:latin typeface="Arial Black"/>
              <a:ea typeface="Calibri"/>
            </a:endParaRPr>
          </a:p>
          <a:p>
            <a:pPr algn="ctr"/>
            <a:r>
              <a:rPr lang="es-MX" sz="4000" b="1" dirty="0">
                <a:solidFill>
                  <a:srgbClr val="A91925"/>
                </a:solidFill>
                <a:latin typeface="Arial Black"/>
                <a:ea typeface="Calibri"/>
                <a:cs typeface="Arial Black" panose="020B0604020202020204" pitchFamily="34" charset="0"/>
              </a:rPr>
              <a:t> </a:t>
            </a:r>
            <a:r>
              <a:rPr lang="es-MX" sz="4000" b="1" dirty="0">
                <a:solidFill>
                  <a:srgbClr val="A91925"/>
                </a:solidFill>
                <a:effectLst/>
                <a:latin typeface="Arial Black"/>
                <a:ea typeface="Calibri"/>
                <a:cs typeface="Arial Black" panose="020B0604020202020204" pitchFamily="34" charset="0"/>
              </a:rPr>
              <a:t>en Bogotá</a:t>
            </a:r>
            <a:endParaRPr lang="es-MX">
              <a:latin typeface="Arial Black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8356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5736CE-0F36-E52D-C31B-FCB2DF6FDC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4">
            <a:extLst>
              <a:ext uri="{FF2B5EF4-FFF2-40B4-BE49-F238E27FC236}">
                <a16:creationId xmlns:a16="http://schemas.microsoft.com/office/drawing/2014/main" id="{AB6F8C45-FC4E-943A-FA39-4EA7C4457808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476774" cy="1114750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5.1.2. Metodologías diseñadas e implementadas para la participación del pueblo Raizal en la formulación de los instrumentos de planeación de la Secretaría Distrital de Planeación - SDP, articuladas con la  instancia de representación de este grupo étnico que haga sus veces.</a:t>
            </a:r>
            <a:endParaRPr lang="es-ES" b="1" dirty="0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7B252428-E4D0-DE5A-F42C-9D1E054116BE}"/>
              </a:ext>
            </a:extLst>
          </p:cNvPr>
          <p:cNvSpPr txBox="1">
            <a:spLocks/>
          </p:cNvSpPr>
          <p:nvPr/>
        </p:nvSpPr>
        <p:spPr>
          <a:xfrm>
            <a:off x="475921" y="1630357"/>
            <a:ext cx="8407441" cy="204870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1. Cómo se va a desarrollar el producto</a:t>
            </a:r>
            <a:r>
              <a:rPr lang="es-MX" dirty="0"/>
              <a:t>.</a:t>
            </a:r>
            <a:endParaRPr lang="es-ES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ACE2B370-9148-95B3-6CE5-BF6AA6C2D706}"/>
              </a:ext>
            </a:extLst>
          </p:cNvPr>
          <p:cNvSpPr txBox="1">
            <a:spLocks/>
          </p:cNvSpPr>
          <p:nvPr/>
        </p:nvSpPr>
        <p:spPr>
          <a:xfrm>
            <a:off x="475920" y="3916304"/>
            <a:ext cx="8407441" cy="424064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2. Fuentes que se van a emplear para desarrollar el producto </a:t>
            </a:r>
            <a:r>
              <a:rPr lang="es-CO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(primarias, secundarias, estudios, ..)</a:t>
            </a:r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2210599-63F4-2D6D-FC23-2E2118FEB65C}"/>
              </a:ext>
            </a:extLst>
          </p:cNvPr>
          <p:cNvSpPr txBox="1"/>
          <p:nvPr/>
        </p:nvSpPr>
        <p:spPr>
          <a:xfrm>
            <a:off x="483080" y="2107720"/>
            <a:ext cx="1021942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Para </a:t>
            </a:r>
            <a:r>
              <a:rPr lang="en-US" dirty="0" err="1"/>
              <a:t>dar</a:t>
            </a:r>
            <a:r>
              <a:rPr lang="en-US" dirty="0"/>
              <a:t> </a:t>
            </a:r>
            <a:r>
              <a:rPr lang="en-US" dirty="0" err="1"/>
              <a:t>cumplimiento</a:t>
            </a:r>
            <a:r>
              <a:rPr lang="en-US" dirty="0"/>
              <a:t> al </a:t>
            </a:r>
            <a:r>
              <a:rPr lang="en-US" dirty="0" err="1"/>
              <a:t>producto</a:t>
            </a:r>
            <a:r>
              <a:rPr lang="en-US" dirty="0"/>
              <a:t> es </a:t>
            </a:r>
            <a:r>
              <a:rPr lang="en-US" dirty="0" err="1"/>
              <a:t>necesario</a:t>
            </a:r>
            <a:r>
              <a:rPr lang="en-US" dirty="0"/>
              <a:t> </a:t>
            </a:r>
            <a:r>
              <a:rPr lang="en-US" dirty="0" err="1"/>
              <a:t>entablar</a:t>
            </a:r>
            <a:r>
              <a:rPr lang="en-US" dirty="0"/>
              <a:t> </a:t>
            </a:r>
            <a:r>
              <a:rPr lang="en-US" dirty="0" err="1"/>
              <a:t>dialogo</a:t>
            </a:r>
            <a:r>
              <a:rPr lang="en-US" dirty="0"/>
              <a:t> </a:t>
            </a:r>
            <a:r>
              <a:rPr lang="en-US" dirty="0" err="1"/>
              <a:t>permanete</a:t>
            </a:r>
            <a:r>
              <a:rPr lang="en-US" dirty="0"/>
              <a:t> con </a:t>
            </a:r>
            <a:r>
              <a:rPr lang="en-US" dirty="0">
                <a:ea typeface="Open Sans"/>
              </a:rPr>
              <a:t>la Organización</a:t>
            </a:r>
            <a:r>
              <a:rPr lang="en-US" dirty="0"/>
              <a:t> de la </a:t>
            </a:r>
            <a:r>
              <a:rPr lang="en-US" dirty="0" err="1"/>
              <a:t>Comunidad</a:t>
            </a:r>
            <a:r>
              <a:rPr lang="en-US" dirty="0"/>
              <a:t> </a:t>
            </a:r>
            <a:r>
              <a:rPr lang="en-US" dirty="0" err="1"/>
              <a:t>Raizal</a:t>
            </a:r>
            <a:r>
              <a:rPr lang="en-US" dirty="0"/>
              <a:t> con residencia fuera del Archipiélago de San Andrés Providencia y Santa Catalina ORFA; se </a:t>
            </a:r>
            <a:r>
              <a:rPr lang="en-US" dirty="0" err="1"/>
              <a:t>espera</a:t>
            </a:r>
            <a:r>
              <a:rPr lang="en-US" dirty="0"/>
              <a:t> </a:t>
            </a:r>
            <a:r>
              <a:rPr lang="en-US" dirty="0" err="1"/>
              <a:t>identificar</a:t>
            </a:r>
            <a:r>
              <a:rPr lang="en-US" dirty="0"/>
              <a:t>  </a:t>
            </a:r>
            <a:r>
              <a:rPr lang="en-US" dirty="0" err="1"/>
              <a:t>por</a:t>
            </a:r>
            <a:r>
              <a:rPr lang="en-US" dirty="0"/>
              <a:t> medio del </a:t>
            </a:r>
            <a:r>
              <a:rPr lang="en-US" dirty="0" err="1"/>
              <a:t>diálogo</a:t>
            </a:r>
            <a:r>
              <a:rPr lang="en-US" dirty="0"/>
              <a:t>, </a:t>
            </a:r>
            <a:r>
              <a:rPr lang="en-US" dirty="0" err="1"/>
              <a:t>cuáles</a:t>
            </a:r>
            <a:r>
              <a:rPr lang="en-US" dirty="0"/>
              <a:t> son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de </a:t>
            </a:r>
            <a:r>
              <a:rPr lang="en-US" dirty="0" err="1"/>
              <a:t>planeación</a:t>
            </a:r>
            <a:r>
              <a:rPr lang="en-US" dirty="0"/>
              <a:t> de </a:t>
            </a:r>
            <a:r>
              <a:rPr lang="en-US" dirty="0" err="1"/>
              <a:t>interés</a:t>
            </a:r>
            <a:r>
              <a:rPr lang="en-US" dirty="0"/>
              <a:t> y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diferentes</a:t>
            </a:r>
            <a:r>
              <a:rPr lang="en-US" dirty="0"/>
              <a:t> </a:t>
            </a:r>
            <a:r>
              <a:rPr lang="en-US" dirty="0" err="1"/>
              <a:t>aspectos</a:t>
            </a:r>
            <a:r>
              <a:rPr lang="en-US" dirty="0"/>
              <a:t> </a:t>
            </a:r>
            <a:r>
              <a:rPr lang="en-US" dirty="0" err="1"/>
              <a:t>técnicos</a:t>
            </a:r>
            <a:r>
              <a:rPr lang="en-US" dirty="0"/>
              <a:t> para </a:t>
            </a:r>
            <a:r>
              <a:rPr lang="en-US" dirty="0" err="1"/>
              <a:t>desarrollar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, </a:t>
            </a:r>
            <a:r>
              <a:rPr lang="en-US" dirty="0" err="1"/>
              <a:t>elaborar</a:t>
            </a:r>
            <a:r>
              <a:rPr lang="en-US" dirty="0"/>
              <a:t> un plan de </a:t>
            </a:r>
            <a:r>
              <a:rPr lang="en-US" dirty="0" err="1"/>
              <a:t>acción</a:t>
            </a:r>
            <a:r>
              <a:rPr lang="en-US" dirty="0"/>
              <a:t> con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acordadas</a:t>
            </a:r>
            <a:r>
              <a:rPr lang="en-US" dirty="0"/>
              <a:t> </a:t>
            </a:r>
            <a:r>
              <a:rPr lang="en-US" dirty="0" err="1"/>
              <a:t>conjuntamente</a:t>
            </a:r>
            <a:r>
              <a:rPr lang="en-US" dirty="0"/>
              <a:t>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83B1BAC-F511-6C78-AA91-07FCEE0DBD80}"/>
              </a:ext>
            </a:extLst>
          </p:cNvPr>
          <p:cNvSpPr txBox="1"/>
          <p:nvPr/>
        </p:nvSpPr>
        <p:spPr>
          <a:xfrm>
            <a:off x="606344" y="4337690"/>
            <a:ext cx="10219425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dirty="0"/>
              <a:t>La </a:t>
            </a:r>
            <a:r>
              <a:rPr lang="en-US" dirty="0" err="1"/>
              <a:t>fuente</a:t>
            </a:r>
            <a:r>
              <a:rPr lang="en-US" dirty="0"/>
              <a:t> principal para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desarrollo</a:t>
            </a:r>
            <a:r>
              <a:rPr lang="en-US" dirty="0"/>
              <a:t> de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son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de </a:t>
            </a:r>
            <a:r>
              <a:rPr lang="en-US" dirty="0" err="1"/>
              <a:t>planeación</a:t>
            </a:r>
            <a:r>
              <a:rPr lang="en-US" dirty="0"/>
              <a:t> que </a:t>
            </a:r>
            <a:r>
              <a:rPr lang="en-US" dirty="0" err="1"/>
              <a:t>sean</a:t>
            </a:r>
            <a:r>
              <a:rPr lang="en-US" dirty="0"/>
              <a:t> de </a:t>
            </a:r>
            <a:r>
              <a:rPr lang="en-US" dirty="0" err="1"/>
              <a:t>interés</a:t>
            </a:r>
            <a:r>
              <a:rPr lang="en-US" dirty="0"/>
              <a:t> para la </a:t>
            </a:r>
            <a:r>
              <a:rPr lang="en-US" dirty="0" err="1"/>
              <a:t>Comunidad</a:t>
            </a:r>
            <a:r>
              <a:rPr lang="en-US" dirty="0"/>
              <a:t> </a:t>
            </a:r>
            <a:r>
              <a:rPr lang="en-US" dirty="0" err="1"/>
              <a:t>Raizal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Bogotá. 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Los </a:t>
            </a:r>
            <a:r>
              <a:rPr lang="en-US" dirty="0" err="1"/>
              <a:t>aspectos</a:t>
            </a:r>
            <a:r>
              <a:rPr lang="en-US" dirty="0"/>
              <a:t> </a:t>
            </a:r>
            <a:r>
              <a:rPr lang="en-US" dirty="0" err="1"/>
              <a:t>teóricos</a:t>
            </a:r>
            <a:r>
              <a:rPr lang="en-US" dirty="0"/>
              <a:t> y </a:t>
            </a:r>
            <a:r>
              <a:rPr lang="en-US" dirty="0" err="1"/>
              <a:t>metodológicos</a:t>
            </a:r>
            <a:r>
              <a:rPr lang="en-US" dirty="0"/>
              <a:t>, para </a:t>
            </a:r>
            <a:r>
              <a:rPr lang="en-US" dirty="0" err="1"/>
              <a:t>desarrollar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</a:t>
            </a:r>
            <a:r>
              <a:rPr lang="en-US" dirty="0" err="1"/>
              <a:t>parten</a:t>
            </a:r>
            <a:r>
              <a:rPr lang="en-US" dirty="0"/>
              <a:t> del </a:t>
            </a:r>
            <a:r>
              <a:rPr lang="en-US" dirty="0" err="1"/>
              <a:t>diálogo</a:t>
            </a:r>
            <a:r>
              <a:rPr lang="en-US" dirty="0"/>
              <a:t> de </a:t>
            </a:r>
            <a:r>
              <a:rPr lang="en-US" dirty="0" err="1"/>
              <a:t>saberes</a:t>
            </a:r>
            <a:r>
              <a:rPr lang="en-US" dirty="0"/>
              <a:t>, la </a:t>
            </a:r>
            <a:r>
              <a:rPr lang="en-US" dirty="0" err="1"/>
              <a:t>investigación</a:t>
            </a:r>
            <a:r>
              <a:rPr lang="en-US" dirty="0"/>
              <a:t> </a:t>
            </a:r>
            <a:r>
              <a:rPr lang="en-US" dirty="0" err="1"/>
              <a:t>participativa</a:t>
            </a:r>
            <a:r>
              <a:rPr lang="en-US" dirty="0"/>
              <a:t>, la </a:t>
            </a:r>
            <a:r>
              <a:rPr lang="en-US" dirty="0" err="1"/>
              <a:t>pedagogía</a:t>
            </a:r>
            <a:r>
              <a:rPr lang="en-US" dirty="0"/>
              <a:t> </a:t>
            </a:r>
            <a:r>
              <a:rPr lang="en-US" dirty="0" err="1"/>
              <a:t>crítica</a:t>
            </a:r>
            <a:r>
              <a:rPr lang="en-US" dirty="0"/>
              <a:t> y la </a:t>
            </a:r>
            <a:r>
              <a:rPr lang="en-US" dirty="0" err="1"/>
              <a:t>planeación</a:t>
            </a:r>
            <a:r>
              <a:rPr lang="en-US" dirty="0"/>
              <a:t> </a:t>
            </a:r>
            <a:r>
              <a:rPr lang="en-US" dirty="0" err="1"/>
              <a:t>participativa</a:t>
            </a:r>
            <a:r>
              <a:rPr lang="en-US" dirty="0"/>
              <a:t>. </a:t>
            </a:r>
            <a:r>
              <a:rPr lang="en-US" dirty="0" err="1"/>
              <a:t>Algunos</a:t>
            </a:r>
            <a:r>
              <a:rPr lang="en-US" dirty="0"/>
              <a:t> </a:t>
            </a:r>
            <a:r>
              <a:rPr lang="en-US" dirty="0" err="1"/>
              <a:t>autores</a:t>
            </a:r>
            <a:r>
              <a:rPr lang="en-US" dirty="0"/>
              <a:t> que </a:t>
            </a:r>
            <a:r>
              <a:rPr lang="en-US" dirty="0" err="1"/>
              <a:t>sustentan</a:t>
            </a:r>
            <a:r>
              <a:rPr lang="en-US" dirty="0"/>
              <a:t> las </a:t>
            </a:r>
            <a:r>
              <a:rPr lang="en-US" dirty="0" err="1"/>
              <a:t>acciones</a:t>
            </a:r>
            <a:r>
              <a:rPr lang="en-US" dirty="0"/>
              <a:t> y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análisis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 son Orlando Fals Borda y Paulo Freire.</a:t>
            </a:r>
          </a:p>
        </p:txBody>
      </p:sp>
    </p:spTree>
    <p:extLst>
      <p:ext uri="{BB962C8B-B14F-4D97-AF65-F5344CB8AC3E}">
        <p14:creationId xmlns:p14="http://schemas.microsoft.com/office/powerpoint/2010/main" val="500615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1325D-483F-D875-80BF-75E003DF4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E339C4DA-7C0F-F55F-1763-801C0A281EC7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9973567" cy="1320477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5.1.2. Metodologías diseñadas e implementadas para la participación del pueblo Raizal en la formulación de los instrumentos de planeación de la Secretaría Distrital de Planeación - SDP, articuladas con la  instancia de representación de este grupo étnico que haga sus veces.</a:t>
            </a:r>
          </a:p>
          <a:p>
            <a:endParaRPr lang="es-ES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 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7D49085F-3A0A-E566-7BF9-F1D6B9FAB2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874078"/>
              </p:ext>
            </p:extLst>
          </p:nvPr>
        </p:nvGraphicFramePr>
        <p:xfrm>
          <a:off x="672354" y="2115012"/>
          <a:ext cx="10879447" cy="411480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43788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7176640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2459019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Cantidad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Perfil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Rol en el desarrollo del producto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242424"/>
                          </a:solidFill>
                          <a:latin typeface="Segoe UI"/>
                        </a:rPr>
                        <a:t> 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T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ítulo Profesional en Ingeniera Industrial o Ingeniería Ambiental o arquitectura o Urbanismo o Gestión y Desarrollo Urbano o Administrador de Empresas o Politólogo o Sociólogo o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Derecho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o Comunicador. Se deberá presentar tarjeta profesional vigente, en los casos que aplique</a:t>
                      </a:r>
                      <a:endParaRPr lang="es-ES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Especialización Requerida: N/A</a:t>
                      </a:r>
                      <a:endParaRPr lang="es-CO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Experiencia General:  Dos (2) años y cinco (5) meses de experiencia general contada a partir de la terminación de materias o de la expedición de la tarjeta profesional, según aplique de acuerdo con la norma</a:t>
                      </a:r>
                      <a:endParaRPr lang="es-CO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vigente</a:t>
                      </a:r>
                      <a:endParaRPr lang="es-CO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Experiencia Especifica: Experiencia relacionada de nueve (9) meses en la implementación y/o seguimiento de productos de políticas públicas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,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 metodologías de participación y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con conocimiento específico en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 transversalización de enfoques.</a:t>
                      </a:r>
                      <a:endParaRPr lang="es-CO" dirty="0">
                        <a:latin typeface="Arial"/>
                        <a:sym typeface="Arial"/>
                      </a:endParaRPr>
                    </a:p>
                    <a:p>
                      <a:pPr lvl="0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Desarrollar los diálogos técnicos con la instancia consultiva , hacer los aportes técnicos en su experticia profesional y hacer las gestiones técnicas y logísticas para el desarrollo de las actividades.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Profesional especializado grado 24 </a:t>
                      </a:r>
                      <a:endParaRPr lang="es-ES"/>
                    </a:p>
                    <a:p>
                      <a:pPr lvl="0">
                        <a:buNone/>
                      </a:pPr>
                      <a:r>
                        <a:rPr lang="es-CO" sz="1200" dirty="0"/>
                        <a:t>Carrera Administrativa </a:t>
                      </a:r>
                      <a:endParaRPr lang="es-CO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Hacer el análisis técnico de la información Orientar técnicamente al equipo que ejecuta las actividades para el correcto reporte y seguimiento de las políticas públicas que se asignan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6885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E0F4AE-160C-5BC9-CF45-044F24E40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55B43A9F-9ABC-3D78-7A3E-3D8CA9F09215}"/>
              </a:ext>
            </a:extLst>
          </p:cNvPr>
          <p:cNvSpPr txBox="1">
            <a:spLocks/>
          </p:cNvSpPr>
          <p:nvPr/>
        </p:nvSpPr>
        <p:spPr>
          <a:xfrm>
            <a:off x="475921" y="1734640"/>
            <a:ext cx="8407441" cy="3838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4. Cronograma para el desarrollo del producto.</a:t>
            </a:r>
            <a:endParaRPr lang="es-ES" dirty="0"/>
          </a:p>
        </p:txBody>
      </p:sp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1E443BAC-28C8-0A40-EA5A-F385925098B4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333000" cy="1205458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5.1.2. Metodologías diseñadas e implementadas para la participación del pueblo Raizal en la formulación de los instrumentos de planeación de la Secretaría Distrital de Planeación - SDP, articuladas con la  instancia de representación de este grupo étnico que haga sus veces.</a:t>
            </a:r>
          </a:p>
          <a:p>
            <a:endParaRPr lang="es-ES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 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AA4AD20-5190-86C7-7E55-974D0F812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01481"/>
              </p:ext>
            </p:extLst>
          </p:nvPr>
        </p:nvGraphicFramePr>
        <p:xfrm>
          <a:off x="638894" y="2302578"/>
          <a:ext cx="10250947" cy="293712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6321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2402068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1079766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  <a:gridCol w="1136939">
                  <a:extLst>
                    <a:ext uri="{9D8B030D-6E8A-4147-A177-3AD203B41FA5}">
                      <a16:colId xmlns:a16="http://schemas.microsoft.com/office/drawing/2014/main" val="1527242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Actividad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Responsable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inicio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fin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Conformación de mesa para planificar las actividades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Oficina de Participación y Diálogo de Ciudad</a:t>
                      </a:r>
                    </a:p>
                    <a:p>
                      <a:pPr lvl="0" algn="ctr">
                        <a:buNone/>
                      </a:pPr>
                      <a:endParaRPr lang="es-CO" sz="1200" dirty="0"/>
                    </a:p>
                    <a:p>
                      <a:pPr lvl="0" algn="ctr">
                        <a:buNone/>
                      </a:pPr>
                      <a:r>
                        <a:rPr lang="es-CO" sz="1200" dirty="0"/>
                        <a:t>Pueblo Raizal - ORFA</a:t>
                      </a:r>
                    </a:p>
                    <a:p>
                      <a:pPr lvl="0" algn="ctr">
                        <a:buNone/>
                      </a:pPr>
                      <a:endParaRPr lang="es-CO" sz="1400" b="0" i="0" u="none" strike="noStrike" noProof="0" dirty="0">
                        <a:solidFill>
                          <a:srgbClr val="001D35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mayo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Definir instrumentos de planeación de interés para el pueblo raizal y un plan de trabajo conjunto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mayo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9677031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Identificar los alcances de participación que el pueblo raizal tiene con  cada instrumento de planeación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julio 2025</a:t>
                      </a:r>
                      <a:endParaRPr lang="es-ES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Identificar las prácticas de participación del pueblo </a:t>
                      </a:r>
                      <a:r>
                        <a:rPr lang="es-CO" sz="1200" b="0" i="0" u="none" strike="noStrike" noProof="0" dirty="0" err="1">
                          <a:solidFill>
                            <a:srgbClr val="000000"/>
                          </a:solidFill>
                          <a:latin typeface="Arial"/>
                        </a:rPr>
                        <a:t>raizl</a:t>
                      </a:r>
                      <a:endParaRPr lang="es-ES" dirty="0" err="1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mayo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agosto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5107981"/>
                  </a:ext>
                </a:extLst>
              </a:tr>
              <a:tr h="480391"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Hacer el análisis de la información, identificar lecciones aprendidas y construir conjuntamente las metodologías de participación propias del pueblo raizal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septiembre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octubre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4039614"/>
                  </a:ext>
                </a:extLst>
              </a:tr>
              <a:tr h="165652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noviembre 2025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diciembre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5412444"/>
                  </a:ext>
                </a:extLst>
              </a:tr>
              <a:tr h="323021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Generar documento de buenas prácticas de participación del pueblo raizal en torno a los instrumentos de planeación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118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4001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C3B70-B20B-56FB-422D-511C0F764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C3759676-F7FE-E543-4F3B-CA3422194D07}"/>
              </a:ext>
            </a:extLst>
          </p:cNvPr>
          <p:cNvSpPr txBox="1"/>
          <p:nvPr/>
        </p:nvSpPr>
        <p:spPr>
          <a:xfrm>
            <a:off x="915972" y="2064415"/>
            <a:ext cx="10360056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4000" b="1" dirty="0">
                <a:solidFill>
                  <a:srgbClr val="A91925"/>
                </a:solidFill>
                <a:effectLst/>
                <a:latin typeface="Arial Black"/>
                <a:ea typeface="Calibri"/>
                <a:cs typeface="Arial Black" panose="020B0604020202020204" pitchFamily="34" charset="0"/>
              </a:rPr>
              <a:t>Política Pública </a:t>
            </a:r>
            <a:r>
              <a:rPr lang="es-MX" sz="4000" b="1" dirty="0">
                <a:solidFill>
                  <a:srgbClr val="A91925"/>
                </a:solidFill>
                <a:latin typeface="Arial Black"/>
                <a:ea typeface="Calibri"/>
                <a:cs typeface="Arial Black" panose="020B0604020202020204" pitchFamily="34" charset="0"/>
              </a:rPr>
              <a:t>para </a:t>
            </a:r>
            <a:r>
              <a:rPr lang="es-MX" sz="4000" b="1" dirty="0">
                <a:solidFill>
                  <a:srgbClr val="A91925"/>
                </a:solidFill>
                <a:effectLst/>
                <a:latin typeface="Arial Black"/>
                <a:ea typeface="Calibri"/>
                <a:cs typeface="Arial Black" panose="020B0604020202020204" pitchFamily="34" charset="0"/>
              </a:rPr>
              <a:t>los Pueblos Indígenas en Bogotá</a:t>
            </a:r>
          </a:p>
        </p:txBody>
      </p:sp>
    </p:spTree>
    <p:extLst>
      <p:ext uri="{BB962C8B-B14F-4D97-AF65-F5344CB8AC3E}">
        <p14:creationId xmlns:p14="http://schemas.microsoft.com/office/powerpoint/2010/main" val="7733442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52B5D-DC5F-4E1D-41D3-A9AAF58D33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4">
            <a:extLst>
              <a:ext uri="{FF2B5EF4-FFF2-40B4-BE49-F238E27FC236}">
                <a16:creationId xmlns:a16="http://schemas.microsoft.com/office/drawing/2014/main" id="{A8D285B3-E868-CDAE-2954-AAFB85994837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430767" cy="1219312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Producto: </a:t>
            </a:r>
            <a:r>
              <a:rPr lang="es-ES" dirty="0">
                <a:solidFill>
                  <a:schemeClr val="bg1"/>
                </a:solidFill>
              </a:rPr>
              <a:t>3.1.3.Actualización y seguimiento de manera anual del Sistema de Sitios Sagrados del Pueblo Muisca a través de la Mesa de territorio del Pueblo Muisca en el marco Sistema de Participación Territorial del Plan de Ordenamiento Territorial concertado con las autoridades Muiscas de Suba y Bosa.</a:t>
            </a:r>
            <a:endParaRPr lang="es-ES" b="1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12C56C3A-6407-351E-115B-22B3074AF580}"/>
              </a:ext>
            </a:extLst>
          </p:cNvPr>
          <p:cNvSpPr txBox="1">
            <a:spLocks/>
          </p:cNvSpPr>
          <p:nvPr/>
        </p:nvSpPr>
        <p:spPr>
          <a:xfrm>
            <a:off x="475921" y="1630357"/>
            <a:ext cx="8407441" cy="204870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1. Cómo se va a desarrollar el producto</a:t>
            </a:r>
            <a:r>
              <a:rPr lang="es-MX" dirty="0"/>
              <a:t>.</a:t>
            </a:r>
            <a:endParaRPr lang="es-ES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02743162-74D1-8A5E-472D-E3B98DA8D94C}"/>
              </a:ext>
            </a:extLst>
          </p:cNvPr>
          <p:cNvSpPr txBox="1">
            <a:spLocks/>
          </p:cNvSpPr>
          <p:nvPr/>
        </p:nvSpPr>
        <p:spPr>
          <a:xfrm>
            <a:off x="619694" y="3226191"/>
            <a:ext cx="8407441" cy="43844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2. Fuentes que se van a emplear para desarrollar el producto </a:t>
            </a:r>
            <a:r>
              <a:rPr lang="es-CO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(primarias, secundarias, estudios, ..)</a:t>
            </a:r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EB56C18-1B33-29B6-FA98-F8CA61F073E6}"/>
              </a:ext>
            </a:extLst>
          </p:cNvPr>
          <p:cNvSpPr txBox="1"/>
          <p:nvPr/>
        </p:nvSpPr>
        <p:spPr>
          <a:xfrm>
            <a:off x="583933" y="2062896"/>
            <a:ext cx="1021942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El </a:t>
            </a:r>
            <a:r>
              <a:rPr lang="en-US" dirty="0" err="1"/>
              <a:t>producto</a:t>
            </a:r>
            <a:r>
              <a:rPr lang="en-US" dirty="0"/>
              <a:t> se </a:t>
            </a:r>
            <a:r>
              <a:rPr lang="en-US" dirty="0" err="1"/>
              <a:t>viene</a:t>
            </a:r>
            <a:r>
              <a:rPr lang="en-US" dirty="0"/>
              <a:t> </a:t>
            </a:r>
            <a:r>
              <a:rPr lang="en-US" dirty="0" err="1"/>
              <a:t>desarrollando</a:t>
            </a:r>
            <a:r>
              <a:rPr lang="en-US" dirty="0"/>
              <a:t> </a:t>
            </a:r>
            <a:r>
              <a:rPr lang="en-US" dirty="0" err="1"/>
              <a:t>desde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2024,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diálogo</a:t>
            </a:r>
            <a:r>
              <a:rPr lang="en-US" dirty="0"/>
              <a:t> </a:t>
            </a:r>
            <a:r>
              <a:rPr lang="en-US" dirty="0" err="1"/>
              <a:t>permanente</a:t>
            </a:r>
            <a:r>
              <a:rPr lang="en-US" dirty="0"/>
              <a:t> con las </a:t>
            </a:r>
            <a:r>
              <a:rPr lang="en-US" dirty="0" err="1"/>
              <a:t>autoridades</a:t>
            </a:r>
            <a:r>
              <a:rPr lang="en-US" dirty="0"/>
              <a:t> Muisca de </a:t>
            </a:r>
            <a:r>
              <a:rPr lang="en-US" dirty="0" err="1"/>
              <a:t>los</a:t>
            </a:r>
            <a:r>
              <a:rPr lang="en-US" dirty="0"/>
              <a:t> Cabildos de Suba y Bosa. El </a:t>
            </a:r>
            <a:r>
              <a:rPr lang="en-US" dirty="0" err="1"/>
              <a:t>producto</a:t>
            </a:r>
            <a:r>
              <a:rPr lang="en-US" dirty="0"/>
              <a:t> se </a:t>
            </a:r>
            <a:r>
              <a:rPr lang="en-US" dirty="0" err="1"/>
              <a:t>enmarca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la </a:t>
            </a:r>
            <a:r>
              <a:rPr lang="en-US" dirty="0" err="1"/>
              <a:t>implementación</a:t>
            </a:r>
            <a:r>
              <a:rPr lang="en-US" dirty="0"/>
              <a:t> del Escenario </a:t>
            </a:r>
            <a:r>
              <a:rPr lang="en-US" dirty="0" err="1"/>
              <a:t>Especializado</a:t>
            </a:r>
            <a:r>
              <a:rPr lang="en-US" dirty="0"/>
              <a:t> del Pueblo Muisca de Bogotá </a:t>
            </a:r>
            <a:r>
              <a:rPr lang="en-US" dirty="0" err="1"/>
              <a:t>específicamente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Sistema de </a:t>
            </a:r>
            <a:r>
              <a:rPr lang="en-US" dirty="0" err="1"/>
              <a:t>Participación</a:t>
            </a:r>
            <a:r>
              <a:rPr lang="en-US" dirty="0"/>
              <a:t> Territorial del Plan de </a:t>
            </a:r>
            <a:r>
              <a:rPr lang="en-US" dirty="0" err="1"/>
              <a:t>Ordenamiento</a:t>
            </a:r>
            <a:r>
              <a:rPr lang="en-US" dirty="0"/>
              <a:t> Territorial. Para la </a:t>
            </a:r>
            <a:r>
              <a:rPr lang="en-US" dirty="0" err="1"/>
              <a:t>vigencia</a:t>
            </a:r>
            <a:r>
              <a:rPr lang="en-US" dirty="0"/>
              <a:t> 2025 se </a:t>
            </a:r>
            <a:r>
              <a:rPr lang="en-US" dirty="0" err="1"/>
              <a:t>implementará</a:t>
            </a:r>
            <a:r>
              <a:rPr lang="en-US" dirty="0"/>
              <a:t> un plan de </a:t>
            </a:r>
            <a:r>
              <a:rPr lang="en-US" dirty="0" err="1"/>
              <a:t>trabajo</a:t>
            </a:r>
            <a:r>
              <a:rPr lang="en-US" dirty="0"/>
              <a:t> que se </a:t>
            </a:r>
            <a:r>
              <a:rPr lang="en-US" dirty="0" err="1"/>
              <a:t>viene</a:t>
            </a:r>
            <a:r>
              <a:rPr lang="en-US" dirty="0"/>
              <a:t> </a:t>
            </a:r>
            <a:r>
              <a:rPr lang="en-US" dirty="0" err="1"/>
              <a:t>construyendo</a:t>
            </a:r>
            <a:r>
              <a:rPr lang="en-US" dirty="0"/>
              <a:t> </a:t>
            </a:r>
            <a:r>
              <a:rPr lang="en-US" dirty="0" err="1"/>
              <a:t>conjuntamente</a:t>
            </a:r>
            <a:r>
              <a:rPr lang="en-US" dirty="0"/>
              <a:t> con las </a:t>
            </a:r>
            <a:r>
              <a:rPr lang="en-US" dirty="0" err="1"/>
              <a:t>autoridades</a:t>
            </a:r>
            <a:r>
              <a:rPr lang="en-US" dirty="0"/>
              <a:t> </a:t>
            </a:r>
            <a:r>
              <a:rPr lang="en-US" dirty="0" err="1"/>
              <a:t>Muiscas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dos cabildos. </a:t>
            </a:r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59D1723-A044-0DA5-7292-1B57D8EFCCD5}"/>
              </a:ext>
            </a:extLst>
          </p:cNvPr>
          <p:cNvSpPr txBox="1"/>
          <p:nvPr/>
        </p:nvSpPr>
        <p:spPr>
          <a:xfrm>
            <a:off x="688434" y="3784692"/>
            <a:ext cx="10219425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Como </a:t>
            </a:r>
            <a:r>
              <a:rPr lang="en-US" dirty="0" err="1"/>
              <a:t>fuente</a:t>
            </a:r>
            <a:r>
              <a:rPr lang="en-US" dirty="0"/>
              <a:t> principal para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desarrollo</a:t>
            </a:r>
            <a:r>
              <a:rPr lang="en-US" dirty="0"/>
              <a:t> de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se </a:t>
            </a:r>
            <a:r>
              <a:rPr lang="en-US" dirty="0" err="1"/>
              <a:t>encuentra</a:t>
            </a:r>
            <a:r>
              <a:rPr lang="en-US" dirty="0"/>
              <a:t> la </a:t>
            </a:r>
            <a:r>
              <a:rPr lang="en-US" dirty="0" err="1"/>
              <a:t>Resolución</a:t>
            </a:r>
            <a:r>
              <a:rPr lang="en-US" dirty="0"/>
              <a:t> 2664 de 2023 </a:t>
            </a:r>
            <a:r>
              <a:rPr lang="en-US" dirty="0" err="1"/>
              <a:t>por</a:t>
            </a:r>
            <a:r>
              <a:rPr lang="en-US" dirty="0"/>
              <a:t> la </a:t>
            </a:r>
            <a:r>
              <a:rPr lang="en-US" dirty="0" err="1"/>
              <a:t>cual</a:t>
            </a:r>
            <a:r>
              <a:rPr lang="en-US" dirty="0"/>
              <a:t> se </a:t>
            </a:r>
            <a:r>
              <a:rPr lang="en-US" dirty="0" err="1"/>
              <a:t>reconoce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Sistema de Sitios </a:t>
            </a:r>
            <a:r>
              <a:rPr lang="en-US" dirty="0" err="1"/>
              <a:t>Sagrados</a:t>
            </a:r>
            <a:r>
              <a:rPr lang="en-US" dirty="0"/>
              <a:t> Muisca,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articulo</a:t>
            </a:r>
            <a:r>
              <a:rPr lang="en-US" dirty="0"/>
              <a:t> 80, </a:t>
            </a:r>
            <a:r>
              <a:rPr lang="en-US" dirty="0" err="1"/>
              <a:t>paragrafo</a:t>
            </a:r>
            <a:r>
              <a:rPr lang="en-US" dirty="0"/>
              <a:t> 10 del </a:t>
            </a:r>
            <a:r>
              <a:rPr lang="en-US" dirty="0" err="1"/>
              <a:t>Decreto</a:t>
            </a:r>
            <a:r>
              <a:rPr lang="en-US" dirty="0"/>
              <a:t> 555 de 2021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cual</a:t>
            </a:r>
            <a:r>
              <a:rPr lang="en-US" dirty="0"/>
              <a:t> se </a:t>
            </a:r>
            <a:r>
              <a:rPr lang="en-US" dirty="0" err="1"/>
              <a:t>reglamenta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Plan de </a:t>
            </a:r>
            <a:r>
              <a:rPr lang="en-US" dirty="0" err="1"/>
              <a:t>Ordenamiento</a:t>
            </a:r>
            <a:r>
              <a:rPr lang="en-US" dirty="0"/>
              <a:t> Territorial de Bogotá,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articulo</a:t>
            </a:r>
            <a:r>
              <a:rPr lang="en-US" dirty="0"/>
              <a:t> 219 del </a:t>
            </a:r>
            <a:r>
              <a:rPr lang="en-US" dirty="0" err="1"/>
              <a:t>Acuerdo</a:t>
            </a:r>
            <a:r>
              <a:rPr lang="en-US" dirty="0"/>
              <a:t> 927 de 2024 </a:t>
            </a:r>
            <a:r>
              <a:rPr lang="en-US" dirty="0" err="1"/>
              <a:t>por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cual</a:t>
            </a:r>
            <a:r>
              <a:rPr lang="en-US" dirty="0"/>
              <a:t> se </a:t>
            </a:r>
            <a:r>
              <a:rPr lang="en-US" dirty="0" err="1"/>
              <a:t>reglamenta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Plan </a:t>
            </a:r>
            <a:r>
              <a:rPr lang="en-US" dirty="0" err="1"/>
              <a:t>Distrital</a:t>
            </a:r>
            <a:r>
              <a:rPr lang="en-US" dirty="0"/>
              <a:t> de Desarrollo de Bogotá y </a:t>
            </a:r>
            <a:r>
              <a:rPr lang="en-US" dirty="0" err="1"/>
              <a:t>demás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y </a:t>
            </a:r>
            <a:r>
              <a:rPr lang="en-US" dirty="0" err="1"/>
              <a:t>normativas</a:t>
            </a:r>
            <a:r>
              <a:rPr lang="en-US" dirty="0"/>
              <a:t> de </a:t>
            </a:r>
            <a:r>
              <a:rPr lang="en-US" dirty="0" err="1"/>
              <a:t>nivel</a:t>
            </a:r>
            <a:r>
              <a:rPr lang="en-US" dirty="0"/>
              <a:t> </a:t>
            </a:r>
            <a:r>
              <a:rPr lang="en-US" dirty="0" err="1"/>
              <a:t>Distrital</a:t>
            </a:r>
            <a:r>
              <a:rPr lang="en-US" dirty="0"/>
              <a:t> que </a:t>
            </a:r>
            <a:r>
              <a:rPr lang="en-US" dirty="0" err="1"/>
              <a:t>tenan</a:t>
            </a:r>
            <a:r>
              <a:rPr lang="en-US" dirty="0"/>
              <a:t> </a:t>
            </a:r>
            <a:r>
              <a:rPr lang="en-US" dirty="0" err="1"/>
              <a:t>relación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y de </a:t>
            </a:r>
            <a:r>
              <a:rPr lang="en-US" dirty="0" err="1"/>
              <a:t>acuerdo</a:t>
            </a:r>
            <a:r>
              <a:rPr lang="en-US" dirty="0"/>
              <a:t> con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diálogos</a:t>
            </a:r>
            <a:r>
              <a:rPr lang="en-US" dirty="0"/>
              <a:t> de las mesas que se </a:t>
            </a:r>
            <a:r>
              <a:rPr lang="en-US" dirty="0" err="1"/>
              <a:t>desarrollen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marco</a:t>
            </a:r>
            <a:r>
              <a:rPr lang="en-US" dirty="0"/>
              <a:t> del </a:t>
            </a:r>
            <a:r>
              <a:rPr lang="en-US" dirty="0" err="1"/>
              <a:t>escenario</a:t>
            </a:r>
            <a:r>
              <a:rPr lang="en-US" dirty="0"/>
              <a:t> </a:t>
            </a:r>
            <a:r>
              <a:rPr lang="en-US" dirty="0" err="1"/>
              <a:t>especializado</a:t>
            </a:r>
            <a:r>
              <a:rPr lang="en-US" dirty="0"/>
              <a:t> del Pueblo Muisca de Bogotá.</a:t>
            </a:r>
          </a:p>
        </p:txBody>
      </p:sp>
    </p:spTree>
    <p:extLst>
      <p:ext uri="{BB962C8B-B14F-4D97-AF65-F5344CB8AC3E}">
        <p14:creationId xmlns:p14="http://schemas.microsoft.com/office/powerpoint/2010/main" val="38169326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9AEF7-2A62-90D0-F17C-51C3C5D97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BA2FDE0F-DA94-1BDD-E933-8427F45D9791}"/>
              </a:ext>
            </a:extLst>
          </p:cNvPr>
          <p:cNvSpPr txBox="1">
            <a:spLocks/>
          </p:cNvSpPr>
          <p:nvPr/>
        </p:nvSpPr>
        <p:spPr>
          <a:xfrm>
            <a:off x="475921" y="1600797"/>
            <a:ext cx="11053060" cy="8017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3. Equipo de trabajo de la SDP que va a desarrollar el producto:</a:t>
            </a:r>
          </a:p>
          <a:p>
            <a:endParaRPr lang="es-MX" b="1" dirty="0"/>
          </a:p>
        </p:txBody>
      </p:sp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6F9F2504-34A7-B064-E123-70046E901830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9973567" cy="798449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Producto: </a:t>
            </a:r>
            <a:r>
              <a:rPr lang="es-ES" dirty="0">
                <a:solidFill>
                  <a:schemeClr val="bg1"/>
                </a:solidFill>
              </a:rPr>
              <a:t>3.1.3.Actualización y seguimiento de manera anual del Sistema de Sitios Sagrados del Pueblo Muisca a través de la Mesa de territorio del Pueblo Muisca en el marco Sistema de Participación Territorial del Plan de Ordenamiento Territorial concertado con las autoridades Muiscas de Suba y Bosa.</a:t>
            </a:r>
            <a:endParaRPr lang="es-ES" b="1" dirty="0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5FD129E1-4568-9F9B-8D01-45AB39573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353101"/>
              </p:ext>
            </p:extLst>
          </p:nvPr>
        </p:nvGraphicFramePr>
        <p:xfrm>
          <a:off x="672354" y="1999993"/>
          <a:ext cx="10647526" cy="36626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172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6675782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2754470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Cantidad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Perfil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Rol en el desarrollo del producto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100" b="0" i="0" u="none" strike="noStrike" noProof="0" dirty="0">
                          <a:solidFill>
                            <a:srgbClr val="242424"/>
                          </a:solidFill>
                          <a:latin typeface="Segoe UI"/>
                        </a:rPr>
                        <a:t> 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T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ítulo Profesional en Ingeniera Industrial o Ingeniería Ambiental o arquitectura o Urbanismo o Gestión y Desarrollo Urbano o Administrador de Empresas o Politólogo o Sociólogo o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Derecho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o Comunicador. Se deberá presentar tarjeta profesional vigente, en los casos que aplique</a:t>
                      </a:r>
                      <a:endParaRPr lang="es-ES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Especialización Requerida: N/A</a:t>
                      </a:r>
                      <a:endParaRPr lang="es-CO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Experiencia General:  Dos (2) años y cinco (5) meses de experiencia general contada a partir de la terminación de materias o de la expedición de la tarjeta profesional, según aplique de acuerdo con la norma</a:t>
                      </a:r>
                      <a:endParaRPr lang="es-CO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vigente</a:t>
                      </a:r>
                      <a:endParaRPr lang="es-CO" sz="1200" b="0" i="0" u="none" strike="noStrike" noProof="0" dirty="0">
                        <a:solidFill>
                          <a:srgbClr val="000000"/>
                        </a:solidFill>
                        <a:latin typeface="Arial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Experiencia Especifica: Experiencia relacionada de nueve (9) meses en la implementación y/o seguimiento de productos de políticas públicas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,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 metodologías de participación y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</a:rPr>
                        <a:t>con conocimiento específico en </a:t>
                      </a:r>
                      <a:r>
                        <a:rPr lang="es-CO" sz="12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sym typeface="Arial"/>
                        </a:rPr>
                        <a:t>transversalización de enfoques.</a:t>
                      </a:r>
                      <a:endParaRPr lang="es-CO" dirty="0"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Desarrollar los diálogos técnicos con la instancia consultiva  , hacer los aportes técnicos en su experticia profesional y hacer las gestiones técnicas y logísticas para el desarrollo de las actividades.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Profesional especializado grado 24 </a:t>
                      </a:r>
                      <a:endParaRPr lang="es-ES"/>
                    </a:p>
                    <a:p>
                      <a:pPr lvl="0">
                        <a:buNone/>
                      </a:pPr>
                      <a:r>
                        <a:rPr lang="es-CO" sz="1200" dirty="0"/>
                        <a:t>Carrera Administrativa </a:t>
                      </a:r>
                      <a:endParaRPr lang="es-CO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Hacer el análisis técnico de la información Orientar técnicamente al equipo que ejecuta las actividades para el correcto reporte y seguimiento de las políticas públicas que se asignan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981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09143-6CCC-4E67-1035-DE9B4056A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1E2C138E-76CD-83D5-DF59-1D30594CE568}"/>
              </a:ext>
            </a:extLst>
          </p:cNvPr>
          <p:cNvSpPr txBox="1">
            <a:spLocks/>
          </p:cNvSpPr>
          <p:nvPr/>
        </p:nvSpPr>
        <p:spPr>
          <a:xfrm>
            <a:off x="619695" y="1720263"/>
            <a:ext cx="8407441" cy="3838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4. Cronograma para el desarrollo del producto.</a:t>
            </a:r>
            <a:endParaRPr lang="es-ES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33738A33-573E-6942-E47D-D3652803C4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571521"/>
              </p:ext>
            </p:extLst>
          </p:nvPr>
        </p:nvGraphicFramePr>
        <p:xfrm>
          <a:off x="940819" y="2436163"/>
          <a:ext cx="9331307" cy="295141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80279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2302807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1798544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  <a:gridCol w="1649677">
                  <a:extLst>
                    <a:ext uri="{9D8B030D-6E8A-4147-A177-3AD203B41FA5}">
                      <a16:colId xmlns:a16="http://schemas.microsoft.com/office/drawing/2014/main" val="1527242826"/>
                    </a:ext>
                  </a:extLst>
                </a:gridCol>
              </a:tblGrid>
              <a:tr h="477436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Actividad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Responsable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inicio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fin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58594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MX" sz="1200" b="0" dirty="0"/>
                        <a:t>Mesa IV del escenario especializado del Puelo Muisca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Oficina de Participación y Diálogo de Ciudad </a:t>
                      </a:r>
                      <a:endParaRPr lang="es-ES"/>
                    </a:p>
                    <a:p>
                      <a:pPr lvl="0" algn="ctr">
                        <a:buNone/>
                      </a:pPr>
                      <a:endParaRPr lang="es-CO" sz="1200" dirty="0"/>
                    </a:p>
                    <a:p>
                      <a:pPr lvl="0" algn="ctr">
                        <a:buNone/>
                      </a:pPr>
                      <a:r>
                        <a:rPr lang="es-CO" sz="1200" dirty="0"/>
                        <a:t>Despacho de la Secretaría Distrital de Planeación </a:t>
                      </a:r>
                      <a:endParaRPr lang="es-MX"/>
                    </a:p>
                    <a:p>
                      <a:pPr lvl="0" algn="ctr">
                        <a:buNone/>
                      </a:pPr>
                      <a:endParaRPr lang="es-CO" sz="1200" dirty="0"/>
                    </a:p>
                    <a:p>
                      <a:pPr lvl="0" algn="ctr">
                        <a:buNone/>
                      </a:pPr>
                      <a:r>
                        <a:rPr lang="es-CO" sz="1200" dirty="0"/>
                        <a:t>Autoridades de los Cabildos Muisca de Bosa y Suba</a:t>
                      </a:r>
                      <a:endParaRPr lang="es-MX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febrero 2025</a:t>
                      </a:r>
                      <a:endParaRPr lang="es-MX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febrero 2025</a:t>
                      </a:r>
                      <a:endParaRPr lang="es-MX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63411167"/>
                  </a:ext>
                </a:extLst>
              </a:tr>
              <a:tr h="585943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Revisión y análisis de la  matriz de caracterización de sitios sagrados muisca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marzo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824661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Concertación de plan de trabajo con las autoridades de los Cabildos Muisca de Bosa y Suba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CO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  <a:tr h="477436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Implementación del plan de trabajo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mayo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diciembre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456036"/>
                  </a:ext>
                </a:extLst>
              </a:tr>
            </a:tbl>
          </a:graphicData>
        </a:graphic>
      </p:graphicFrame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7110F2CC-D605-97D7-C0B2-CE981819D7F2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9973567" cy="1143505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Producto: </a:t>
            </a:r>
            <a:r>
              <a:rPr lang="es-ES" dirty="0">
                <a:solidFill>
                  <a:schemeClr val="bg1"/>
                </a:solidFill>
              </a:rPr>
              <a:t>3.1.3.Actualización y seguimiento de manera anual del Sistema de Sitios Sagrados del Pueblo Muisca a través de la Mesa de territorio del Pueblo Muisca en el marco Sistema de Participación Territorial del Plan de Ordenamiento Territorial concertado con las autoridades Muiscas de Suba y Bosa.</a:t>
            </a:r>
            <a:endParaRPr lang="es-ES" b="1" dirty="0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</a:p>
        </p:txBody>
      </p:sp>
    </p:spTree>
    <p:extLst>
      <p:ext uri="{BB962C8B-B14F-4D97-AF65-F5344CB8AC3E}">
        <p14:creationId xmlns:p14="http://schemas.microsoft.com/office/powerpoint/2010/main" val="2510469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4">
            <a:extLst>
              <a:ext uri="{FF2B5EF4-FFF2-40B4-BE49-F238E27FC236}">
                <a16:creationId xmlns:a16="http://schemas.microsoft.com/office/drawing/2014/main" id="{2E7ED926-7BE8-DDA4-B291-BAEA5E8DB4CB}"/>
              </a:ext>
            </a:extLst>
          </p:cNvPr>
          <p:cNvSpPr txBox="1">
            <a:spLocks/>
          </p:cNvSpPr>
          <p:nvPr/>
        </p:nvSpPr>
        <p:spPr>
          <a:xfrm>
            <a:off x="475921" y="231177"/>
            <a:ext cx="10275491" cy="1387920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dirty="0">
                <a:solidFill>
                  <a:schemeClr val="bg1"/>
                </a:solidFill>
              </a:rPr>
              <a:t>13.1.11 Modelo de cartografía social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 formulado e implementado  para la planeación participativa concertadas con la instancia Distrital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 y su normatividad vigente, que permitan el mapeo de artes y oficios, de las actividades económicas y productivas, y del desarrollo sociocultural del pueblo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, para la promoción del derecho a la participación, en torno a la formulación de los instrumentos de Planeación de la SDP</a:t>
            </a:r>
          </a:p>
          <a:p>
            <a:endParaRPr lang="es-ES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</a:t>
            </a:r>
            <a:r>
              <a:rPr lang="es-ES" dirty="0">
                <a:solidFill>
                  <a:schemeClr val="bg1"/>
                </a:solidFill>
              </a:rPr>
              <a:t>Oficina de Participación y Diálogo de Ciudad OPDC 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CD5BDE31-E831-1D77-079B-B4B8A8A1D2A7}"/>
              </a:ext>
            </a:extLst>
          </p:cNvPr>
          <p:cNvSpPr txBox="1">
            <a:spLocks/>
          </p:cNvSpPr>
          <p:nvPr/>
        </p:nvSpPr>
        <p:spPr>
          <a:xfrm>
            <a:off x="475921" y="1831640"/>
            <a:ext cx="8407441" cy="424064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1. Cómo se va a desarrollar el producto</a:t>
            </a:r>
            <a:endParaRPr lang="es-MX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4D5590B4-A7A1-182F-8C8D-11E876BC35CF}"/>
              </a:ext>
            </a:extLst>
          </p:cNvPr>
          <p:cNvSpPr txBox="1">
            <a:spLocks/>
          </p:cNvSpPr>
          <p:nvPr/>
        </p:nvSpPr>
        <p:spPr>
          <a:xfrm>
            <a:off x="475920" y="4419512"/>
            <a:ext cx="8407441" cy="26591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2. Fuentes que se van a emplear para desarrollar el producto </a:t>
            </a:r>
            <a:r>
              <a:rPr lang="es-CO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(primarias, secundarias, estudios, ..)</a:t>
            </a:r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2D32498-84E5-B8C3-43CE-1EFA5CFB2DE2}"/>
              </a:ext>
            </a:extLst>
          </p:cNvPr>
          <p:cNvSpPr txBox="1"/>
          <p:nvPr/>
        </p:nvSpPr>
        <p:spPr>
          <a:xfrm>
            <a:off x="795130" y="4844232"/>
            <a:ext cx="10274810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s-ES" dirty="0"/>
              <a:t>Se espera aplicar técnicas de Cartografía Social basadas en perspectivas teóricas tales como la investigación, acción participativa, el construccionismo y las teorías críticas.</a:t>
            </a:r>
          </a:p>
          <a:p>
            <a:endParaRPr lang="es-ES" dirty="0"/>
          </a:p>
          <a:p>
            <a:r>
              <a:rPr lang="es-ES" dirty="0"/>
              <a:t>Se espera alimentar el ejercicio práctico y el análisis con  los fundamentos teóricos de autores como Paulo Freire, Orlando Fals Borda, Sabina </a:t>
            </a:r>
            <a:r>
              <a:rPr lang="es-ES" dirty="0" err="1"/>
              <a:t>Habegger</a:t>
            </a:r>
            <a:r>
              <a:rPr lang="es-ES" dirty="0"/>
              <a:t>, </a:t>
            </a:r>
            <a:r>
              <a:rPr lang="es-ES" dirty="0" err="1"/>
              <a:t>Lulia</a:t>
            </a:r>
            <a:r>
              <a:rPr lang="es-ES" dirty="0"/>
              <a:t> </a:t>
            </a:r>
            <a:r>
              <a:rPr lang="es-ES" dirty="0" err="1"/>
              <a:t>Mancila</a:t>
            </a:r>
            <a:r>
              <a:rPr lang="es-ES" dirty="0"/>
              <a:t>, Mario Ardón Mejía, entre otros.  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B414006-0B95-D0B1-673C-0D08ADD52692}"/>
              </a:ext>
            </a:extLst>
          </p:cNvPr>
          <p:cNvSpPr txBox="1"/>
          <p:nvPr/>
        </p:nvSpPr>
        <p:spPr>
          <a:xfrm>
            <a:off x="799381" y="2265872"/>
            <a:ext cx="10291312" cy="203132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dirty="0"/>
              <a:t>El </a:t>
            </a:r>
            <a:r>
              <a:rPr lang="en-US" dirty="0" err="1"/>
              <a:t>desarrollo</a:t>
            </a:r>
            <a:r>
              <a:rPr lang="en-US" dirty="0"/>
              <a:t> de </a:t>
            </a:r>
            <a:r>
              <a:rPr lang="en-US" dirty="0" err="1"/>
              <a:t>actividades</a:t>
            </a:r>
            <a:r>
              <a:rPr lang="en-US" dirty="0"/>
              <a:t> que den </a:t>
            </a:r>
            <a:r>
              <a:rPr lang="en-US" dirty="0" err="1"/>
              <a:t>cumplimiento</a:t>
            </a:r>
            <a:r>
              <a:rPr lang="en-US" dirty="0"/>
              <a:t> al </a:t>
            </a:r>
            <a:r>
              <a:rPr lang="en-US" dirty="0" err="1"/>
              <a:t>producto</a:t>
            </a:r>
            <a:r>
              <a:rPr lang="en-US" dirty="0"/>
              <a:t> </a:t>
            </a:r>
            <a:r>
              <a:rPr lang="en-US" dirty="0" err="1"/>
              <a:t>debe</a:t>
            </a:r>
            <a:r>
              <a:rPr lang="en-US" dirty="0"/>
              <a:t> ser </a:t>
            </a:r>
            <a:r>
              <a:rPr lang="en-US" dirty="0" err="1"/>
              <a:t>acordado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>
                <a:solidFill>
                  <a:srgbClr val="001D35"/>
                </a:solidFill>
              </a:rPr>
              <a:t>Consejo </a:t>
            </a:r>
            <a:r>
              <a:rPr lang="en-US" dirty="0" err="1">
                <a:solidFill>
                  <a:srgbClr val="001D35"/>
                </a:solidFill>
              </a:rPr>
              <a:t>Consultivo</a:t>
            </a:r>
            <a:r>
              <a:rPr lang="en-US" dirty="0">
                <a:solidFill>
                  <a:srgbClr val="001D35"/>
                </a:solidFill>
              </a:rPr>
              <a:t> y de </a:t>
            </a:r>
            <a:r>
              <a:rPr lang="en-US" dirty="0" err="1">
                <a:solidFill>
                  <a:srgbClr val="001D35"/>
                </a:solidFill>
              </a:rPr>
              <a:t>Concertación</a:t>
            </a:r>
            <a:r>
              <a:rPr lang="en-US" dirty="0">
                <a:solidFill>
                  <a:srgbClr val="001D35"/>
                </a:solidFill>
              </a:rPr>
              <a:t> para </a:t>
            </a:r>
            <a:r>
              <a:rPr lang="en-US" dirty="0" err="1">
                <a:solidFill>
                  <a:srgbClr val="001D35"/>
                </a:solidFill>
              </a:rPr>
              <a:t>el</a:t>
            </a:r>
            <a:r>
              <a:rPr lang="en-US" dirty="0">
                <a:solidFill>
                  <a:srgbClr val="001D35"/>
                </a:solidFill>
              </a:rPr>
              <a:t> Pueblo </a:t>
            </a:r>
            <a:r>
              <a:rPr lang="en-US" dirty="0" err="1">
                <a:solidFill>
                  <a:srgbClr val="001D35"/>
                </a:solidFill>
              </a:rPr>
              <a:t>Rrom</a:t>
            </a:r>
            <a:r>
              <a:rPr lang="en-US" dirty="0">
                <a:solidFill>
                  <a:srgbClr val="001D35"/>
                </a:solidFill>
              </a:rPr>
              <a:t> o Gitano de Bogotá, D.C</a:t>
            </a:r>
            <a:r>
              <a:rPr lang="en-US" dirty="0"/>
              <a:t>, se </a:t>
            </a:r>
            <a:r>
              <a:rPr lang="en-US" dirty="0" err="1"/>
              <a:t>espera</a:t>
            </a:r>
            <a:r>
              <a:rPr lang="en-US" dirty="0"/>
              <a:t> </a:t>
            </a:r>
            <a:r>
              <a:rPr lang="en-US" dirty="0" err="1"/>
              <a:t>analizar</a:t>
            </a:r>
            <a:r>
              <a:rPr lang="en-US" dirty="0"/>
              <a:t> las </a:t>
            </a:r>
            <a:r>
              <a:rPr lang="en-US" dirty="0" err="1"/>
              <a:t>diferentes</a:t>
            </a:r>
            <a:r>
              <a:rPr lang="en-US" dirty="0"/>
              <a:t> </a:t>
            </a:r>
            <a:r>
              <a:rPr lang="en-US" dirty="0" err="1"/>
              <a:t>alternativas</a:t>
            </a:r>
            <a:r>
              <a:rPr lang="en-US" dirty="0"/>
              <a:t> </a:t>
            </a:r>
            <a:r>
              <a:rPr lang="en-US" dirty="0" err="1"/>
              <a:t>técnicas</a:t>
            </a:r>
            <a:r>
              <a:rPr lang="en-US" dirty="0"/>
              <a:t> para </a:t>
            </a:r>
            <a:r>
              <a:rPr lang="en-US" dirty="0" err="1"/>
              <a:t>desarrollar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y </a:t>
            </a:r>
            <a:r>
              <a:rPr lang="en-US" dirty="0" err="1"/>
              <a:t>elaborar</a:t>
            </a:r>
            <a:r>
              <a:rPr lang="en-US" dirty="0"/>
              <a:t> un plan de </a:t>
            </a:r>
            <a:r>
              <a:rPr lang="en-US" dirty="0" err="1"/>
              <a:t>trabajo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que se </a:t>
            </a:r>
            <a:r>
              <a:rPr lang="en-US" dirty="0" err="1"/>
              <a:t>programen</a:t>
            </a:r>
            <a:r>
              <a:rPr lang="en-US" dirty="0"/>
              <a:t> las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conjuntamente</a:t>
            </a:r>
            <a:r>
              <a:rPr lang="en-US" dirty="0"/>
              <a:t>. Para </a:t>
            </a:r>
            <a:r>
              <a:rPr lang="en-US" dirty="0" err="1"/>
              <a:t>elaborar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modelo</a:t>
            </a:r>
            <a:r>
              <a:rPr lang="en-US" dirty="0"/>
              <a:t> de </a:t>
            </a:r>
            <a:r>
              <a:rPr lang="en-US" dirty="0" err="1"/>
              <a:t>Cartografía</a:t>
            </a:r>
            <a:r>
              <a:rPr lang="en-US" dirty="0"/>
              <a:t> Social, se propone </a:t>
            </a:r>
            <a:r>
              <a:rPr lang="en-US" dirty="0" err="1"/>
              <a:t>generar</a:t>
            </a:r>
            <a:r>
              <a:rPr lang="en-US" dirty="0"/>
              <a:t> mesas de </a:t>
            </a:r>
            <a:r>
              <a:rPr lang="en-US" dirty="0" err="1"/>
              <a:t>trabajo</a:t>
            </a:r>
            <a:r>
              <a:rPr lang="en-US" dirty="0"/>
              <a:t> que </a:t>
            </a:r>
            <a:r>
              <a:rPr lang="en-US" dirty="0" err="1"/>
              <a:t>permitan</a:t>
            </a:r>
            <a:r>
              <a:rPr lang="en-US" dirty="0"/>
              <a:t> </a:t>
            </a:r>
            <a:r>
              <a:rPr lang="en-US" dirty="0" err="1"/>
              <a:t>definir</a:t>
            </a:r>
            <a:r>
              <a:rPr lang="en-US" dirty="0"/>
              <a:t> </a:t>
            </a:r>
            <a:r>
              <a:rPr lang="en-US" dirty="0" err="1"/>
              <a:t>cuáles</a:t>
            </a:r>
            <a:r>
              <a:rPr lang="en-US" dirty="0"/>
              <a:t> son las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productivas</a:t>
            </a:r>
            <a:r>
              <a:rPr lang="en-US" dirty="0"/>
              <a:t> y </a:t>
            </a:r>
            <a:r>
              <a:rPr lang="en-US" dirty="0" err="1"/>
              <a:t>económicas</a:t>
            </a:r>
            <a:r>
              <a:rPr lang="en-US" dirty="0"/>
              <a:t> que se </a:t>
            </a:r>
            <a:r>
              <a:rPr lang="en-US" dirty="0" err="1"/>
              <a:t>quieren</a:t>
            </a:r>
            <a:r>
              <a:rPr lang="en-US" dirty="0"/>
              <a:t> </a:t>
            </a:r>
            <a:r>
              <a:rPr lang="en-US" dirty="0" err="1"/>
              <a:t>mapear</a:t>
            </a:r>
            <a:r>
              <a:rPr lang="en-US" dirty="0"/>
              <a:t>.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La </a:t>
            </a:r>
            <a:r>
              <a:rPr lang="en-US" dirty="0" err="1"/>
              <a:t>cartografía</a:t>
            </a:r>
            <a:r>
              <a:rPr lang="en-US" dirty="0"/>
              <a:t> social  </a:t>
            </a:r>
            <a:r>
              <a:rPr lang="en-US" dirty="0" err="1"/>
              <a:t>permite</a:t>
            </a:r>
            <a:r>
              <a:rPr lang="en-US" dirty="0"/>
              <a:t> </a:t>
            </a:r>
            <a:r>
              <a:rPr lang="en-US" dirty="0" err="1"/>
              <a:t>levantamiento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 </a:t>
            </a:r>
            <a:r>
              <a:rPr lang="en-US" dirty="0" err="1"/>
              <a:t>específica</a:t>
            </a:r>
            <a:r>
              <a:rPr lang="en-US" dirty="0"/>
              <a:t> y se </a:t>
            </a:r>
            <a:r>
              <a:rPr lang="en-US" dirty="0" err="1"/>
              <a:t>basa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un  </a:t>
            </a:r>
            <a:r>
              <a:rPr lang="en-US" dirty="0" err="1"/>
              <a:t>mapeo</a:t>
            </a:r>
            <a:r>
              <a:rPr lang="en-US" dirty="0"/>
              <a:t> que </a:t>
            </a:r>
            <a:r>
              <a:rPr lang="en-US" dirty="0" err="1"/>
              <a:t>permite</a:t>
            </a:r>
            <a:r>
              <a:rPr lang="en-US" dirty="0"/>
              <a:t> </a:t>
            </a:r>
            <a:r>
              <a:rPr lang="en-US" dirty="0" err="1"/>
              <a:t>acercar</a:t>
            </a:r>
            <a:r>
              <a:rPr lang="en-US" dirty="0"/>
              <a:t> a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participantes</a:t>
            </a:r>
            <a:r>
              <a:rPr lang="en-US" dirty="0"/>
              <a:t> a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territorio</a:t>
            </a:r>
            <a:r>
              <a:rPr lang="en-US" dirty="0"/>
              <a:t>, que </a:t>
            </a:r>
            <a:r>
              <a:rPr lang="en-US" dirty="0" err="1"/>
              <a:t>aporta</a:t>
            </a:r>
            <a:r>
              <a:rPr lang="en-US" dirty="0"/>
              <a:t> </a:t>
            </a:r>
            <a:r>
              <a:rPr lang="en-US" dirty="0" err="1"/>
              <a:t>motivación</a:t>
            </a:r>
            <a:r>
              <a:rPr lang="en-US" dirty="0"/>
              <a:t>, </a:t>
            </a:r>
            <a:r>
              <a:rPr lang="en-US" dirty="0" err="1"/>
              <a:t>reflexión</a:t>
            </a:r>
            <a:r>
              <a:rPr lang="en-US" dirty="0"/>
              <a:t> y </a:t>
            </a:r>
            <a:r>
              <a:rPr lang="en-US" dirty="0" err="1"/>
              <a:t>redescubrimiento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territorios</a:t>
            </a:r>
            <a:r>
              <a:rPr lang="en-US" dirty="0"/>
              <a:t>  </a:t>
            </a:r>
            <a:r>
              <a:rPr lang="en-US" dirty="0" err="1"/>
              <a:t>generando</a:t>
            </a:r>
            <a:r>
              <a:rPr lang="en-US" dirty="0"/>
              <a:t>  </a:t>
            </a:r>
            <a:r>
              <a:rPr lang="en-US" dirty="0" err="1"/>
              <a:t>conciencia</a:t>
            </a:r>
            <a:r>
              <a:rPr lang="en-US" dirty="0"/>
              <a:t> de las </a:t>
            </a:r>
            <a:r>
              <a:rPr lang="en-US" dirty="0" err="1"/>
              <a:t>relaciones</a:t>
            </a:r>
            <a:r>
              <a:rPr lang="en-US" dirty="0"/>
              <a:t> entre personas y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territorio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4108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38192-961B-DC14-AB87-C9CFE46AA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30998F63-2F50-FCEC-9E6A-1E12F1DC8E66}"/>
              </a:ext>
            </a:extLst>
          </p:cNvPr>
          <p:cNvSpPr txBox="1">
            <a:spLocks/>
          </p:cNvSpPr>
          <p:nvPr/>
        </p:nvSpPr>
        <p:spPr>
          <a:xfrm>
            <a:off x="475921" y="1600797"/>
            <a:ext cx="11053060" cy="8017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3. Equipo de trabajo de la SDP que va a desarrollar el producto:</a:t>
            </a:r>
          </a:p>
          <a:p>
            <a:endParaRPr lang="es-MX" b="1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FEB42F77-C291-D85F-2120-81EF824F3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029742"/>
              </p:ext>
            </p:extLst>
          </p:nvPr>
        </p:nvGraphicFramePr>
        <p:xfrm>
          <a:off x="651163" y="1911927"/>
          <a:ext cx="10893029" cy="37236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63142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7008967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2920920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Cantidad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Perfil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Rol en el desarrollo del producto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Profesional en Psicología o Comunicación Social y Periodismo o Ciencia Política y Gobierno o Trabajo Social o Gestión Urbanístico o Administración de Empresas o Economía o </a:t>
                      </a:r>
                      <a:r>
                        <a:rPr lang="es-CO" sz="1300" b="0" i="0" u="none" strike="noStrike" cap="none" noProof="0" err="1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Sociólogía</a:t>
                      </a:r>
                      <a:r>
                        <a:rPr lang="es-CO" sz="1300" b="0" i="0" u="none" strike="noStrike" cap="none" noProof="0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o Arquitectura con tarjeta profesional vigente en los casos que aplique"</a:t>
                      </a:r>
                      <a:endParaRPr lang="es-ES" sz="1300" b="0" i="0" u="none" strike="noStrike" cap="none">
                        <a:solidFill>
                          <a:srgbClr val="242424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Especialización:  N/A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Experiencia General:  Tres (3) años y cuatro (4) meses de experiencia general contada a partir de la terminación de materias o de la expedición de la tarjeta profesional, según aplique de acuerdo con la norma vigente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.</a:t>
                      </a:r>
                      <a:endParaRPr lang="es-CO" sz="1300" b="0" i="0" u="none" strike="noStrike" cap="none" dirty="0">
                        <a:solidFill>
                          <a:srgbClr val="242424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Experiencia Especifica:  Un año (1) y tres (3) meses de experiencia relacionada con el diseño y/o seguimiento de estrategias de participación ciudadana.</a:t>
                      </a:r>
                    </a:p>
                    <a:p>
                      <a:pPr lvl="0">
                        <a:buNone/>
                      </a:pPr>
                      <a:endParaRPr lang="es-CO" sz="1300" b="0" i="0" u="none" strike="noStrike" cap="none" dirty="0">
                        <a:solidFill>
                          <a:srgbClr val="242424"/>
                        </a:solidFill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Desarrollar los diálogos técnicos con la instancia consultiva  y hacer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 los aportes técnicos y las gestiones técnicas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y logísticas para el desarrollo de las actividades de las 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</a:rPr>
                        <a:t>políticas públicas</a:t>
                      </a: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 asignadas.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Profesional especializado grado 24 </a:t>
                      </a:r>
                    </a:p>
                    <a:p>
                      <a:pPr lvl="0">
                        <a:buNone/>
                      </a:pPr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Carrera Administrativa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s-CO" sz="1300" b="0" i="0" u="none" strike="noStrike" cap="none" dirty="0">
                          <a:solidFill>
                            <a:srgbClr val="242424"/>
                          </a:solidFill>
                          <a:latin typeface="Arial"/>
                          <a:ea typeface="+mn-ea"/>
                          <a:cs typeface="+mn-cs"/>
                          <a:sym typeface="Arial"/>
                        </a:rPr>
                        <a:t>Hacer el análisis técnico de la información Orientar técnicamente al equipo que ejecuta las actividades para el correcto reporte y seguimiento de las políticas públicas que se asignan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</a:tbl>
          </a:graphicData>
        </a:graphic>
      </p:graphicFrame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8FAE7981-CAE2-3E65-7AEB-E4094AF17F84}"/>
              </a:ext>
            </a:extLst>
          </p:cNvPr>
          <p:cNvSpPr txBox="1">
            <a:spLocks/>
          </p:cNvSpPr>
          <p:nvPr/>
        </p:nvSpPr>
        <p:spPr>
          <a:xfrm>
            <a:off x="475921" y="236928"/>
            <a:ext cx="10569311" cy="1352630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dirty="0">
                <a:solidFill>
                  <a:schemeClr val="bg1"/>
                </a:solidFill>
              </a:rPr>
              <a:t>13.1.11 Modelo de cartografía social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 formulado e implementado  para la planeación participativa concertadas con la instancia Distrital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 y su normatividad vigente, que permitan el mapeo de artes y oficios, de las actividades económicas y productivas, y del desarrollo sociocultural del pueblo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, para la promoción del derecho a la participación, en torno a la formulación de los instrumentos de Planeación de la SDP</a:t>
            </a:r>
            <a:endParaRPr lang="en-US" dirty="0">
              <a:solidFill>
                <a:schemeClr val="bg1"/>
              </a:solidFill>
            </a:endParaRPr>
          </a:p>
          <a:p>
            <a:endParaRPr lang="es-ES" dirty="0"/>
          </a:p>
          <a:p>
            <a:r>
              <a:rPr lang="es-ES" b="1" dirty="0">
                <a:solidFill>
                  <a:schemeClr val="bg1"/>
                </a:solidFill>
              </a:rPr>
              <a:t>Área Responsable SDP: </a:t>
            </a:r>
            <a:r>
              <a:rPr lang="es-ES" dirty="0">
                <a:solidFill>
                  <a:schemeClr val="bg1"/>
                </a:solidFill>
              </a:rPr>
              <a:t>Oficina de Participación y Diálogo de Ciudad OPDC </a:t>
            </a:r>
          </a:p>
        </p:txBody>
      </p:sp>
    </p:spTree>
    <p:extLst>
      <p:ext uri="{BB962C8B-B14F-4D97-AF65-F5344CB8AC3E}">
        <p14:creationId xmlns:p14="http://schemas.microsoft.com/office/powerpoint/2010/main" val="4287397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2408D-4432-3D8E-26F2-41D876C4A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1185530F-249F-0966-D673-B4E94CBC8157}"/>
              </a:ext>
            </a:extLst>
          </p:cNvPr>
          <p:cNvSpPr txBox="1">
            <a:spLocks/>
          </p:cNvSpPr>
          <p:nvPr/>
        </p:nvSpPr>
        <p:spPr>
          <a:xfrm>
            <a:off x="475921" y="1918409"/>
            <a:ext cx="8407441" cy="3838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4. Cronograma para el desarrollo del producto.</a:t>
            </a:r>
            <a:endParaRPr lang="es-ES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7083F7E7-3F66-A494-8EEC-34AB3FC97A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02489"/>
              </p:ext>
            </p:extLst>
          </p:nvPr>
        </p:nvGraphicFramePr>
        <p:xfrm>
          <a:off x="638894" y="2302578"/>
          <a:ext cx="10250947" cy="330288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6321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2402068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1079766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  <a:gridCol w="1136939">
                  <a:extLst>
                    <a:ext uri="{9D8B030D-6E8A-4147-A177-3AD203B41FA5}">
                      <a16:colId xmlns:a16="http://schemas.microsoft.com/office/drawing/2014/main" val="1527242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Actividad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Responsable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inicio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fin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Conformación de mesa para planificar las actividades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Oficina de Participación y Diálogo de Ciudad</a:t>
                      </a:r>
                    </a:p>
                    <a:p>
                      <a:pPr lvl="0" algn="ctr">
                        <a:buNone/>
                      </a:pPr>
                      <a:r>
                        <a:rPr lang="es-CO" sz="1400" b="0" i="0" u="none" strike="noStrike" noProof="0" dirty="0">
                          <a:solidFill>
                            <a:srgbClr val="001D35"/>
                          </a:solidFill>
                          <a:latin typeface="Arial"/>
                        </a:rPr>
                        <a:t>Consejo Consultivo y de Concertación para el Pueblo </a:t>
                      </a:r>
                      <a:r>
                        <a:rPr lang="es-CO" sz="1400" b="0" i="0" u="none" strike="noStrike" noProof="0" dirty="0" err="1">
                          <a:solidFill>
                            <a:srgbClr val="001D35"/>
                          </a:solidFill>
                          <a:latin typeface="Arial"/>
                        </a:rPr>
                        <a:t>Rrom</a:t>
                      </a:r>
                      <a:r>
                        <a:rPr lang="es-CO" sz="1400" b="0" i="0" u="none" strike="noStrike" noProof="0" dirty="0">
                          <a:solidFill>
                            <a:srgbClr val="001D35"/>
                          </a:solidFill>
                          <a:latin typeface="Arial"/>
                        </a:rPr>
                        <a:t> o Gitano de Bogotá, D.C</a:t>
                      </a: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mayo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Definir artes y oficios, actividades económicas y productivas, así como aspectos del desarrollo sociocultural que se requiere mapear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mayo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9677031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Definir el tiempo, los territorios y la forma de recolectar la información para hacer el mapeo (Por ejemplo: entrevistas, recorridos vivenciales, observación, fotografía, diarios de campo, derivas, talleres, etc.)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julio 2025</a:t>
                      </a:r>
                      <a:endParaRPr lang="es-ES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Recoger la información de cartografía social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julio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agosto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5107981"/>
                  </a:ext>
                </a:extLst>
              </a:tr>
              <a:tr h="480391"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Hacer el análisis de la información, identificar lecciones aprendidas y construir conjuntamente el modelo de cartografía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septiembre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octubre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4039614"/>
                  </a:ext>
                </a:extLst>
              </a:tr>
              <a:tr h="165652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octubre 2025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diciembre 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5412444"/>
                  </a:ext>
                </a:extLst>
              </a:tr>
              <a:tr h="323021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Generar la salida gráfica del modelo de cartografía social de acuerdo con lo programado  (Por ejemplo: 2025 artes y Oficios, 2026 actividades económicas, 2027 desarrollo sociocultural)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118981"/>
                  </a:ext>
                </a:extLst>
              </a:tr>
            </a:tbl>
          </a:graphicData>
        </a:graphic>
      </p:graphicFrame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7D896D89-2F11-8C72-1738-AD194AC5B6D5}"/>
              </a:ext>
            </a:extLst>
          </p:cNvPr>
          <p:cNvSpPr txBox="1">
            <a:spLocks/>
          </p:cNvSpPr>
          <p:nvPr/>
        </p:nvSpPr>
        <p:spPr>
          <a:xfrm>
            <a:off x="475921" y="236928"/>
            <a:ext cx="10569311" cy="1352630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dirty="0">
                <a:solidFill>
                  <a:schemeClr val="bg1"/>
                </a:solidFill>
              </a:rPr>
              <a:t>13.1.11 Modelo de cartografía social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 formulado e implementado  para la planeación participativa concertadas con la instancia Distrital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 y su normatividad vigente, que permitan el mapeo de artes y oficios, de las actividades económicas y productivas, y del desarrollo sociocultural del pueblo </a:t>
            </a:r>
            <a:r>
              <a:rPr lang="es-ES" dirty="0" err="1">
                <a:solidFill>
                  <a:schemeClr val="bg1"/>
                </a:solidFill>
              </a:rPr>
              <a:t>Rrom</a:t>
            </a:r>
            <a:r>
              <a:rPr lang="es-ES" dirty="0">
                <a:solidFill>
                  <a:schemeClr val="bg1"/>
                </a:solidFill>
              </a:rPr>
              <a:t>, para la promoción del derecho a la participación, en torno a la formulación de los instrumentos de Planeación de la SDP</a:t>
            </a:r>
            <a:endParaRPr lang="en-US" dirty="0">
              <a:solidFill>
                <a:schemeClr val="bg1"/>
              </a:solidFill>
            </a:endParaRPr>
          </a:p>
          <a:p>
            <a:endParaRPr lang="es-ES" dirty="0"/>
          </a:p>
          <a:p>
            <a:r>
              <a:rPr lang="es-ES" b="1" dirty="0">
                <a:solidFill>
                  <a:schemeClr val="bg1"/>
                </a:solidFill>
              </a:rPr>
              <a:t>Área Responsable SDP: </a:t>
            </a:r>
            <a:r>
              <a:rPr lang="es-ES" dirty="0">
                <a:solidFill>
                  <a:schemeClr val="bg1"/>
                </a:solidFill>
              </a:rPr>
              <a:t>Oficina de Participación y Diálogo de Ciudad OPDC </a:t>
            </a:r>
          </a:p>
        </p:txBody>
      </p:sp>
    </p:spTree>
    <p:extLst>
      <p:ext uri="{BB962C8B-B14F-4D97-AF65-F5344CB8AC3E}">
        <p14:creationId xmlns:p14="http://schemas.microsoft.com/office/powerpoint/2010/main" val="1929043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57983-1156-F38D-342E-8A3273A10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A9B42247-DC04-97F7-54B9-4E87F0B97215}"/>
              </a:ext>
            </a:extLst>
          </p:cNvPr>
          <p:cNvSpPr txBox="1"/>
          <p:nvPr/>
        </p:nvSpPr>
        <p:spPr>
          <a:xfrm>
            <a:off x="915972" y="2064415"/>
            <a:ext cx="1036005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MX" sz="4000" b="1" dirty="0">
                <a:solidFill>
                  <a:srgbClr val="A91925"/>
                </a:solidFill>
                <a:effectLst/>
                <a:latin typeface="Arial Black" panose="020B0604020202020204" pitchFamily="34" charset="0"/>
                <a:ea typeface="Calibri" panose="020F0502020204030204" pitchFamily="34" charset="0"/>
                <a:cs typeface="Arial Black" panose="020B0604020202020204" pitchFamily="34" charset="0"/>
              </a:rPr>
              <a:t>Política Pública de la Población Negra, Afrocolombiana y Palenquera, en Bogotá</a:t>
            </a:r>
          </a:p>
        </p:txBody>
      </p:sp>
    </p:spTree>
    <p:extLst>
      <p:ext uri="{BB962C8B-B14F-4D97-AF65-F5344CB8AC3E}">
        <p14:creationId xmlns:p14="http://schemas.microsoft.com/office/powerpoint/2010/main" val="42315193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178EAA-45BD-38A9-D6E6-61FA4275D9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4">
            <a:extLst>
              <a:ext uri="{FF2B5EF4-FFF2-40B4-BE49-F238E27FC236}">
                <a16:creationId xmlns:a16="http://schemas.microsoft.com/office/drawing/2014/main" id="{3BC4CAAE-4423-E669-6577-C609A2E8EB9B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209094" cy="1241794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2.1.7 Metodologías diseñadas para el fortalecimiento de la participación plena de comunidades Negras Afrocolombianas en la formulación de los instrumentos de planeación de la Secretaría Distrital de Planeación - SDP, en concertación e implementación con la instancia de representación legal de las comunidades negras en el Distrito Capital.</a:t>
            </a:r>
            <a:endParaRPr lang="es-ES" b="1" dirty="0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04B0EFB6-8FDC-6D91-9A1E-A3F85A3FD99F}"/>
              </a:ext>
            </a:extLst>
          </p:cNvPr>
          <p:cNvSpPr txBox="1">
            <a:spLocks/>
          </p:cNvSpPr>
          <p:nvPr/>
        </p:nvSpPr>
        <p:spPr>
          <a:xfrm>
            <a:off x="475921" y="1630357"/>
            <a:ext cx="8407441" cy="352177"/>
          </a:xfrm>
          <a:prstGeom prst="rect">
            <a:avLst/>
          </a:prstGeom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1. Cómo se va a desarrollar el producto</a:t>
            </a:r>
            <a:endParaRPr lang="es-MX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293D2D42-9F13-C9A3-759B-486A5A00B19E}"/>
              </a:ext>
            </a:extLst>
          </p:cNvPr>
          <p:cNvSpPr txBox="1">
            <a:spLocks/>
          </p:cNvSpPr>
          <p:nvPr/>
        </p:nvSpPr>
        <p:spPr>
          <a:xfrm>
            <a:off x="484780" y="3446700"/>
            <a:ext cx="8398581" cy="42724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2. Fuentes que se van a emplear para desarrollar el producto </a:t>
            </a:r>
            <a:r>
              <a:rPr lang="es-CO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(primarias, secundarias, estudios, ..)</a:t>
            </a:r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600D2AA-74CC-1A14-DC0E-3A53C72ABE5D}"/>
              </a:ext>
            </a:extLst>
          </p:cNvPr>
          <p:cNvSpPr txBox="1"/>
          <p:nvPr/>
        </p:nvSpPr>
        <p:spPr>
          <a:xfrm>
            <a:off x="483080" y="2107720"/>
            <a:ext cx="1021942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dirty="0"/>
              <a:t>Las </a:t>
            </a:r>
            <a:r>
              <a:rPr lang="en-US" dirty="0" err="1"/>
              <a:t>actividades</a:t>
            </a:r>
            <a:r>
              <a:rPr lang="en-US" dirty="0"/>
              <a:t> que den </a:t>
            </a:r>
            <a:r>
              <a:rPr lang="en-US" dirty="0" err="1"/>
              <a:t>cumplimiento</a:t>
            </a:r>
            <a:r>
              <a:rPr lang="en-US" dirty="0"/>
              <a:t> al </a:t>
            </a:r>
            <a:r>
              <a:rPr lang="en-US" dirty="0" err="1"/>
              <a:t>producto</a:t>
            </a:r>
            <a:r>
              <a:rPr lang="en-US" dirty="0"/>
              <a:t> </a:t>
            </a:r>
            <a:r>
              <a:rPr lang="en-US" dirty="0" err="1"/>
              <a:t>deben</a:t>
            </a:r>
            <a:r>
              <a:rPr lang="en-US" dirty="0"/>
              <a:t> </a:t>
            </a:r>
            <a:r>
              <a:rPr lang="en-US" dirty="0" err="1"/>
              <a:t>acordarse</a:t>
            </a:r>
            <a:r>
              <a:rPr lang="en-US" dirty="0"/>
              <a:t> con la Comisión Consultiva de las </a:t>
            </a:r>
            <a:r>
              <a:rPr lang="en-US" dirty="0" err="1"/>
              <a:t>Comunidades</a:t>
            </a:r>
            <a:r>
              <a:rPr lang="en-US" dirty="0"/>
              <a:t> Negras, </a:t>
            </a:r>
            <a:r>
              <a:rPr lang="en-US" dirty="0" err="1"/>
              <a:t>Afrocolombianas</a:t>
            </a:r>
            <a:r>
              <a:rPr lang="en-US" dirty="0"/>
              <a:t>, </a:t>
            </a:r>
            <a:r>
              <a:rPr lang="en-US" dirty="0" err="1"/>
              <a:t>Raizales</a:t>
            </a:r>
            <a:r>
              <a:rPr lang="en-US" dirty="0"/>
              <a:t> y </a:t>
            </a:r>
            <a:r>
              <a:rPr lang="en-US" dirty="0" err="1"/>
              <a:t>Palenqueras</a:t>
            </a:r>
            <a:r>
              <a:rPr lang="en-US" dirty="0"/>
              <a:t> de Bogotá, se </a:t>
            </a:r>
            <a:r>
              <a:rPr lang="en-US" dirty="0" err="1"/>
              <a:t>espera</a:t>
            </a:r>
            <a:r>
              <a:rPr lang="en-US" dirty="0"/>
              <a:t> </a:t>
            </a:r>
            <a:r>
              <a:rPr lang="en-US" dirty="0" err="1"/>
              <a:t>definir</a:t>
            </a:r>
            <a:r>
              <a:rPr lang="en-US" dirty="0"/>
              <a:t> </a:t>
            </a:r>
            <a:r>
              <a:rPr lang="en-US" dirty="0" err="1"/>
              <a:t>cuales</a:t>
            </a:r>
            <a:r>
              <a:rPr lang="en-US" dirty="0"/>
              <a:t> son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de </a:t>
            </a:r>
            <a:r>
              <a:rPr lang="en-US" dirty="0" err="1"/>
              <a:t>planeación</a:t>
            </a:r>
            <a:r>
              <a:rPr lang="en-US" dirty="0"/>
              <a:t> de </a:t>
            </a:r>
            <a:r>
              <a:rPr lang="en-US" dirty="0" err="1"/>
              <a:t>interés</a:t>
            </a:r>
            <a:r>
              <a:rPr lang="en-US" dirty="0"/>
              <a:t> y las </a:t>
            </a:r>
            <a:r>
              <a:rPr lang="en-US" dirty="0" err="1"/>
              <a:t>diferentes</a:t>
            </a:r>
            <a:r>
              <a:rPr lang="en-US" dirty="0"/>
              <a:t> ideas y </a:t>
            </a:r>
            <a:r>
              <a:rPr lang="en-US" dirty="0" err="1"/>
              <a:t>aspectos</a:t>
            </a:r>
            <a:r>
              <a:rPr lang="en-US" dirty="0"/>
              <a:t> </a:t>
            </a:r>
            <a:r>
              <a:rPr lang="en-US" dirty="0" err="1"/>
              <a:t>técnicos</a:t>
            </a:r>
            <a:r>
              <a:rPr lang="en-US" dirty="0"/>
              <a:t> para </a:t>
            </a:r>
            <a:r>
              <a:rPr lang="en-US" dirty="0" err="1"/>
              <a:t>desarrollar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, </a:t>
            </a:r>
            <a:r>
              <a:rPr lang="en-US" dirty="0" err="1"/>
              <a:t>elaborar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bitacora</a:t>
            </a:r>
            <a:r>
              <a:rPr lang="en-US" dirty="0"/>
              <a:t> de </a:t>
            </a:r>
            <a:r>
              <a:rPr lang="en-US" dirty="0" err="1"/>
              <a:t>trabajo</a:t>
            </a:r>
            <a:r>
              <a:rPr lang="en-US" dirty="0"/>
              <a:t> con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acordadas</a:t>
            </a:r>
            <a:r>
              <a:rPr lang="en-US" dirty="0"/>
              <a:t> </a:t>
            </a:r>
            <a:r>
              <a:rPr lang="en-US" dirty="0" err="1"/>
              <a:t>conjuntamente</a:t>
            </a:r>
            <a:r>
              <a:rPr lang="en-US" dirty="0"/>
              <a:t>. 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91BBAFE-D8DC-E02B-DAB1-0BA8899A4EF6}"/>
              </a:ext>
            </a:extLst>
          </p:cNvPr>
          <p:cNvSpPr txBox="1"/>
          <p:nvPr/>
        </p:nvSpPr>
        <p:spPr>
          <a:xfrm>
            <a:off x="686870" y="3999818"/>
            <a:ext cx="10219425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US" dirty="0"/>
              <a:t>La </a:t>
            </a:r>
            <a:r>
              <a:rPr lang="en-US" dirty="0" err="1"/>
              <a:t>fuente</a:t>
            </a:r>
            <a:r>
              <a:rPr lang="en-US" dirty="0"/>
              <a:t> principal para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desarrollo</a:t>
            </a:r>
            <a:r>
              <a:rPr lang="en-US" dirty="0"/>
              <a:t> de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son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de </a:t>
            </a:r>
            <a:r>
              <a:rPr lang="en-US" dirty="0" err="1"/>
              <a:t>planeación</a:t>
            </a:r>
            <a:r>
              <a:rPr lang="en-US" dirty="0"/>
              <a:t> que </a:t>
            </a:r>
            <a:r>
              <a:rPr lang="en-US" dirty="0" err="1"/>
              <a:t>sean</a:t>
            </a:r>
            <a:r>
              <a:rPr lang="en-US" dirty="0"/>
              <a:t> de </a:t>
            </a:r>
            <a:r>
              <a:rPr lang="en-US" dirty="0" err="1"/>
              <a:t>interés</a:t>
            </a:r>
            <a:r>
              <a:rPr lang="en-US" dirty="0"/>
              <a:t> y </a:t>
            </a:r>
            <a:r>
              <a:rPr lang="en-US" dirty="0" err="1"/>
              <a:t>acordados</a:t>
            </a:r>
            <a:r>
              <a:rPr lang="en-US" dirty="0"/>
              <a:t> con la Comisión Consultiva de las </a:t>
            </a:r>
            <a:r>
              <a:rPr lang="en-US" dirty="0" err="1"/>
              <a:t>Comunidades</a:t>
            </a:r>
            <a:r>
              <a:rPr lang="en-US" dirty="0"/>
              <a:t> Negras, </a:t>
            </a:r>
            <a:r>
              <a:rPr lang="en-US" dirty="0" err="1"/>
              <a:t>Afrocolombianas</a:t>
            </a:r>
            <a:r>
              <a:rPr lang="en-US" dirty="0"/>
              <a:t>, </a:t>
            </a:r>
            <a:r>
              <a:rPr lang="en-US" dirty="0" err="1"/>
              <a:t>Raizales</a:t>
            </a:r>
            <a:r>
              <a:rPr lang="en-US" dirty="0"/>
              <a:t> y </a:t>
            </a:r>
            <a:r>
              <a:rPr lang="en-US" dirty="0" err="1"/>
              <a:t>Palenqueras</a:t>
            </a:r>
            <a:r>
              <a:rPr lang="en-US" dirty="0"/>
              <a:t> de Bogotá. 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Los </a:t>
            </a:r>
            <a:r>
              <a:rPr lang="en-US" dirty="0" err="1"/>
              <a:t>aspectos</a:t>
            </a:r>
            <a:r>
              <a:rPr lang="en-US" dirty="0"/>
              <a:t> </a:t>
            </a:r>
            <a:r>
              <a:rPr lang="en-US" dirty="0" err="1"/>
              <a:t>teóricos</a:t>
            </a:r>
            <a:r>
              <a:rPr lang="en-US" dirty="0"/>
              <a:t> y </a:t>
            </a:r>
            <a:r>
              <a:rPr lang="en-US" dirty="0" err="1"/>
              <a:t>metodológicos</a:t>
            </a:r>
            <a:r>
              <a:rPr lang="en-US" dirty="0"/>
              <a:t>, para </a:t>
            </a:r>
            <a:r>
              <a:rPr lang="en-US" dirty="0" err="1"/>
              <a:t>desarrollar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</a:t>
            </a:r>
            <a:r>
              <a:rPr lang="en-US" dirty="0" err="1"/>
              <a:t>parten</a:t>
            </a:r>
            <a:r>
              <a:rPr lang="en-US" dirty="0"/>
              <a:t> del </a:t>
            </a:r>
            <a:r>
              <a:rPr lang="en-US" dirty="0" err="1"/>
              <a:t>diálogo</a:t>
            </a:r>
            <a:r>
              <a:rPr lang="en-US" dirty="0"/>
              <a:t> de </a:t>
            </a:r>
            <a:r>
              <a:rPr lang="en-US" dirty="0" err="1"/>
              <a:t>saberes</a:t>
            </a:r>
            <a:r>
              <a:rPr lang="en-US" dirty="0"/>
              <a:t>, la </a:t>
            </a:r>
            <a:r>
              <a:rPr lang="en-US" dirty="0" err="1"/>
              <a:t>investigación</a:t>
            </a:r>
            <a:r>
              <a:rPr lang="en-US" dirty="0"/>
              <a:t> </a:t>
            </a:r>
            <a:r>
              <a:rPr lang="en-US" dirty="0" err="1"/>
              <a:t>participativa</a:t>
            </a:r>
            <a:r>
              <a:rPr lang="en-US" dirty="0"/>
              <a:t>, la </a:t>
            </a:r>
            <a:r>
              <a:rPr lang="en-US" dirty="0" err="1"/>
              <a:t>pedagogía</a:t>
            </a:r>
            <a:r>
              <a:rPr lang="en-US" dirty="0"/>
              <a:t> </a:t>
            </a:r>
            <a:r>
              <a:rPr lang="en-US" dirty="0" err="1"/>
              <a:t>crítica</a:t>
            </a:r>
            <a:r>
              <a:rPr lang="en-US" dirty="0"/>
              <a:t> y la </a:t>
            </a:r>
            <a:r>
              <a:rPr lang="en-US" dirty="0" err="1"/>
              <a:t>planeación</a:t>
            </a:r>
            <a:r>
              <a:rPr lang="en-US" dirty="0"/>
              <a:t> </a:t>
            </a:r>
            <a:r>
              <a:rPr lang="en-US" dirty="0" err="1"/>
              <a:t>participativa</a:t>
            </a:r>
            <a:r>
              <a:rPr lang="en-US" dirty="0"/>
              <a:t>. </a:t>
            </a:r>
            <a:r>
              <a:rPr lang="en-US" dirty="0" err="1"/>
              <a:t>Algunos</a:t>
            </a:r>
            <a:r>
              <a:rPr lang="en-US" dirty="0"/>
              <a:t> </a:t>
            </a:r>
            <a:r>
              <a:rPr lang="en-US" dirty="0" err="1"/>
              <a:t>autores</a:t>
            </a:r>
            <a:r>
              <a:rPr lang="en-US" dirty="0"/>
              <a:t> que </a:t>
            </a:r>
            <a:r>
              <a:rPr lang="en-US" dirty="0" err="1"/>
              <a:t>sustentan</a:t>
            </a:r>
            <a:r>
              <a:rPr lang="en-US" dirty="0"/>
              <a:t> las </a:t>
            </a:r>
            <a:r>
              <a:rPr lang="en-US" dirty="0" err="1"/>
              <a:t>acciones</a:t>
            </a:r>
            <a:r>
              <a:rPr lang="en-US" dirty="0"/>
              <a:t> y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análisis</a:t>
            </a:r>
            <a:r>
              <a:rPr lang="en-US" dirty="0"/>
              <a:t> de </a:t>
            </a:r>
            <a:r>
              <a:rPr lang="en-US" dirty="0" err="1"/>
              <a:t>información</a:t>
            </a:r>
            <a:r>
              <a:rPr lang="en-US" dirty="0"/>
              <a:t>, son Orlando Fals Borda y Paulo Freire.</a:t>
            </a:r>
          </a:p>
        </p:txBody>
      </p:sp>
    </p:spTree>
    <p:extLst>
      <p:ext uri="{BB962C8B-B14F-4D97-AF65-F5344CB8AC3E}">
        <p14:creationId xmlns:p14="http://schemas.microsoft.com/office/powerpoint/2010/main" val="3434616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5D384C-5481-23BC-2E0D-6F02CF94F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0DCBC350-4894-4269-E73D-AB9EEE128227}"/>
              </a:ext>
            </a:extLst>
          </p:cNvPr>
          <p:cNvSpPr txBox="1">
            <a:spLocks/>
          </p:cNvSpPr>
          <p:nvPr/>
        </p:nvSpPr>
        <p:spPr>
          <a:xfrm>
            <a:off x="475921" y="1600797"/>
            <a:ext cx="11053060" cy="80175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3. Equipo de trabajo de la SDP que va a desarrollar el producto:</a:t>
            </a:r>
          </a:p>
          <a:p>
            <a:endParaRPr lang="es-MX" b="1" dirty="0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BB94F1A7-F996-63C9-2F61-2924BFAA7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808450"/>
              </p:ext>
            </p:extLst>
          </p:nvPr>
        </p:nvGraphicFramePr>
        <p:xfrm>
          <a:off x="672354" y="2115012"/>
          <a:ext cx="10647527" cy="38455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172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5681869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3748384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Cantidad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Perfil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Rol en el desarrollo del producto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1</a:t>
                      </a:r>
                      <a:endParaRPr lang="es-ES" sz="1200" b="0" i="0" u="none" strike="noStrike" cap="none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Título Profesional en Ingeniera Industrial o Ingeniería Ambiental o arquitectura o Urbanismo o Gestión y Desarrollo Urbano o Administrador de Empresas o Politólogo o Sociólogo o </a:t>
                      </a: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Derecho</a:t>
                      </a: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o Comunicador. Se deberá presentar tarjeta profesional vigente, en los casos que aplique</a:t>
                      </a:r>
                      <a:endParaRPr lang="es-ES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Especialización Requerida: N/A</a:t>
                      </a:r>
                      <a:endParaRPr lang="es-CO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Experiencia General:  Dos (2) años y cinco (5) meses de experiencia general contada a partir de la terminación de materias o de la expedición de la tarjeta profesional, según aplique de acuerdo con la norma</a:t>
                      </a:r>
                      <a:endParaRPr lang="es-CO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vigente</a:t>
                      </a:r>
                      <a:endParaRPr lang="es-CO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Experiencia Especifica: Experiencia relacionada de nueve (9) meses en la implementación y/o seguimiento de productos de políticas </a:t>
                      </a: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públicas, metodologías de participación y</a:t>
                      </a: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 </a:t>
                      </a: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 conocimiento específico en </a:t>
                      </a:r>
                      <a:r>
                        <a:rPr lang="es-CO" sz="1200" b="0" i="0" u="none" strike="noStrike" cap="none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transversalización de enfoques.</a:t>
                      </a:r>
                      <a:endParaRPr lang="es-CO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lvl="0">
                        <a:buNone/>
                      </a:pPr>
                      <a:endParaRPr lang="es-CO" sz="1200" b="0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Desarrollar los diálogos técnicos con la instancia consultiva , hacer los aportes técnicos en su experticia profesional y hacer las gestiones técnicas y logísticas para el desarrollo de las actividades.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1</a:t>
                      </a:r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Profesional especializado grado 24 </a:t>
                      </a:r>
                      <a:endParaRPr lang="es-ES"/>
                    </a:p>
                    <a:p>
                      <a:pPr lvl="0">
                        <a:buNone/>
                      </a:pPr>
                      <a:r>
                        <a:rPr lang="es-CO" sz="1200" dirty="0"/>
                        <a:t>Carrera Administrativa </a:t>
                      </a:r>
                      <a:endParaRPr lang="es-CO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s-CO" sz="1200" dirty="0"/>
                        <a:t>Hacer el análisis técnico de la información Orientar técnicamente al equipo que ejecuta las actividades para el correcto reporte y seguimiento de las políticas públicas que se asignan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</a:tbl>
          </a:graphicData>
        </a:graphic>
      </p:graphicFrame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C930B79E-67F7-A456-31F9-BDF03C7471B4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292221" cy="1200229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2.1.7 Metodologías diseñadas para el fortalecimiento de la participación plena de comunidades Negras Afrocolombianas en la formulación de los instrumentos de planeación de la Secretaría Distrital de Planeación - SDP, en concertación e implementación con la instancia de representación legal de las comunidades negras en el Distrito Capital.</a:t>
            </a:r>
          </a:p>
          <a:p>
            <a:endParaRPr lang="es-ES" dirty="0"/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  <a:endParaRPr lang="en-US" dirty="0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60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53C947-247A-B03E-7E7D-313B1D8A9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18075C18-1F2A-D718-3EA1-C107D7B4EF3F}"/>
              </a:ext>
            </a:extLst>
          </p:cNvPr>
          <p:cNvSpPr txBox="1">
            <a:spLocks/>
          </p:cNvSpPr>
          <p:nvPr/>
        </p:nvSpPr>
        <p:spPr>
          <a:xfrm>
            <a:off x="475921" y="1950040"/>
            <a:ext cx="8407441" cy="38384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4. Cronograma para el desarrollo del producto.</a:t>
            </a:r>
            <a:endParaRPr lang="es-ES" dirty="0"/>
          </a:p>
        </p:txBody>
      </p:sp>
      <p:sp>
        <p:nvSpPr>
          <p:cNvPr id="8" name="Marcador de texto 4">
            <a:extLst>
              <a:ext uri="{FF2B5EF4-FFF2-40B4-BE49-F238E27FC236}">
                <a16:creationId xmlns:a16="http://schemas.microsoft.com/office/drawing/2014/main" id="{59066D62-C5C2-A5B3-F745-C880DD8D0A1E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292221" cy="1200229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 </a:t>
            </a:r>
            <a:r>
              <a:rPr lang="es-ES" dirty="0">
                <a:solidFill>
                  <a:schemeClr val="bg1"/>
                </a:solidFill>
              </a:rPr>
              <a:t>2.1.7 Metodologías diseñadas para el fortalecimiento de la participación plena de comunidades Negras Afrocolombianas en la formulación de los instrumentos de planeación de la Secretaría Distrital de Planeación - SDP, en concertación e implementación con la instancia de representación legal de las comunidades negras en el Distrito Capital.</a:t>
            </a:r>
          </a:p>
          <a:p>
            <a:endParaRPr lang="es-ES" dirty="0"/>
          </a:p>
          <a:p>
            <a:r>
              <a:rPr lang="es-ES" b="1" dirty="0">
                <a:solidFill>
                  <a:schemeClr val="bg1"/>
                </a:solidFill>
              </a:rPr>
              <a:t>Área Responsable SDP: Oficina de Participación y Diálogo de Ciudad OPDC </a:t>
            </a:r>
            <a:endParaRPr lang="en-US" dirty="0">
              <a:solidFill>
                <a:schemeClr val="bg1"/>
              </a:solidFill>
            </a:endParaRPr>
          </a:p>
          <a:p>
            <a:endParaRPr lang="es-ES" b="1" dirty="0">
              <a:solidFill>
                <a:schemeClr val="bg1"/>
              </a:solidFill>
            </a:endParaRP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710DC634-75D1-46B5-7AF4-0E312DF374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501314"/>
              </p:ext>
            </p:extLst>
          </p:nvPr>
        </p:nvGraphicFramePr>
        <p:xfrm>
          <a:off x="638894" y="2302578"/>
          <a:ext cx="10250947" cy="330288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632174">
                  <a:extLst>
                    <a:ext uri="{9D8B030D-6E8A-4147-A177-3AD203B41FA5}">
                      <a16:colId xmlns:a16="http://schemas.microsoft.com/office/drawing/2014/main" val="874061819"/>
                    </a:ext>
                  </a:extLst>
                </a:gridCol>
                <a:gridCol w="2402068">
                  <a:extLst>
                    <a:ext uri="{9D8B030D-6E8A-4147-A177-3AD203B41FA5}">
                      <a16:colId xmlns:a16="http://schemas.microsoft.com/office/drawing/2014/main" val="201263572"/>
                    </a:ext>
                  </a:extLst>
                </a:gridCol>
                <a:gridCol w="1079766">
                  <a:extLst>
                    <a:ext uri="{9D8B030D-6E8A-4147-A177-3AD203B41FA5}">
                      <a16:colId xmlns:a16="http://schemas.microsoft.com/office/drawing/2014/main" val="3675373862"/>
                    </a:ext>
                  </a:extLst>
                </a:gridCol>
                <a:gridCol w="1136939">
                  <a:extLst>
                    <a:ext uri="{9D8B030D-6E8A-4147-A177-3AD203B41FA5}">
                      <a16:colId xmlns:a16="http://schemas.microsoft.com/office/drawing/2014/main" val="15272428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Actividad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200" b="1" dirty="0"/>
                        <a:t>Responsable</a:t>
                      </a:r>
                      <a:endParaRPr lang="es-CO" sz="12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inicio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MX" sz="1200" b="1" i="0" u="none" strike="noStrike" cap="none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Fecha fin</a:t>
                      </a:r>
                      <a:endParaRPr lang="es-CO" sz="1200" b="1" i="0" u="none" strike="noStrike" cap="none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89314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Conformación de mesa para planificar las actividades</a:t>
                      </a:r>
                    </a:p>
                  </a:txBody>
                  <a:tcPr anchor="ctr"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Oficina de Participación y Diálogo de Ciudad</a:t>
                      </a:r>
                    </a:p>
                    <a:p>
                      <a:pPr lvl="0" algn="ctr">
                        <a:buNone/>
                      </a:pPr>
                      <a:endParaRPr lang="es-CO" sz="1200" dirty="0"/>
                    </a:p>
                    <a:p>
                      <a:pPr lvl="0" algn="ctr">
                        <a:buNone/>
                      </a:pPr>
                      <a:r>
                        <a:rPr lang="es-CO" sz="1200" dirty="0"/>
                        <a:t>Comunidades Negras Afrocolombianas</a:t>
                      </a:r>
                    </a:p>
                    <a:p>
                      <a:pPr lvl="0" algn="ctr">
                        <a:buNone/>
                      </a:pPr>
                      <a:endParaRPr lang="es-CO" sz="1400" b="0" i="0" u="none" strike="noStrike" noProof="0" dirty="0">
                        <a:solidFill>
                          <a:srgbClr val="001D35"/>
                        </a:solidFill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abril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mayo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11085686"/>
                  </a:ext>
                </a:extLst>
              </a:tr>
              <a:tr h="23191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Definir instrumentos de planeación de interés para las comunidades negras afrocolombianas y un plan de trabajo conjunto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mayo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9677031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algn="ctr"/>
                      <a:r>
                        <a:rPr lang="es-CO" sz="1200" dirty="0"/>
                        <a:t>Identificar los alcances de participación que las comunidades negras afrocolombianas tienen con  cada instrumento de planeación 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Junio 2025</a:t>
                      </a:r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julio 2025</a:t>
                      </a:r>
                      <a:endParaRPr lang="es-ES" b="0" i="0" u="none" strike="noStrike" noProof="0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3943449"/>
                  </a:ext>
                </a:extLst>
              </a:tr>
              <a:tr h="193260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noProof="0" dirty="0">
                          <a:solidFill>
                            <a:srgbClr val="000000"/>
                          </a:solidFill>
                          <a:latin typeface="Arial"/>
                        </a:rPr>
                        <a:t>Identificar las prácticas de participación de las comunidades negras afrocolombianas</a:t>
                      </a:r>
                      <a:endParaRPr lang="es-ES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julio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agosto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5107981"/>
                  </a:ext>
                </a:extLst>
              </a:tr>
              <a:tr h="480391"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Hacer el análisis de la información y abordar conjuntamente las metodologías de participación propias de las comunidades negras afrocolombianas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septiembre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octubre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4039614"/>
                  </a:ext>
                </a:extLst>
              </a:tr>
              <a:tr h="165652"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noviembre 2025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diciembre 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5412444"/>
                  </a:ext>
                </a:extLst>
              </a:tr>
              <a:tr h="323021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s-CO" sz="1200" dirty="0"/>
                        <a:t>Generar documento conjunto que sistematice las metodologías de participación de la comunidad negra afrocolombiana en </a:t>
                      </a:r>
                      <a:r>
                        <a:rPr lang="es-CO" sz="1200" dirty="0" err="1"/>
                        <a:t>bogotá</a:t>
                      </a:r>
                      <a:r>
                        <a:rPr lang="es-CO" sz="1200" dirty="0"/>
                        <a:t>, en torno a los instrumentos de planeación </a:t>
                      </a:r>
                      <a:endParaRPr lang="es-CO" sz="1200" dirty="0" err="1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s-CO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118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9881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3C592-40F1-2E07-4D00-CF34009F7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4">
            <a:extLst>
              <a:ext uri="{FF2B5EF4-FFF2-40B4-BE49-F238E27FC236}">
                <a16:creationId xmlns:a16="http://schemas.microsoft.com/office/drawing/2014/main" id="{C92BA893-FDDE-0205-D1C7-4A392F3110E3}"/>
              </a:ext>
            </a:extLst>
          </p:cNvPr>
          <p:cNvSpPr txBox="1">
            <a:spLocks/>
          </p:cNvSpPr>
          <p:nvPr/>
        </p:nvSpPr>
        <p:spPr>
          <a:xfrm>
            <a:off x="475921" y="389328"/>
            <a:ext cx="10306076" cy="1241794"/>
          </a:xfrm>
          <a:prstGeom prst="rect">
            <a:avLst/>
          </a:prstGeom>
          <a:solidFill>
            <a:srgbClr val="C00000"/>
          </a:solidFill>
        </p:spPr>
        <p:txBody>
          <a:bodyPr lIns="91440" tIns="45720" rIns="91440" bIns="4572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b="1" dirty="0">
                <a:solidFill>
                  <a:schemeClr val="bg1"/>
                </a:solidFill>
              </a:rPr>
              <a:t>Producto: </a:t>
            </a:r>
            <a:r>
              <a:rPr lang="es-ES" dirty="0">
                <a:solidFill>
                  <a:schemeClr val="bg1"/>
                </a:solidFill>
              </a:rPr>
              <a:t>4.3.3. Metodologías diseñadas e implementadas para la participación del pueblo palenquero en la formulación de los instrumentos de planeación con enfoque diferencial-</a:t>
            </a:r>
            <a:r>
              <a:rPr lang="es-ES" dirty="0" err="1">
                <a:solidFill>
                  <a:schemeClr val="bg1"/>
                </a:solidFill>
              </a:rPr>
              <a:t>etnico</a:t>
            </a:r>
            <a:r>
              <a:rPr lang="es-ES" dirty="0">
                <a:solidFill>
                  <a:schemeClr val="bg1"/>
                </a:solidFill>
              </a:rPr>
              <a:t> palenquero, de la Secretaría Distrital de Planeación - SDP en concertación con la instancia de representación Legal del pueblo palenquero </a:t>
            </a:r>
            <a:r>
              <a:rPr lang="es-ES" dirty="0" err="1">
                <a:solidFill>
                  <a:schemeClr val="bg1"/>
                </a:solidFill>
              </a:rPr>
              <a:t>Kuagro</a:t>
            </a:r>
            <a:r>
              <a:rPr lang="es-ES" dirty="0">
                <a:solidFill>
                  <a:schemeClr val="bg1"/>
                </a:solidFill>
              </a:rPr>
              <a:t> Mona </a:t>
            </a:r>
            <a:r>
              <a:rPr lang="es-ES" dirty="0" err="1">
                <a:solidFill>
                  <a:schemeClr val="bg1"/>
                </a:solidFill>
              </a:rPr>
              <a:t>Rí</a:t>
            </a:r>
            <a:r>
              <a:rPr lang="es-ES" dirty="0">
                <a:solidFill>
                  <a:schemeClr val="bg1"/>
                </a:solidFill>
              </a:rPr>
              <a:t> </a:t>
            </a:r>
            <a:r>
              <a:rPr lang="es-ES" dirty="0" err="1">
                <a:solidFill>
                  <a:schemeClr val="bg1"/>
                </a:solidFill>
              </a:rPr>
              <a:t>Palenge</a:t>
            </a:r>
            <a:r>
              <a:rPr lang="es-ES" dirty="0">
                <a:solidFill>
                  <a:schemeClr val="bg1"/>
                </a:solidFill>
              </a:rPr>
              <a:t>. </a:t>
            </a:r>
            <a:endParaRPr lang="es-ES" b="1" dirty="0">
              <a:solidFill>
                <a:schemeClr val="bg1"/>
              </a:solidFill>
            </a:endParaRPr>
          </a:p>
          <a:p>
            <a:endParaRPr lang="es-ES" dirty="0">
              <a:solidFill>
                <a:schemeClr val="bg1"/>
              </a:solidFill>
            </a:endParaRPr>
          </a:p>
          <a:p>
            <a:r>
              <a:rPr lang="es-ES" b="1" dirty="0">
                <a:solidFill>
                  <a:schemeClr val="bg1"/>
                </a:solidFill>
              </a:rPr>
              <a:t>Área Responsable SDP: </a:t>
            </a:r>
            <a:r>
              <a:rPr lang="es-ES" dirty="0">
                <a:solidFill>
                  <a:schemeClr val="bg1"/>
                </a:solidFill>
              </a:rPr>
              <a:t>Oficina de Participación y Diálogo de Ciudad OPDC </a:t>
            </a:r>
          </a:p>
        </p:txBody>
      </p:sp>
      <p:sp>
        <p:nvSpPr>
          <p:cNvPr id="3" name="Marcador de texto 5">
            <a:extLst>
              <a:ext uri="{FF2B5EF4-FFF2-40B4-BE49-F238E27FC236}">
                <a16:creationId xmlns:a16="http://schemas.microsoft.com/office/drawing/2014/main" id="{6FDFC8BF-62A6-EDD0-82A8-8D92EA9565D9}"/>
              </a:ext>
            </a:extLst>
          </p:cNvPr>
          <p:cNvSpPr txBox="1">
            <a:spLocks/>
          </p:cNvSpPr>
          <p:nvPr/>
        </p:nvSpPr>
        <p:spPr>
          <a:xfrm>
            <a:off x="475921" y="1630357"/>
            <a:ext cx="8407441" cy="29466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1. Cómo se va a desarrollar el producto</a:t>
            </a:r>
            <a:r>
              <a:rPr lang="es-MX" dirty="0"/>
              <a:t>.</a:t>
            </a:r>
            <a:endParaRPr lang="es-ES" dirty="0"/>
          </a:p>
        </p:txBody>
      </p:sp>
      <p:sp>
        <p:nvSpPr>
          <p:cNvPr id="4" name="Marcador de texto 5">
            <a:extLst>
              <a:ext uri="{FF2B5EF4-FFF2-40B4-BE49-F238E27FC236}">
                <a16:creationId xmlns:a16="http://schemas.microsoft.com/office/drawing/2014/main" id="{C2CD9027-BE6D-CAF3-456E-9401F5F54D74}"/>
              </a:ext>
            </a:extLst>
          </p:cNvPr>
          <p:cNvSpPr txBox="1">
            <a:spLocks/>
          </p:cNvSpPr>
          <p:nvPr/>
        </p:nvSpPr>
        <p:spPr>
          <a:xfrm>
            <a:off x="475920" y="3427474"/>
            <a:ext cx="8407441" cy="30904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MX" b="1" dirty="0"/>
              <a:t>2. Fuentes que se van a emplear para desarrollar el producto </a:t>
            </a:r>
            <a:r>
              <a:rPr lang="es-CO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(primarias, secundarias, estudios, ..)</a:t>
            </a:r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D2D1F539-AE75-5130-92E4-D8234E992BC6}"/>
              </a:ext>
            </a:extLst>
          </p:cNvPr>
          <p:cNvSpPr txBox="1"/>
          <p:nvPr/>
        </p:nvSpPr>
        <p:spPr>
          <a:xfrm>
            <a:off x="707198" y="2141338"/>
            <a:ext cx="10075652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Las </a:t>
            </a:r>
            <a:r>
              <a:rPr lang="en-US" dirty="0" err="1"/>
              <a:t>acciones</a:t>
            </a:r>
            <a:r>
              <a:rPr lang="en-US" dirty="0"/>
              <a:t> para </a:t>
            </a:r>
            <a:r>
              <a:rPr lang="en-US" dirty="0" err="1"/>
              <a:t>alcanzar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, </a:t>
            </a:r>
            <a:r>
              <a:rPr lang="en-US" dirty="0" err="1"/>
              <a:t>deben</a:t>
            </a:r>
            <a:r>
              <a:rPr lang="en-US" dirty="0"/>
              <a:t> </a:t>
            </a:r>
            <a:r>
              <a:rPr lang="en-US" dirty="0" err="1"/>
              <a:t>acordarse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Kuagro</a:t>
            </a:r>
            <a:r>
              <a:rPr lang="en-US" dirty="0"/>
              <a:t> Mona Rí </a:t>
            </a:r>
            <a:r>
              <a:rPr lang="en-US" dirty="0" err="1"/>
              <a:t>Palenge</a:t>
            </a:r>
            <a:r>
              <a:rPr lang="en-US" dirty="0"/>
              <a:t>, </a:t>
            </a:r>
            <a:r>
              <a:rPr lang="en-US" dirty="0" err="1"/>
              <a:t>en</a:t>
            </a:r>
            <a:r>
              <a:rPr lang="en-US" dirty="0"/>
              <a:t> principio </a:t>
            </a:r>
            <a:r>
              <a:rPr lang="en-US" dirty="0" err="1"/>
              <a:t>definiendo</a:t>
            </a:r>
            <a:r>
              <a:rPr lang="en-US" dirty="0"/>
              <a:t> </a:t>
            </a:r>
            <a:r>
              <a:rPr lang="en-US" dirty="0" err="1"/>
              <a:t>cuáles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de </a:t>
            </a:r>
            <a:r>
              <a:rPr lang="en-US" dirty="0" err="1"/>
              <a:t>planeación</a:t>
            </a:r>
            <a:r>
              <a:rPr lang="en-US" dirty="0"/>
              <a:t>  de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interés</a:t>
            </a:r>
            <a:r>
              <a:rPr lang="en-US" dirty="0"/>
              <a:t>, luego </a:t>
            </a:r>
            <a:r>
              <a:rPr lang="en-US" dirty="0" err="1"/>
              <a:t>identificando</a:t>
            </a:r>
            <a:r>
              <a:rPr lang="en-US" dirty="0"/>
              <a:t> las </a:t>
            </a:r>
            <a:r>
              <a:rPr lang="en-US" dirty="0" err="1"/>
              <a:t>diferentes</a:t>
            </a:r>
            <a:r>
              <a:rPr lang="en-US" dirty="0"/>
              <a:t> ideas que </a:t>
            </a:r>
            <a:r>
              <a:rPr lang="en-US" dirty="0" err="1"/>
              <a:t>permiten</a:t>
            </a:r>
            <a:r>
              <a:rPr lang="en-US" dirty="0"/>
              <a:t> </a:t>
            </a:r>
            <a:r>
              <a:rPr lang="en-US" dirty="0" err="1"/>
              <a:t>hacer</a:t>
            </a:r>
            <a:r>
              <a:rPr lang="en-US" dirty="0"/>
              <a:t> un </a:t>
            </a:r>
            <a:r>
              <a:rPr lang="en-US" dirty="0" err="1"/>
              <a:t>diseño</a:t>
            </a:r>
            <a:r>
              <a:rPr lang="en-US" dirty="0"/>
              <a:t> conjunto de </a:t>
            </a:r>
            <a:r>
              <a:rPr lang="en-US" dirty="0" err="1"/>
              <a:t>metodologías</a:t>
            </a:r>
            <a:r>
              <a:rPr lang="en-US" dirty="0"/>
              <a:t> de </a:t>
            </a:r>
            <a:r>
              <a:rPr lang="en-US" dirty="0" err="1"/>
              <a:t>participación</a:t>
            </a:r>
            <a:r>
              <a:rPr lang="en-US" dirty="0"/>
              <a:t> que </a:t>
            </a:r>
            <a:r>
              <a:rPr lang="en-US" dirty="0" err="1"/>
              <a:t>recojan</a:t>
            </a:r>
            <a:r>
              <a:rPr lang="en-US" dirty="0"/>
              <a:t> la </a:t>
            </a:r>
            <a:r>
              <a:rPr lang="en-US" dirty="0" err="1"/>
              <a:t>identidad</a:t>
            </a:r>
            <a:r>
              <a:rPr lang="en-US" dirty="0"/>
              <a:t> y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intereses</a:t>
            </a:r>
            <a:r>
              <a:rPr lang="en-US" dirty="0"/>
              <a:t> del pueblo </a:t>
            </a:r>
            <a:r>
              <a:rPr lang="en-US" dirty="0" err="1"/>
              <a:t>palenquero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Bogotá, luego </a:t>
            </a:r>
            <a:r>
              <a:rPr lang="en-US" dirty="0" err="1"/>
              <a:t>definiendo</a:t>
            </a:r>
            <a:r>
              <a:rPr lang="en-US" dirty="0"/>
              <a:t> un plan de </a:t>
            </a:r>
            <a:r>
              <a:rPr lang="en-US" dirty="0" err="1"/>
              <a:t>trabajo</a:t>
            </a:r>
            <a:r>
              <a:rPr lang="en-US" dirty="0"/>
              <a:t> para </a:t>
            </a:r>
            <a:r>
              <a:rPr lang="en-US" dirty="0" err="1"/>
              <a:t>desarrollar</a:t>
            </a:r>
            <a:r>
              <a:rPr lang="en-US" dirty="0"/>
              <a:t> las </a:t>
            </a:r>
            <a:r>
              <a:rPr lang="en-US" dirty="0" err="1"/>
              <a:t>actividades</a:t>
            </a:r>
            <a:r>
              <a:rPr lang="en-US" dirty="0"/>
              <a:t> </a:t>
            </a:r>
            <a:r>
              <a:rPr lang="en-US" dirty="0" err="1"/>
              <a:t>acordadas</a:t>
            </a:r>
            <a:r>
              <a:rPr lang="en-US" dirty="0"/>
              <a:t>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F3BD8143-643A-D7F7-886B-0ADE9E5CA8B7}"/>
              </a:ext>
            </a:extLst>
          </p:cNvPr>
          <p:cNvSpPr txBox="1"/>
          <p:nvPr/>
        </p:nvSpPr>
        <p:spPr>
          <a:xfrm>
            <a:off x="727494" y="3861757"/>
            <a:ext cx="10075652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Los </a:t>
            </a:r>
            <a:r>
              <a:rPr lang="en-US" err="1"/>
              <a:t>aspectos</a:t>
            </a:r>
            <a:r>
              <a:rPr lang="en-US" dirty="0"/>
              <a:t> </a:t>
            </a:r>
            <a:r>
              <a:rPr lang="en-US" err="1"/>
              <a:t>teóricos</a:t>
            </a:r>
            <a:r>
              <a:rPr lang="en-US" dirty="0"/>
              <a:t> y </a:t>
            </a:r>
            <a:r>
              <a:rPr lang="en-US" err="1"/>
              <a:t>metodológicos</a:t>
            </a:r>
            <a:r>
              <a:rPr lang="en-US" dirty="0"/>
              <a:t>, para </a:t>
            </a:r>
            <a:r>
              <a:rPr lang="en-US" err="1"/>
              <a:t>desarrollar</a:t>
            </a:r>
            <a:r>
              <a:rPr lang="en-US" dirty="0"/>
              <a:t> </a:t>
            </a:r>
            <a:r>
              <a:rPr lang="en-US" err="1"/>
              <a:t>el</a:t>
            </a:r>
            <a:r>
              <a:rPr lang="en-US" dirty="0"/>
              <a:t> </a:t>
            </a:r>
            <a:r>
              <a:rPr lang="en-US" err="1"/>
              <a:t>producto</a:t>
            </a:r>
            <a:r>
              <a:rPr lang="en-US" dirty="0"/>
              <a:t> </a:t>
            </a:r>
            <a:r>
              <a:rPr lang="en-US" err="1"/>
              <a:t>parten</a:t>
            </a:r>
            <a:r>
              <a:rPr lang="en-US" dirty="0"/>
              <a:t> del </a:t>
            </a:r>
            <a:r>
              <a:rPr lang="en-US" err="1"/>
              <a:t>diálogo</a:t>
            </a:r>
            <a:r>
              <a:rPr lang="en-US" dirty="0"/>
              <a:t> de </a:t>
            </a:r>
            <a:r>
              <a:rPr lang="en-US" err="1"/>
              <a:t>saberes</a:t>
            </a:r>
            <a:r>
              <a:rPr lang="en-US" dirty="0"/>
              <a:t>,  la </a:t>
            </a:r>
            <a:r>
              <a:rPr lang="en-US" err="1"/>
              <a:t>investigación</a:t>
            </a:r>
            <a:r>
              <a:rPr lang="en-US" dirty="0"/>
              <a:t> </a:t>
            </a:r>
            <a:r>
              <a:rPr lang="en-US" err="1"/>
              <a:t>participativa</a:t>
            </a:r>
            <a:r>
              <a:rPr lang="en-US" dirty="0"/>
              <a:t>, la </a:t>
            </a:r>
            <a:r>
              <a:rPr lang="en-US" err="1"/>
              <a:t>pedagogía</a:t>
            </a:r>
            <a:r>
              <a:rPr lang="en-US" dirty="0"/>
              <a:t> </a:t>
            </a:r>
            <a:r>
              <a:rPr lang="en-US" err="1"/>
              <a:t>crítica</a:t>
            </a:r>
            <a:r>
              <a:rPr lang="en-US" dirty="0"/>
              <a:t> y la </a:t>
            </a:r>
            <a:r>
              <a:rPr lang="en-US" err="1"/>
              <a:t>planeación</a:t>
            </a:r>
            <a:r>
              <a:rPr lang="en-US" dirty="0"/>
              <a:t> </a:t>
            </a:r>
            <a:r>
              <a:rPr lang="en-US" err="1"/>
              <a:t>participativa</a:t>
            </a:r>
            <a:r>
              <a:rPr lang="en-US" dirty="0"/>
              <a:t>. </a:t>
            </a:r>
            <a:r>
              <a:rPr lang="en-US" err="1"/>
              <a:t>Algunos</a:t>
            </a:r>
            <a:r>
              <a:rPr lang="en-US" dirty="0"/>
              <a:t> </a:t>
            </a:r>
            <a:r>
              <a:rPr lang="en-US" err="1"/>
              <a:t>autores</a:t>
            </a:r>
            <a:r>
              <a:rPr lang="en-US" dirty="0"/>
              <a:t> que </a:t>
            </a:r>
            <a:r>
              <a:rPr lang="en-US" err="1"/>
              <a:t>sustentan</a:t>
            </a:r>
            <a:r>
              <a:rPr lang="en-US" dirty="0"/>
              <a:t> las </a:t>
            </a:r>
            <a:r>
              <a:rPr lang="en-US" err="1"/>
              <a:t>acciones</a:t>
            </a:r>
            <a:r>
              <a:rPr lang="en-US" dirty="0"/>
              <a:t> y </a:t>
            </a:r>
            <a:r>
              <a:rPr lang="en-US" err="1"/>
              <a:t>el</a:t>
            </a:r>
            <a:r>
              <a:rPr lang="en-US" dirty="0"/>
              <a:t> </a:t>
            </a:r>
            <a:r>
              <a:rPr lang="en-US" err="1"/>
              <a:t>análisis</a:t>
            </a:r>
            <a:r>
              <a:rPr lang="en-US" dirty="0"/>
              <a:t> de </a:t>
            </a:r>
            <a:r>
              <a:rPr lang="en-US" err="1"/>
              <a:t>información</a:t>
            </a:r>
            <a:r>
              <a:rPr lang="en-US" dirty="0"/>
              <a:t>, son Orlando Fals Borda y Paulo Freire.</a:t>
            </a:r>
            <a:endParaRPr lang="es-ES"/>
          </a:p>
          <a:p>
            <a:endParaRPr lang="en-US" dirty="0"/>
          </a:p>
          <a:p>
            <a:r>
              <a:rPr lang="en-US" dirty="0" err="1"/>
              <a:t>Considerando</a:t>
            </a:r>
            <a:r>
              <a:rPr lang="en-US" dirty="0"/>
              <a:t> que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se </a:t>
            </a:r>
            <a:r>
              <a:rPr lang="en-US" dirty="0" err="1"/>
              <a:t>relaciona</a:t>
            </a:r>
            <a:r>
              <a:rPr lang="en-US" dirty="0"/>
              <a:t> </a:t>
            </a:r>
            <a:r>
              <a:rPr lang="en-US" dirty="0" err="1"/>
              <a:t>directamente</a:t>
            </a:r>
            <a:r>
              <a:rPr lang="en-US" dirty="0"/>
              <a:t> con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instrumentos</a:t>
            </a:r>
            <a:r>
              <a:rPr lang="en-US" dirty="0"/>
              <a:t> de </a:t>
            </a:r>
            <a:r>
              <a:rPr lang="en-US" dirty="0" err="1"/>
              <a:t>planeación</a:t>
            </a:r>
            <a:r>
              <a:rPr lang="en-US" dirty="0"/>
              <a:t>, </a:t>
            </a:r>
            <a:r>
              <a:rPr lang="en-US" dirty="0" err="1"/>
              <a:t>estos</a:t>
            </a:r>
            <a:r>
              <a:rPr lang="en-US" dirty="0"/>
              <a:t> </a:t>
            </a:r>
            <a:r>
              <a:rPr lang="en-US" dirty="0" err="1"/>
              <a:t>constituyen</a:t>
            </a:r>
            <a:r>
              <a:rPr lang="en-US" dirty="0"/>
              <a:t> la </a:t>
            </a:r>
            <a:r>
              <a:rPr lang="en-US" dirty="0" err="1"/>
              <a:t>fuente</a:t>
            </a:r>
            <a:r>
              <a:rPr lang="en-US" dirty="0"/>
              <a:t> principal para </a:t>
            </a:r>
            <a:r>
              <a:rPr lang="en-US" dirty="0" err="1"/>
              <a:t>llevar</a:t>
            </a:r>
            <a:r>
              <a:rPr lang="en-US" dirty="0"/>
              <a:t> a </a:t>
            </a:r>
            <a:r>
              <a:rPr lang="en-US" dirty="0" err="1"/>
              <a:t>cabo</a:t>
            </a:r>
            <a:r>
              <a:rPr lang="en-US" dirty="0"/>
              <a:t>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producto</a:t>
            </a:r>
            <a:r>
              <a:rPr lang="en-US" dirty="0"/>
              <a:t> con </a:t>
            </a:r>
            <a:r>
              <a:rPr lang="en-US" dirty="0" err="1"/>
              <a:t>el</a:t>
            </a:r>
            <a:r>
              <a:rPr lang="en-US" dirty="0"/>
              <a:t> </a:t>
            </a:r>
            <a:r>
              <a:rPr lang="en-US" dirty="0" err="1"/>
              <a:t>Kuagro</a:t>
            </a:r>
            <a:r>
              <a:rPr lang="en-US" dirty="0"/>
              <a:t> Mona Rí </a:t>
            </a:r>
            <a:r>
              <a:rPr lang="en-US" dirty="0" err="1"/>
              <a:t>Palenge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43804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342</TotalTime>
  <Words>3714</Words>
  <Application>Microsoft Office PowerPoint</Application>
  <PresentationFormat>Panorámica</PresentationFormat>
  <Paragraphs>276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7" baseType="lpstr">
      <vt:lpstr>Aptos</vt:lpstr>
      <vt:lpstr>Arial</vt:lpstr>
      <vt:lpstr>Arial Black</vt:lpstr>
      <vt:lpstr>Calibri</vt:lpstr>
      <vt:lpstr>Lexend Deca</vt:lpstr>
      <vt:lpstr>Oswald</vt:lpstr>
      <vt:lpstr>Segoe UI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Liliana Andrade Fernandez</dc:creator>
  <cp:lastModifiedBy>Azure</cp:lastModifiedBy>
  <cp:revision>924</cp:revision>
  <dcterms:modified xsi:type="dcterms:W3CDTF">2025-03-05T20:46:57Z</dcterms:modified>
</cp:coreProperties>
</file>